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467" r:id="rId3"/>
    <p:sldId id="468" r:id="rId4"/>
    <p:sldId id="528" r:id="rId5"/>
    <p:sldId id="488" r:id="rId6"/>
    <p:sldId id="489" r:id="rId7"/>
    <p:sldId id="490" r:id="rId8"/>
    <p:sldId id="492" r:id="rId9"/>
    <p:sldId id="494" r:id="rId10"/>
    <p:sldId id="495" r:id="rId11"/>
    <p:sldId id="537" r:id="rId12"/>
    <p:sldId id="540" r:id="rId13"/>
    <p:sldId id="544" r:id="rId14"/>
    <p:sldId id="546" r:id="rId15"/>
    <p:sldId id="507" r:id="rId16"/>
    <p:sldId id="497" r:id="rId17"/>
    <p:sldId id="517" r:id="rId18"/>
    <p:sldId id="519" r:id="rId19"/>
    <p:sldId id="522" r:id="rId20"/>
    <p:sldId id="523" r:id="rId21"/>
    <p:sldId id="553" r:id="rId22"/>
    <p:sldId id="524" r:id="rId23"/>
    <p:sldId id="525" r:id="rId24"/>
    <p:sldId id="527" r:id="rId25"/>
    <p:sldId id="506" r:id="rId26"/>
    <p:sldId id="503" r:id="rId27"/>
    <p:sldId id="530" r:id="rId28"/>
    <p:sldId id="535" r:id="rId29"/>
    <p:sldId id="531" r:id="rId30"/>
    <p:sldId id="532" r:id="rId31"/>
    <p:sldId id="533" r:id="rId32"/>
    <p:sldId id="534" r:id="rId33"/>
    <p:sldId id="549" r:id="rId34"/>
    <p:sldId id="550" r:id="rId35"/>
    <p:sldId id="551" r:id="rId36"/>
    <p:sldId id="552" r:id="rId37"/>
    <p:sldId id="556" r:id="rId38"/>
    <p:sldId id="559" r:id="rId39"/>
    <p:sldId id="564" r:id="rId40"/>
    <p:sldId id="555" r:id="rId41"/>
    <p:sldId id="538" r:id="rId42"/>
    <p:sldId id="554" r:id="rId43"/>
    <p:sldId id="548" r:id="rId44"/>
    <p:sldId id="505" r:id="rId45"/>
    <p:sldId id="536" r:id="rId46"/>
    <p:sldId id="557" r:id="rId47"/>
    <p:sldId id="562" r:id="rId48"/>
    <p:sldId id="563" r:id="rId49"/>
    <p:sldId id="561" r:id="rId50"/>
  </p:sldIdLst>
  <p:sldSz cx="12192000" cy="6858000"/>
  <p:notesSz cx="7315200" cy="96012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8"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8"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8"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8"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pitchFamily="-128"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8"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8"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8"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8" charset="-128"/>
        <a:cs typeface="+mn-cs"/>
      </a:defRPr>
    </a:lvl9pPr>
  </p:defaultTextStyle>
  <p:extLst>
    <p:ext uri="{EFAFB233-063F-42B5-8137-9DF3F51BA10A}">
      <p15:sldGuideLst xmlns:p15="http://schemas.microsoft.com/office/powerpoint/2012/main">
        <p15:guide id="1" orient="horz" pos="935" userDrawn="1">
          <p15:clr>
            <a:srgbClr val="A4A3A4"/>
          </p15:clr>
        </p15:guide>
        <p15:guide id="2" pos="665" userDrawn="1">
          <p15:clr>
            <a:srgbClr val="A4A3A4"/>
          </p15:clr>
        </p15:guide>
        <p15:guide id="3" orient="horz" pos="617">
          <p15:clr>
            <a:srgbClr val="A4A3A4"/>
          </p15:clr>
        </p15:guide>
      </p15:sldGuideLst>
    </p:ext>
    <p:ext uri="{2D200454-40CA-4A62-9FC3-DE9A4176ACB9}">
      <p15:notesGuideLst xmlns:p15="http://schemas.microsoft.com/office/powerpoint/2012/main">
        <p15:guide id="1" orient="horz" pos="2994" userDrawn="1">
          <p15:clr>
            <a:srgbClr val="A4A3A4"/>
          </p15:clr>
        </p15:guide>
        <p15:guide id="2" pos="2274"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itrin, Pierre" initials="WP" lastIdx="4" clrIdx="0">
    <p:extLst/>
  </p:cmAuthor>
  <p:cmAuthor id="2" name="Sony" initials="S" lastIdx="6" clrIdx="1"/>
  <p:cmAuthor id="3" name="Courant, Sabrina" initials="CS"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D820D"/>
    <a:srgbClr val="542254"/>
    <a:srgbClr val="5F275F"/>
    <a:srgbClr val="702E70"/>
    <a:srgbClr val="5B709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1" autoAdjust="0"/>
    <p:restoredTop sz="88491" autoAdjust="0"/>
  </p:normalViewPr>
  <p:slideViewPr>
    <p:cSldViewPr snapToObjects="1">
      <p:cViewPr varScale="1">
        <p:scale>
          <a:sx n="60" d="100"/>
          <a:sy n="60" d="100"/>
        </p:scale>
        <p:origin x="96" y="366"/>
      </p:cViewPr>
      <p:guideLst>
        <p:guide orient="horz" pos="935"/>
        <p:guide pos="665"/>
        <p:guide orient="horz" pos="617"/>
      </p:guideLst>
    </p:cSldViewPr>
  </p:slideViewPr>
  <p:notesTextViewPr>
    <p:cViewPr>
      <p:scale>
        <a:sx n="100" d="100"/>
        <a:sy n="100" d="100"/>
      </p:scale>
      <p:origin x="0" y="0"/>
    </p:cViewPr>
  </p:notesTextViewPr>
  <p:sorterViewPr>
    <p:cViewPr>
      <p:scale>
        <a:sx n="100" d="100"/>
        <a:sy n="100" d="100"/>
      </p:scale>
      <p:origin x="0" y="-10434"/>
    </p:cViewPr>
  </p:sorterViewPr>
  <p:notesViewPr>
    <p:cSldViewPr snapToObjects="1">
      <p:cViewPr>
        <p:scale>
          <a:sx n="100" d="100"/>
          <a:sy n="100" d="100"/>
        </p:scale>
        <p:origin x="2700" y="-474"/>
      </p:cViewPr>
      <p:guideLst>
        <p:guide orient="horz" pos="2994"/>
        <p:guide pos="2274"/>
        <p:guide orient="horz" pos="3024"/>
        <p:guide pos="2304"/>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1"/>
            <a:ext cx="3170583" cy="480388"/>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eaLnBrk="0" hangingPunct="0">
              <a:defRPr sz="1200"/>
            </a:lvl1pPr>
          </a:lstStyle>
          <a:p>
            <a:pPr>
              <a:defRPr/>
            </a:pPr>
            <a:endParaRPr lang="fr-CA" dirty="0"/>
          </a:p>
        </p:txBody>
      </p:sp>
      <p:sp>
        <p:nvSpPr>
          <p:cNvPr id="98307" name="Rectangle 3"/>
          <p:cNvSpPr>
            <a:spLocks noGrp="1" noChangeArrowheads="1"/>
          </p:cNvSpPr>
          <p:nvPr>
            <p:ph type="dt" sz="quarter" idx="1"/>
          </p:nvPr>
        </p:nvSpPr>
        <p:spPr bwMode="auto">
          <a:xfrm>
            <a:off x="4142963" y="1"/>
            <a:ext cx="3170583" cy="480388"/>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0" hangingPunct="0">
              <a:defRPr sz="1200"/>
            </a:lvl1pPr>
          </a:lstStyle>
          <a:p>
            <a:pPr>
              <a:defRPr/>
            </a:pPr>
            <a:fld id="{6626C6FA-DBB1-4686-A25F-2BDFB9BBAC55}" type="datetime1">
              <a:rPr lang="fr-CA"/>
              <a:pPr>
                <a:defRPr/>
              </a:pPr>
              <a:t>2018-03-02</a:t>
            </a:fld>
            <a:endParaRPr lang="fr-CA" dirty="0"/>
          </a:p>
        </p:txBody>
      </p:sp>
      <p:sp>
        <p:nvSpPr>
          <p:cNvPr id="98308" name="Rectangle 4"/>
          <p:cNvSpPr>
            <a:spLocks noGrp="1" noChangeArrowheads="1"/>
          </p:cNvSpPr>
          <p:nvPr>
            <p:ph type="ftr" sz="quarter" idx="2"/>
          </p:nvPr>
        </p:nvSpPr>
        <p:spPr bwMode="auto">
          <a:xfrm>
            <a:off x="1" y="9119173"/>
            <a:ext cx="3170583" cy="480388"/>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eaLnBrk="0" hangingPunct="0">
              <a:defRPr sz="1200"/>
            </a:lvl1pPr>
          </a:lstStyle>
          <a:p>
            <a:pPr>
              <a:defRPr/>
            </a:pPr>
            <a:endParaRPr lang="fr-CA" dirty="0"/>
          </a:p>
        </p:txBody>
      </p:sp>
      <p:sp>
        <p:nvSpPr>
          <p:cNvPr id="98309" name="Rectangle 5"/>
          <p:cNvSpPr>
            <a:spLocks noGrp="1" noChangeArrowheads="1"/>
          </p:cNvSpPr>
          <p:nvPr>
            <p:ph type="sldNum" sz="quarter" idx="3"/>
          </p:nvPr>
        </p:nvSpPr>
        <p:spPr bwMode="auto">
          <a:xfrm>
            <a:off x="4142963" y="9119173"/>
            <a:ext cx="3170583" cy="480388"/>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0" hangingPunct="0">
              <a:defRPr sz="1200"/>
            </a:lvl1pPr>
          </a:lstStyle>
          <a:p>
            <a:pPr>
              <a:defRPr/>
            </a:pPr>
            <a:fld id="{9080B2B2-1DE4-4C37-96F2-658CA442B45A}" type="slidenum">
              <a:rPr lang="fr-CA" altLang="fr-FR"/>
              <a:pPr>
                <a:defRPr/>
              </a:pPr>
              <a:t>‹N°›</a:t>
            </a:fld>
            <a:endParaRPr lang="fr-CA" altLang="fr-FR" dirty="0"/>
          </a:p>
        </p:txBody>
      </p:sp>
    </p:spTree>
    <p:extLst>
      <p:ext uri="{BB962C8B-B14F-4D97-AF65-F5344CB8AC3E}">
        <p14:creationId xmlns:p14="http://schemas.microsoft.com/office/powerpoint/2010/main" val="100323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482427" eaLnBrk="0" hangingPunct="0">
              <a:defRPr sz="1200"/>
            </a:lvl1pPr>
          </a:lstStyle>
          <a:p>
            <a:pPr>
              <a:defRPr/>
            </a:pPr>
            <a:endParaRPr lang="fr-CA" dirty="0"/>
          </a:p>
        </p:txBody>
      </p:sp>
      <p:sp>
        <p:nvSpPr>
          <p:cNvPr id="47107" name="Rectangle 3"/>
          <p:cNvSpPr>
            <a:spLocks noGrp="1" noChangeArrowheads="1"/>
          </p:cNvSpPr>
          <p:nvPr>
            <p:ph type="dt" idx="1"/>
          </p:nvPr>
        </p:nvSpPr>
        <p:spPr bwMode="auto">
          <a:xfrm>
            <a:off x="4142963" y="1"/>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482427" eaLnBrk="0" hangingPunct="0">
              <a:defRPr sz="1200"/>
            </a:lvl1pPr>
          </a:lstStyle>
          <a:p>
            <a:pPr>
              <a:defRPr/>
            </a:pPr>
            <a:fld id="{E4A0ACDE-0B35-4569-8E9B-3EB809AC5B7B}" type="datetime1">
              <a:rPr lang="fr-CA"/>
              <a:pPr>
                <a:defRPr/>
              </a:pPr>
              <a:t>2018-03-02</a:t>
            </a:fld>
            <a:endParaRPr lang="fr-CA" dirty="0"/>
          </a:p>
        </p:txBody>
      </p:sp>
      <p:sp>
        <p:nvSpPr>
          <p:cNvPr id="5124"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9"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47110" name="Rectangle 6"/>
          <p:cNvSpPr>
            <a:spLocks noGrp="1" noChangeArrowheads="1"/>
          </p:cNvSpPr>
          <p:nvPr>
            <p:ph type="ftr" sz="quarter" idx="4"/>
          </p:nvPr>
        </p:nvSpPr>
        <p:spPr bwMode="auto">
          <a:xfrm>
            <a:off x="1" y="9119173"/>
            <a:ext cx="3170583" cy="480388"/>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482427" eaLnBrk="0" hangingPunct="0">
              <a:defRPr sz="1200"/>
            </a:lvl1pPr>
          </a:lstStyle>
          <a:p>
            <a:pPr>
              <a:defRPr/>
            </a:pPr>
            <a:endParaRPr lang="fr-CA" dirty="0"/>
          </a:p>
        </p:txBody>
      </p:sp>
      <p:sp>
        <p:nvSpPr>
          <p:cNvPr id="47111" name="Rectangle 7"/>
          <p:cNvSpPr>
            <a:spLocks noGrp="1" noChangeArrowheads="1"/>
          </p:cNvSpPr>
          <p:nvPr>
            <p:ph type="sldNum" sz="quarter" idx="5"/>
          </p:nvPr>
        </p:nvSpPr>
        <p:spPr bwMode="auto">
          <a:xfrm>
            <a:off x="4142963" y="9119173"/>
            <a:ext cx="3170583" cy="480388"/>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482427" eaLnBrk="0" hangingPunct="0">
              <a:defRPr sz="1200"/>
            </a:lvl1pPr>
          </a:lstStyle>
          <a:p>
            <a:pPr>
              <a:defRPr/>
            </a:pPr>
            <a:fld id="{D8B38926-4D4A-49FC-877F-D547CAD1B4BC}" type="slidenum">
              <a:rPr lang="fr-CA" altLang="fr-FR"/>
              <a:pPr>
                <a:defRPr/>
              </a:pPr>
              <a:t>‹N°›</a:t>
            </a:fld>
            <a:endParaRPr lang="fr-CA" altLang="fr-FR" dirty="0"/>
          </a:p>
        </p:txBody>
      </p:sp>
    </p:spTree>
    <p:extLst>
      <p:ext uri="{BB962C8B-B14F-4D97-AF65-F5344CB8AC3E}">
        <p14:creationId xmlns:p14="http://schemas.microsoft.com/office/powerpoint/2010/main" val="18676021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128"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1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1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1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ヒラギノ角ゴ Pro W3"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457200" y="719138"/>
            <a:ext cx="6400800" cy="36004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dirty="0"/>
          </a:p>
        </p:txBody>
      </p:sp>
    </p:spTree>
    <p:extLst>
      <p:ext uri="{BB962C8B-B14F-4D97-AF65-F5344CB8AC3E}">
        <p14:creationId xmlns:p14="http://schemas.microsoft.com/office/powerpoint/2010/main" val="138246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pPr eaLnBrk="1" hangingPunct="1"/>
            <a:endParaRPr lang="fr-CA" altLang="fr-FR" u="none" dirty="0"/>
          </a:p>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10</a:t>
            </a:fld>
            <a:endParaRPr lang="fr-CA" altLang="fr-FR" dirty="0"/>
          </a:p>
        </p:txBody>
      </p:sp>
    </p:spTree>
    <p:extLst>
      <p:ext uri="{BB962C8B-B14F-4D97-AF65-F5344CB8AC3E}">
        <p14:creationId xmlns:p14="http://schemas.microsoft.com/office/powerpoint/2010/main" val="400896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11</a:t>
            </a:fld>
            <a:endParaRPr lang="fr-CA" altLang="fr-FR" dirty="0"/>
          </a:p>
        </p:txBody>
      </p:sp>
    </p:spTree>
    <p:extLst>
      <p:ext uri="{BB962C8B-B14F-4D97-AF65-F5344CB8AC3E}">
        <p14:creationId xmlns:p14="http://schemas.microsoft.com/office/powerpoint/2010/main" val="359471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12</a:t>
            </a:fld>
            <a:endParaRPr lang="fr-CA" altLang="fr-FR" dirty="0"/>
          </a:p>
        </p:txBody>
      </p:sp>
    </p:spTree>
    <p:extLst>
      <p:ext uri="{BB962C8B-B14F-4D97-AF65-F5344CB8AC3E}">
        <p14:creationId xmlns:p14="http://schemas.microsoft.com/office/powerpoint/2010/main" val="48643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13</a:t>
            </a:fld>
            <a:endParaRPr lang="fr-CA" altLang="fr-FR" dirty="0"/>
          </a:p>
        </p:txBody>
      </p:sp>
    </p:spTree>
    <p:extLst>
      <p:ext uri="{BB962C8B-B14F-4D97-AF65-F5344CB8AC3E}">
        <p14:creationId xmlns:p14="http://schemas.microsoft.com/office/powerpoint/2010/main" val="185375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14</a:t>
            </a:fld>
            <a:endParaRPr lang="fr-CA" altLang="fr-FR" dirty="0"/>
          </a:p>
        </p:txBody>
      </p:sp>
    </p:spTree>
    <p:extLst>
      <p:ext uri="{BB962C8B-B14F-4D97-AF65-F5344CB8AC3E}">
        <p14:creationId xmlns:p14="http://schemas.microsoft.com/office/powerpoint/2010/main" val="336366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15</a:t>
            </a:fld>
            <a:endParaRPr lang="fr-CA" altLang="fr-FR" dirty="0"/>
          </a:p>
        </p:txBody>
      </p:sp>
    </p:spTree>
    <p:extLst>
      <p:ext uri="{BB962C8B-B14F-4D97-AF65-F5344CB8AC3E}">
        <p14:creationId xmlns:p14="http://schemas.microsoft.com/office/powerpoint/2010/main" val="221444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16</a:t>
            </a:fld>
            <a:endParaRPr lang="fr-CA" altLang="fr-FR" dirty="0"/>
          </a:p>
        </p:txBody>
      </p:sp>
    </p:spTree>
    <p:extLst>
      <p:ext uri="{BB962C8B-B14F-4D97-AF65-F5344CB8AC3E}">
        <p14:creationId xmlns:p14="http://schemas.microsoft.com/office/powerpoint/2010/main" val="270858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17</a:t>
            </a:fld>
            <a:endParaRPr lang="fr-CA" altLang="fr-FR" dirty="0"/>
          </a:p>
        </p:txBody>
      </p:sp>
    </p:spTree>
    <p:extLst>
      <p:ext uri="{BB962C8B-B14F-4D97-AF65-F5344CB8AC3E}">
        <p14:creationId xmlns:p14="http://schemas.microsoft.com/office/powerpoint/2010/main" val="283600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18</a:t>
            </a:fld>
            <a:endParaRPr lang="fr-CA" altLang="fr-FR" dirty="0"/>
          </a:p>
        </p:txBody>
      </p:sp>
    </p:spTree>
    <p:extLst>
      <p:ext uri="{BB962C8B-B14F-4D97-AF65-F5344CB8AC3E}">
        <p14:creationId xmlns:p14="http://schemas.microsoft.com/office/powerpoint/2010/main" val="185371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19</a:t>
            </a:fld>
            <a:endParaRPr lang="fr-CA" altLang="fr-FR" dirty="0"/>
          </a:p>
        </p:txBody>
      </p:sp>
    </p:spTree>
    <p:extLst>
      <p:ext uri="{BB962C8B-B14F-4D97-AF65-F5344CB8AC3E}">
        <p14:creationId xmlns:p14="http://schemas.microsoft.com/office/powerpoint/2010/main" val="74200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a:t>
            </a:fld>
            <a:endParaRPr lang="fr-CA" altLang="fr-FR" dirty="0"/>
          </a:p>
        </p:txBody>
      </p:sp>
    </p:spTree>
    <p:extLst>
      <p:ext uri="{BB962C8B-B14F-4D97-AF65-F5344CB8AC3E}">
        <p14:creationId xmlns:p14="http://schemas.microsoft.com/office/powerpoint/2010/main" val="2261833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20</a:t>
            </a:fld>
            <a:endParaRPr lang="fr-CA" altLang="fr-FR" dirty="0"/>
          </a:p>
        </p:txBody>
      </p:sp>
    </p:spTree>
    <p:extLst>
      <p:ext uri="{BB962C8B-B14F-4D97-AF65-F5344CB8AC3E}">
        <p14:creationId xmlns:p14="http://schemas.microsoft.com/office/powerpoint/2010/main" val="3004275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21</a:t>
            </a:fld>
            <a:endParaRPr lang="fr-CA" altLang="fr-FR" dirty="0"/>
          </a:p>
        </p:txBody>
      </p:sp>
    </p:spTree>
    <p:extLst>
      <p:ext uri="{BB962C8B-B14F-4D97-AF65-F5344CB8AC3E}">
        <p14:creationId xmlns:p14="http://schemas.microsoft.com/office/powerpoint/2010/main" val="3004275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22</a:t>
            </a:fld>
            <a:endParaRPr lang="fr-CA" altLang="fr-FR" dirty="0"/>
          </a:p>
        </p:txBody>
      </p:sp>
    </p:spTree>
    <p:extLst>
      <p:ext uri="{BB962C8B-B14F-4D97-AF65-F5344CB8AC3E}">
        <p14:creationId xmlns:p14="http://schemas.microsoft.com/office/powerpoint/2010/main" val="660488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23</a:t>
            </a:fld>
            <a:endParaRPr lang="fr-CA" altLang="fr-FR" dirty="0"/>
          </a:p>
        </p:txBody>
      </p:sp>
    </p:spTree>
    <p:extLst>
      <p:ext uri="{BB962C8B-B14F-4D97-AF65-F5344CB8AC3E}">
        <p14:creationId xmlns:p14="http://schemas.microsoft.com/office/powerpoint/2010/main" val="416054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24</a:t>
            </a:fld>
            <a:endParaRPr lang="fr-CA" altLang="fr-FR" dirty="0"/>
          </a:p>
        </p:txBody>
      </p:sp>
    </p:spTree>
    <p:extLst>
      <p:ext uri="{BB962C8B-B14F-4D97-AF65-F5344CB8AC3E}">
        <p14:creationId xmlns:p14="http://schemas.microsoft.com/office/powerpoint/2010/main" val="198149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25</a:t>
            </a:fld>
            <a:endParaRPr lang="fr-CA" altLang="fr-FR" dirty="0"/>
          </a:p>
        </p:txBody>
      </p:sp>
    </p:spTree>
    <p:extLst>
      <p:ext uri="{BB962C8B-B14F-4D97-AF65-F5344CB8AC3E}">
        <p14:creationId xmlns:p14="http://schemas.microsoft.com/office/powerpoint/2010/main" val="3051446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u="none" baseline="0" dirty="0"/>
          </a:p>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26</a:t>
            </a:fld>
            <a:endParaRPr lang="fr-CA" altLang="fr-FR" dirty="0"/>
          </a:p>
        </p:txBody>
      </p:sp>
    </p:spTree>
    <p:extLst>
      <p:ext uri="{BB962C8B-B14F-4D97-AF65-F5344CB8AC3E}">
        <p14:creationId xmlns:p14="http://schemas.microsoft.com/office/powerpoint/2010/main" val="3686192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27</a:t>
            </a:fld>
            <a:endParaRPr lang="fr-CA" altLang="fr-FR" dirty="0"/>
          </a:p>
        </p:txBody>
      </p:sp>
    </p:spTree>
    <p:extLst>
      <p:ext uri="{BB962C8B-B14F-4D97-AF65-F5344CB8AC3E}">
        <p14:creationId xmlns:p14="http://schemas.microsoft.com/office/powerpoint/2010/main" val="172667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28</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29</a:t>
            </a:fld>
            <a:endParaRPr lang="fr-CA" altLang="fr-FR" dirty="0"/>
          </a:p>
        </p:txBody>
      </p:sp>
    </p:spTree>
    <p:extLst>
      <p:ext uri="{BB962C8B-B14F-4D97-AF65-F5344CB8AC3E}">
        <p14:creationId xmlns:p14="http://schemas.microsoft.com/office/powerpoint/2010/main" val="224933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a:t>
            </a:fld>
            <a:endParaRPr lang="fr-CA" altLang="fr-FR" dirty="0"/>
          </a:p>
        </p:txBody>
      </p:sp>
    </p:spTree>
    <p:extLst>
      <p:ext uri="{BB962C8B-B14F-4D97-AF65-F5344CB8AC3E}">
        <p14:creationId xmlns:p14="http://schemas.microsoft.com/office/powerpoint/2010/main" val="402278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pPr defTabSz="474218">
              <a:defRPr/>
            </a:pPr>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30</a:t>
            </a:fld>
            <a:endParaRPr lang="fr-CA" altLang="fr-FR" dirty="0"/>
          </a:p>
        </p:txBody>
      </p:sp>
    </p:spTree>
    <p:extLst>
      <p:ext uri="{BB962C8B-B14F-4D97-AF65-F5344CB8AC3E}">
        <p14:creationId xmlns:p14="http://schemas.microsoft.com/office/powerpoint/2010/main" val="2448426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pPr defTabSz="474218">
              <a:defRPr/>
            </a:pPr>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31</a:t>
            </a:fld>
            <a:endParaRPr lang="fr-CA" altLang="fr-FR" dirty="0"/>
          </a:p>
        </p:txBody>
      </p:sp>
    </p:spTree>
    <p:extLst>
      <p:ext uri="{BB962C8B-B14F-4D97-AF65-F5344CB8AC3E}">
        <p14:creationId xmlns:p14="http://schemas.microsoft.com/office/powerpoint/2010/main" val="2645747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pPr marL="177833" indent="-177833" defTabSz="474218">
              <a:buFont typeface="Arial" panose="020B0604020202020204" pitchFamily="34" charset="0"/>
              <a:buChar char="•"/>
              <a:defRPr/>
            </a:pPr>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32</a:t>
            </a:fld>
            <a:endParaRPr lang="fr-CA" altLang="fr-FR" dirty="0"/>
          </a:p>
        </p:txBody>
      </p:sp>
    </p:spTree>
    <p:extLst>
      <p:ext uri="{BB962C8B-B14F-4D97-AF65-F5344CB8AC3E}">
        <p14:creationId xmlns:p14="http://schemas.microsoft.com/office/powerpoint/2010/main" val="3926033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33</a:t>
            </a:fld>
            <a:endParaRPr lang="fr-CA" altLang="fr-FR" dirty="0"/>
          </a:p>
        </p:txBody>
      </p:sp>
    </p:spTree>
    <p:extLst>
      <p:ext uri="{BB962C8B-B14F-4D97-AF65-F5344CB8AC3E}">
        <p14:creationId xmlns:p14="http://schemas.microsoft.com/office/powerpoint/2010/main" val="2077365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2"/>
          <p:cNvSpPr>
            <a:spLocks noGrp="1" noRot="1" noChangeAspect="1" noChangeArrowheads="1" noTextEdit="1"/>
          </p:cNvSpPr>
          <p:nvPr>
            <p:ph type="sldImg"/>
          </p:nvPr>
        </p:nvSpPr>
        <p:spPr>
          <a:xfrm>
            <a:off x="509588" y="741363"/>
            <a:ext cx="6610350" cy="3717925"/>
          </a:xfrm>
          <a:ln/>
        </p:spPr>
      </p:sp>
      <p:sp>
        <p:nvSpPr>
          <p:cNvPr id="472068" name="Rectangle 3"/>
          <p:cNvSpPr>
            <a:spLocks noGrp="1" noChangeArrowheads="1"/>
          </p:cNvSpPr>
          <p:nvPr>
            <p:ph type="body" idx="1"/>
          </p:nvPr>
        </p:nvSpPr>
        <p:spPr>
          <a:xfrm>
            <a:off x="1018762" y="4710425"/>
            <a:ext cx="5595730" cy="4464492"/>
          </a:xfrm>
          <a:noFill/>
        </p:spPr>
        <p:txBody>
          <a:bodyPr/>
          <a:lstStyle/>
          <a:p>
            <a:r>
              <a:rPr lang="fr-CA" altLang="fr-FR">
                <a:ea typeface="ＭＳ Ｐゴシック" panose="020B0600070205080204" pitchFamily="34" charset="-128"/>
              </a:rPr>
              <a:t>Un exemple embl</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matique pour le Qu</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bec</a:t>
            </a:r>
            <a:r>
              <a:rPr lang="fr-CA" altLang="fr-FR">
                <a:latin typeface="Arial" panose="020B0604020202020204" pitchFamily="34" charset="0"/>
                <a:ea typeface="ＭＳ Ｐゴシック" panose="020B0600070205080204" pitchFamily="34" charset="-128"/>
              </a:rPr>
              <a:t>…</a:t>
            </a:r>
            <a:endParaRPr lang="fr-CA" altLang="fr-FR">
              <a:ea typeface="ＭＳ Ｐゴシック" panose="020B0600070205080204" pitchFamily="34" charset="-128"/>
            </a:endParaRPr>
          </a:p>
          <a:p>
            <a:endParaRPr lang="fr-CA" altLang="fr-FR">
              <a:ea typeface="ＭＳ Ｐゴシック" panose="020B0600070205080204" pitchFamily="34" charset="-128"/>
            </a:endParaRPr>
          </a:p>
          <a:p>
            <a:r>
              <a:rPr lang="fr-CA" altLang="fr-FR">
                <a:ea typeface="ＭＳ Ｐゴシック" panose="020B0600070205080204" pitchFamily="34" charset="-128"/>
              </a:rPr>
              <a:t>En 1934, on </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value que le vaste complexe de tourbi</a:t>
            </a:r>
            <a:r>
              <a:rPr lang="fr-CA" altLang="fr-FR">
                <a:latin typeface="Arial" panose="020B0604020202020204" pitchFamily="34" charset="0"/>
                <a:ea typeface="ＭＳ Ｐゴシック" panose="020B0600070205080204" pitchFamily="34" charset="-128"/>
              </a:rPr>
              <a:t>è</a:t>
            </a:r>
            <a:r>
              <a:rPr lang="fr-CA" altLang="fr-FR">
                <a:ea typeface="ＭＳ Ｐゴシック" panose="020B0600070205080204" pitchFamily="34" charset="-128"/>
              </a:rPr>
              <a:t>re-mar</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cages du Tea-Field, devait avoir une superficie d</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un peu plus de 4000ha.</a:t>
            </a:r>
          </a:p>
          <a:p>
            <a:endParaRPr lang="fr-CA" altLang="fr-FR">
              <a:ea typeface="ＭＳ Ｐゴシック" panose="020B0600070205080204" pitchFamily="34" charset="-128"/>
            </a:endParaRPr>
          </a:p>
          <a:p>
            <a:r>
              <a:rPr lang="fr-CA" altLang="fr-FR">
                <a:ea typeface="ＭＳ Ｐゴシック" panose="020B0600070205080204" pitchFamily="34" charset="-128"/>
              </a:rPr>
              <a:t>Cela correspond </a:t>
            </a:r>
            <a:r>
              <a:rPr lang="fr-CA" altLang="fr-FR">
                <a:latin typeface="Arial" panose="020B0604020202020204" pitchFamily="34" charset="0"/>
                <a:ea typeface="ＭＳ Ｐゴシック" panose="020B0600070205080204" pitchFamily="34" charset="-128"/>
              </a:rPr>
              <a:t>à</a:t>
            </a:r>
            <a:r>
              <a:rPr lang="fr-CA" altLang="fr-FR">
                <a:ea typeface="ＭＳ Ｐゴシック" panose="020B0600070205080204" pitchFamily="34" charset="-128"/>
              </a:rPr>
              <a:t> la limite en jaune.</a:t>
            </a:r>
          </a:p>
          <a:p>
            <a:endParaRPr lang="fr-CA" altLang="fr-FR">
              <a:ea typeface="ＭＳ Ｐゴシック" panose="020B0600070205080204" pitchFamily="34" charset="-128"/>
            </a:endParaRPr>
          </a:p>
          <a:p>
            <a:r>
              <a:rPr lang="fr-CA" altLang="fr-FR">
                <a:ea typeface="ＭＳ Ｐゴシック" panose="020B0600070205080204" pitchFamily="34" charset="-128"/>
              </a:rPr>
              <a:t>1619 ha sont alors d</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j</a:t>
            </a:r>
            <a:r>
              <a:rPr lang="fr-CA" altLang="fr-FR">
                <a:latin typeface="Arial" panose="020B0604020202020204" pitchFamily="34" charset="0"/>
                <a:ea typeface="ＭＳ Ｐゴシック" panose="020B0600070205080204" pitchFamily="34" charset="-128"/>
              </a:rPr>
              <a:t>à</a:t>
            </a:r>
            <a:r>
              <a:rPr lang="fr-CA" altLang="fr-FR">
                <a:ea typeface="ＭＳ Ｐゴシック" panose="020B0600070205080204" pitchFamily="34" charset="-128"/>
              </a:rPr>
              <a:t> en culture ou en pacages permanents.</a:t>
            </a:r>
          </a:p>
          <a:p>
            <a:endParaRPr lang="fr-CA" altLang="fr-FR">
              <a:ea typeface="ＭＳ Ｐゴシック" panose="020B0600070205080204" pitchFamily="34" charset="-128"/>
            </a:endParaRPr>
          </a:p>
          <a:p>
            <a:r>
              <a:rPr lang="fr-CA" altLang="fr-FR">
                <a:ea typeface="ＭＳ Ｐゴシック" panose="020B0600070205080204" pitchFamily="34" charset="-128"/>
              </a:rPr>
              <a:t>En 2008, selon les orthophotos disponibles, on observe qu</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il ne reste que xxxha de ce complexe.</a:t>
            </a:r>
          </a:p>
          <a:p>
            <a:endParaRPr lang="fr-CA" altLang="fr-FR">
              <a:ea typeface="ＭＳ Ｐゴシック" panose="020B0600070205080204" pitchFamily="34" charset="-128"/>
            </a:endParaRPr>
          </a:p>
          <a:p>
            <a:r>
              <a:rPr lang="fr-CA" altLang="fr-FR">
                <a:ea typeface="ＭＳ Ｐゴシック" panose="020B0600070205080204" pitchFamily="34" charset="-128"/>
              </a:rPr>
              <a:t>Ce constat est complexe et le d</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bat n</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est pas toujours bien </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clair</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 Il </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tait sans doute incontournable qu</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il se pratique des activit</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s dans cette tourbi</a:t>
            </a:r>
            <a:r>
              <a:rPr lang="fr-CA" altLang="fr-FR">
                <a:latin typeface="Arial" panose="020B0604020202020204" pitchFamily="34" charset="0"/>
                <a:ea typeface="ＭＳ Ｐゴシック" panose="020B0600070205080204" pitchFamily="34" charset="-128"/>
              </a:rPr>
              <a:t>è</a:t>
            </a:r>
            <a:r>
              <a:rPr lang="fr-CA" altLang="fr-FR">
                <a:ea typeface="ＭＳ Ｐゴシック" panose="020B0600070205080204" pitchFamily="34" charset="-128"/>
              </a:rPr>
              <a:t>re. Mais l</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utilisation d</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un principe de pr</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servation de la biodiversit</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 nous aurait peut-être </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 collectivement </a:t>
            </a:r>
            <a:r>
              <a:rPr lang="fr-CA" altLang="fr-FR">
                <a:latin typeface="Arial" panose="020B0604020202020204" pitchFamily="34" charset="0"/>
                <a:ea typeface="ＭＳ Ｐゴシック" panose="020B0600070205080204" pitchFamily="34" charset="-128"/>
              </a:rPr>
              <a:t>»</a:t>
            </a:r>
            <a:r>
              <a:rPr lang="fr-CA" altLang="fr-FR">
                <a:ea typeface="ＭＳ Ｐゴシック" panose="020B0600070205080204" pitchFamily="34" charset="-128"/>
              </a:rPr>
              <a:t>, incit</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 </a:t>
            </a:r>
            <a:r>
              <a:rPr lang="fr-CA" altLang="fr-FR">
                <a:latin typeface="Arial" panose="020B0604020202020204" pitchFamily="34" charset="0"/>
                <a:ea typeface="ＭＳ Ｐゴシック" panose="020B0600070205080204" pitchFamily="34" charset="-128"/>
              </a:rPr>
              <a:t>à</a:t>
            </a:r>
            <a:r>
              <a:rPr lang="fr-CA" altLang="fr-FR">
                <a:ea typeface="ＭＳ Ｐゴシック" panose="020B0600070205080204" pitchFamily="34" charset="-128"/>
              </a:rPr>
              <a:t> am</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nager le d</a:t>
            </a:r>
            <a:r>
              <a:rPr lang="fr-CA" altLang="fr-FR">
                <a:latin typeface="Arial" panose="020B0604020202020204" pitchFamily="34" charset="0"/>
                <a:ea typeface="ＭＳ Ｐゴシック" panose="020B0600070205080204" pitchFamily="34" charset="-128"/>
              </a:rPr>
              <a:t>é</a:t>
            </a:r>
            <a:r>
              <a:rPr lang="fr-CA" altLang="fr-FR">
                <a:ea typeface="ＭＳ Ｐゴシック" panose="020B0600070205080204" pitchFamily="34" charset="-128"/>
              </a:rPr>
              <a:t>veloppement autrement.</a:t>
            </a:r>
          </a:p>
          <a:p>
            <a:endParaRPr lang="fr-CA" altLang="fr-FR">
              <a:ea typeface="ＭＳ Ｐゴシック" panose="020B0600070205080204" pitchFamily="34" charset="-128"/>
            </a:endParaRPr>
          </a:p>
        </p:txBody>
      </p:sp>
    </p:spTree>
    <p:extLst>
      <p:ext uri="{BB962C8B-B14F-4D97-AF65-F5344CB8AC3E}">
        <p14:creationId xmlns:p14="http://schemas.microsoft.com/office/powerpoint/2010/main" val="2460880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35</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pPr lvl="1">
              <a:spcBef>
                <a:spcPts val="1245"/>
              </a:spcBef>
            </a:pPr>
            <a:endParaRPr lang="fr-CA" sz="2300" dirty="0"/>
          </a:p>
          <a:p>
            <a:pPr>
              <a:spcBef>
                <a:spcPts val="1245"/>
              </a:spcBef>
            </a:pPr>
            <a:r>
              <a:rPr lang="fr-CA" sz="2500" dirty="0"/>
              <a:t>«aménagement écosystémique» : un aménagement qui consiste à assurer le maintien de la biodiversité et la viabilité des écosystèmes en diminuant les écarts entre la forêt aménagée et la forêt naturelle;</a:t>
            </a:r>
          </a:p>
          <a:p>
            <a:pPr lvl="1">
              <a:spcBef>
                <a:spcPts val="1245"/>
              </a:spcBef>
            </a:pPr>
            <a:endParaRPr lang="fr-CA" sz="2100" dirty="0"/>
          </a:p>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36</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37</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r>
              <a:rPr lang="fr-CA" b="1" dirty="0"/>
              <a:t>145. </a:t>
            </a:r>
            <a:r>
              <a:rPr lang="fr-CA" dirty="0"/>
              <a:t>Un minimum de 30 % de la superficie forestière</a:t>
            </a:r>
          </a:p>
          <a:p>
            <a:r>
              <a:rPr lang="fr-CA" dirty="0"/>
              <a:t>productive en peuplements forestiers résiduels de 7 m ou</a:t>
            </a:r>
          </a:p>
          <a:p>
            <a:r>
              <a:rPr lang="fr-CA" dirty="0"/>
              <a:t>plus de hauteur doit être maintenu en tout temps dans une</a:t>
            </a:r>
          </a:p>
          <a:p>
            <a:r>
              <a:rPr lang="fr-CA" dirty="0"/>
              <a:t>agglomération de coupes où la récolte d’arbres est réalisée.</a:t>
            </a:r>
          </a:p>
          <a:p>
            <a:r>
              <a:rPr lang="fr-CA" dirty="0"/>
              <a:t>Cette superficie doit être bien répartie dans l’agglomération</a:t>
            </a:r>
          </a:p>
          <a:p>
            <a:r>
              <a:rPr lang="fr-CA" dirty="0"/>
              <a:t>de coupes.</a:t>
            </a:r>
          </a:p>
          <a:p>
            <a:r>
              <a:rPr lang="fr-CA" b="1" dirty="0"/>
              <a:t>153. </a:t>
            </a:r>
            <a:r>
              <a:rPr lang="fr-CA" dirty="0"/>
              <a:t>Toute coupe sans la protection de la régénération</a:t>
            </a:r>
          </a:p>
          <a:p>
            <a:r>
              <a:rPr lang="fr-CA" dirty="0"/>
              <a:t>et des sols est interdite.</a:t>
            </a:r>
          </a:p>
          <a:p>
            <a:r>
              <a:rPr lang="fr-CA" dirty="0"/>
              <a:t>Lors des opérations de récolte, des mesures limitant les</a:t>
            </a:r>
          </a:p>
          <a:p>
            <a:r>
              <a:rPr lang="fr-CA" dirty="0"/>
              <a:t>blessures à la régénération forestière en place et aux tiges</a:t>
            </a:r>
          </a:p>
          <a:p>
            <a:r>
              <a:rPr lang="fr-CA" dirty="0"/>
              <a:t>ne faisant pas l’objet de la récolte doivent être prises </a:t>
            </a:r>
            <a:r>
              <a:rPr lang="fr-CA" dirty="0" err="1"/>
              <a:t>afi</a:t>
            </a:r>
            <a:r>
              <a:rPr lang="fr-CA" dirty="0"/>
              <a:t> n</a:t>
            </a:r>
          </a:p>
          <a:p>
            <a:r>
              <a:rPr lang="fr-CA" dirty="0"/>
              <a:t>de leur assurer une protection adéquate.</a:t>
            </a:r>
          </a:p>
          <a:p>
            <a:r>
              <a:rPr lang="fr-CA" dirty="0"/>
              <a:t>Le présent article ne s’applique pas lorsque la prescription</a:t>
            </a:r>
          </a:p>
          <a:p>
            <a:r>
              <a:rPr lang="fr-CA" dirty="0"/>
              <a:t>sylvicole prévoit des modalités d’intervention particulières</a:t>
            </a:r>
          </a:p>
          <a:p>
            <a:r>
              <a:rPr lang="fr-CA" dirty="0"/>
              <a:t>et adaptées au secteur de coupe, en vue d’assurer</a:t>
            </a:r>
          </a:p>
          <a:p>
            <a:r>
              <a:rPr lang="fr-CA" dirty="0"/>
              <a:t>la régénération de la forêt.</a:t>
            </a:r>
          </a:p>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38</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39</a:t>
            </a:fld>
            <a:endParaRPr lang="fr-CA" altLang="fr-FR" dirty="0"/>
          </a:p>
        </p:txBody>
      </p:sp>
    </p:spTree>
    <p:extLst>
      <p:ext uri="{BB962C8B-B14F-4D97-AF65-F5344CB8AC3E}">
        <p14:creationId xmlns:p14="http://schemas.microsoft.com/office/powerpoint/2010/main" val="15511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a:t>
            </a:fld>
            <a:endParaRPr lang="fr-CA" altLang="fr-FR" dirty="0"/>
          </a:p>
        </p:txBody>
      </p:sp>
    </p:spTree>
    <p:extLst>
      <p:ext uri="{BB962C8B-B14F-4D97-AF65-F5344CB8AC3E}">
        <p14:creationId xmlns:p14="http://schemas.microsoft.com/office/powerpoint/2010/main" val="2077365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40</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41</a:t>
            </a:fld>
            <a:endParaRPr lang="fr-CA" altLang="fr-FR" dirty="0"/>
          </a:p>
        </p:txBody>
      </p:sp>
    </p:spTree>
    <p:extLst>
      <p:ext uri="{BB962C8B-B14F-4D97-AF65-F5344CB8AC3E}">
        <p14:creationId xmlns:p14="http://schemas.microsoft.com/office/powerpoint/2010/main" val="1083064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pitchFamily="124" charset="-128"/>
              </a:defRPr>
            </a:lvl1pPr>
            <a:lvl2pPr marL="770662" indent="-296408">
              <a:defRPr>
                <a:solidFill>
                  <a:schemeClr val="tx1"/>
                </a:solidFill>
                <a:latin typeface="Calibri" panose="020F0502020204030204" pitchFamily="34" charset="0"/>
                <a:ea typeface="ヒラギノ角ゴ Pro W3" pitchFamily="124" charset="-128"/>
              </a:defRPr>
            </a:lvl2pPr>
            <a:lvl3pPr marL="1185634" indent="-237127">
              <a:defRPr>
                <a:solidFill>
                  <a:schemeClr val="tx1"/>
                </a:solidFill>
                <a:latin typeface="Calibri" panose="020F0502020204030204" pitchFamily="34" charset="0"/>
                <a:ea typeface="ヒラギノ角ゴ Pro W3" pitchFamily="124" charset="-128"/>
              </a:defRPr>
            </a:lvl3pPr>
            <a:lvl4pPr marL="1659887" indent="-237127">
              <a:defRPr>
                <a:solidFill>
                  <a:schemeClr val="tx1"/>
                </a:solidFill>
                <a:latin typeface="Calibri" panose="020F0502020204030204" pitchFamily="34" charset="0"/>
                <a:ea typeface="ヒラギノ角ゴ Pro W3" pitchFamily="124" charset="-128"/>
              </a:defRPr>
            </a:lvl4pPr>
            <a:lvl5pPr marL="2134141" indent="-237127">
              <a:defRPr>
                <a:solidFill>
                  <a:schemeClr val="tx1"/>
                </a:solidFill>
                <a:latin typeface="Calibri" panose="020F0502020204030204" pitchFamily="34" charset="0"/>
                <a:ea typeface="ヒラギノ角ゴ Pro W3" pitchFamily="124" charset="-128"/>
              </a:defRPr>
            </a:lvl5pPr>
            <a:lvl6pPr marL="2608395" indent="-237127" defTabSz="474254" eaLnBrk="0" fontAlgn="base" hangingPunct="0">
              <a:spcBef>
                <a:spcPct val="0"/>
              </a:spcBef>
              <a:spcAft>
                <a:spcPct val="0"/>
              </a:spcAft>
              <a:defRPr>
                <a:solidFill>
                  <a:schemeClr val="tx1"/>
                </a:solidFill>
                <a:latin typeface="Calibri" panose="020F0502020204030204" pitchFamily="34" charset="0"/>
                <a:ea typeface="ヒラギノ角ゴ Pro W3" pitchFamily="124" charset="-128"/>
              </a:defRPr>
            </a:lvl6pPr>
            <a:lvl7pPr marL="3082648" indent="-237127" defTabSz="474254" eaLnBrk="0" fontAlgn="base" hangingPunct="0">
              <a:spcBef>
                <a:spcPct val="0"/>
              </a:spcBef>
              <a:spcAft>
                <a:spcPct val="0"/>
              </a:spcAft>
              <a:defRPr>
                <a:solidFill>
                  <a:schemeClr val="tx1"/>
                </a:solidFill>
                <a:latin typeface="Calibri" panose="020F0502020204030204" pitchFamily="34" charset="0"/>
                <a:ea typeface="ヒラギノ角ゴ Pro W3" pitchFamily="124" charset="-128"/>
              </a:defRPr>
            </a:lvl7pPr>
            <a:lvl8pPr marL="3556902" indent="-237127" defTabSz="474254" eaLnBrk="0" fontAlgn="base" hangingPunct="0">
              <a:spcBef>
                <a:spcPct val="0"/>
              </a:spcBef>
              <a:spcAft>
                <a:spcPct val="0"/>
              </a:spcAft>
              <a:defRPr>
                <a:solidFill>
                  <a:schemeClr val="tx1"/>
                </a:solidFill>
                <a:latin typeface="Calibri" panose="020F0502020204030204" pitchFamily="34" charset="0"/>
                <a:ea typeface="ヒラギノ角ゴ Pro W3" pitchFamily="124" charset="-128"/>
              </a:defRPr>
            </a:lvl8pPr>
            <a:lvl9pPr marL="4031155" indent="-237127" defTabSz="474254" eaLnBrk="0" fontAlgn="base" hangingPunct="0">
              <a:spcBef>
                <a:spcPct val="0"/>
              </a:spcBef>
              <a:spcAft>
                <a:spcPct val="0"/>
              </a:spcAft>
              <a:defRPr>
                <a:solidFill>
                  <a:schemeClr val="tx1"/>
                </a:solidFill>
                <a:latin typeface="Calibri" panose="020F0502020204030204" pitchFamily="34" charset="0"/>
                <a:ea typeface="ヒラギノ角ゴ Pro W3" pitchFamily="124" charset="-128"/>
              </a:defRPr>
            </a:lvl9pPr>
          </a:lstStyle>
          <a:p>
            <a:fld id="{2BD33E2D-33E3-4D9A-8BC1-3162031F9DB9}" type="slidenum">
              <a:rPr lang="fr-CA" altLang="fr-FR" smtClean="0"/>
              <a:pPr/>
              <a:t>42</a:t>
            </a:fld>
            <a:endParaRPr lang="fr-CA" altLang="fr-FR"/>
          </a:p>
        </p:txBody>
      </p:sp>
    </p:spTree>
    <p:extLst>
      <p:ext uri="{BB962C8B-B14F-4D97-AF65-F5344CB8AC3E}">
        <p14:creationId xmlns:p14="http://schemas.microsoft.com/office/powerpoint/2010/main" val="4015546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43</a:t>
            </a:fld>
            <a:endParaRPr lang="fr-CA" altLang="fr-FR" dirty="0"/>
          </a:p>
        </p:txBody>
      </p:sp>
    </p:spTree>
    <p:extLst>
      <p:ext uri="{BB962C8B-B14F-4D97-AF65-F5344CB8AC3E}">
        <p14:creationId xmlns:p14="http://schemas.microsoft.com/office/powerpoint/2010/main" val="1791140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44</a:t>
            </a:fld>
            <a:endParaRPr lang="fr-CA" altLang="fr-FR" dirty="0"/>
          </a:p>
        </p:txBody>
      </p:sp>
    </p:spTree>
    <p:extLst>
      <p:ext uri="{BB962C8B-B14F-4D97-AF65-F5344CB8AC3E}">
        <p14:creationId xmlns:p14="http://schemas.microsoft.com/office/powerpoint/2010/main" val="3041868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45</a:t>
            </a:fld>
            <a:endParaRPr lang="fr-CA" altLang="fr-FR" dirty="0"/>
          </a:p>
        </p:txBody>
      </p:sp>
    </p:spTree>
    <p:extLst>
      <p:ext uri="{BB962C8B-B14F-4D97-AF65-F5344CB8AC3E}">
        <p14:creationId xmlns:p14="http://schemas.microsoft.com/office/powerpoint/2010/main" val="3277457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46</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47</a:t>
            </a:fld>
            <a:endParaRPr lang="fr-CA" altLang="fr-FR" dirty="0"/>
          </a:p>
        </p:txBody>
      </p:sp>
    </p:spTree>
    <p:extLst>
      <p:ext uri="{BB962C8B-B14F-4D97-AF65-F5344CB8AC3E}">
        <p14:creationId xmlns:p14="http://schemas.microsoft.com/office/powerpoint/2010/main" val="3960633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48</a:t>
            </a:fld>
            <a:endParaRPr lang="fr-CA" altLang="fr-FR" dirty="0"/>
          </a:p>
        </p:txBody>
      </p:sp>
    </p:spTree>
    <p:extLst>
      <p:ext uri="{BB962C8B-B14F-4D97-AF65-F5344CB8AC3E}">
        <p14:creationId xmlns:p14="http://schemas.microsoft.com/office/powerpoint/2010/main" val="1674378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49</a:t>
            </a:fld>
            <a:endParaRPr lang="fr-CA" altLang="fr-FR" dirty="0"/>
          </a:p>
        </p:txBody>
      </p:sp>
    </p:spTree>
    <p:extLst>
      <p:ext uri="{BB962C8B-B14F-4D97-AF65-F5344CB8AC3E}">
        <p14:creationId xmlns:p14="http://schemas.microsoft.com/office/powerpoint/2010/main" val="230440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pPr eaLnBrk="1" hangingPunct="1"/>
            <a:endParaRPr lang="fr-CA" altLang="fr-FR"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5</a:t>
            </a:fld>
            <a:endParaRPr lang="fr-CA" altLang="fr-FR" dirty="0"/>
          </a:p>
        </p:txBody>
      </p:sp>
    </p:spTree>
    <p:extLst>
      <p:ext uri="{BB962C8B-B14F-4D97-AF65-F5344CB8AC3E}">
        <p14:creationId xmlns:p14="http://schemas.microsoft.com/office/powerpoint/2010/main" val="346387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6</a:t>
            </a:fld>
            <a:endParaRPr lang="fr-CA" altLang="fr-FR" dirty="0"/>
          </a:p>
        </p:txBody>
      </p:sp>
    </p:spTree>
    <p:extLst>
      <p:ext uri="{BB962C8B-B14F-4D97-AF65-F5344CB8AC3E}">
        <p14:creationId xmlns:p14="http://schemas.microsoft.com/office/powerpoint/2010/main" val="216266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7</a:t>
            </a:fld>
            <a:endParaRPr lang="fr-CA" altLang="fr-FR" dirty="0"/>
          </a:p>
        </p:txBody>
      </p:sp>
    </p:spTree>
    <p:extLst>
      <p:ext uri="{BB962C8B-B14F-4D97-AF65-F5344CB8AC3E}">
        <p14:creationId xmlns:p14="http://schemas.microsoft.com/office/powerpoint/2010/main" val="371445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8</a:t>
            </a:fld>
            <a:endParaRPr lang="fr-CA" altLang="fr-FR" dirty="0"/>
          </a:p>
        </p:txBody>
      </p:sp>
    </p:spTree>
    <p:extLst>
      <p:ext uri="{BB962C8B-B14F-4D97-AF65-F5344CB8AC3E}">
        <p14:creationId xmlns:p14="http://schemas.microsoft.com/office/powerpoint/2010/main" val="310093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D8B38926-4D4A-49FC-877F-D547CAD1B4BC}" type="slidenum">
              <a:rPr lang="fr-CA" altLang="fr-FR" smtClean="0"/>
              <a:pPr>
                <a:defRPr/>
              </a:pPr>
              <a:t>9</a:t>
            </a:fld>
            <a:endParaRPr lang="fr-CA" altLang="fr-FR" dirty="0"/>
          </a:p>
        </p:txBody>
      </p:sp>
    </p:spTree>
    <p:extLst>
      <p:ext uri="{BB962C8B-B14F-4D97-AF65-F5344CB8AC3E}">
        <p14:creationId xmlns:p14="http://schemas.microsoft.com/office/powerpoint/2010/main" val="427304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44"/>
            <a:ext cx="10363200" cy="1470025"/>
          </a:xfrm>
        </p:spPr>
        <p:txBody>
          <a:bodyPr/>
          <a:lstStyle/>
          <a:p>
            <a:r>
              <a:rPr lang="fr-CA"/>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532970C0-A870-447C-8848-878864D64CB0}" type="datetime1">
              <a:rPr lang="fr-FR"/>
              <a:pPr>
                <a:defRPr/>
              </a:pPr>
              <a:t>02/03/2018</a:t>
            </a:fld>
            <a:endParaRPr lang="fr-FR" dirty="0"/>
          </a:p>
        </p:txBody>
      </p:sp>
      <p:sp>
        <p:nvSpPr>
          <p:cNvPr id="5" name="Espace réservé du numéro de diapositive 5"/>
          <p:cNvSpPr>
            <a:spLocks noGrp="1"/>
          </p:cNvSpPr>
          <p:nvPr>
            <p:ph type="sldNum" sz="quarter" idx="11"/>
          </p:nvPr>
        </p:nvSpPr>
        <p:spPr>
          <a:xfrm>
            <a:off x="4295751" y="6356369"/>
            <a:ext cx="2844800" cy="365125"/>
          </a:xfrm>
        </p:spPr>
        <p:txBody>
          <a:bodyPr/>
          <a:lstStyle>
            <a:lvl1pPr>
              <a:defRPr/>
            </a:lvl1pPr>
          </a:lstStyle>
          <a:p>
            <a:pPr>
              <a:defRPr/>
            </a:pPr>
            <a:fld id="{EE60FCB3-6273-4F27-B870-C4D8D2F29C2D}" type="slidenum">
              <a:rPr lang="fr-FR" altLang="fr-FR"/>
              <a:pPr>
                <a:defRPr/>
              </a:pPr>
              <a:t>‹N°›</a:t>
            </a:fld>
            <a:endParaRPr lang="fr-FR" altLang="fr-FR" dirty="0"/>
          </a:p>
        </p:txBody>
      </p:sp>
    </p:spTree>
    <p:extLst>
      <p:ext uri="{BB962C8B-B14F-4D97-AF65-F5344CB8AC3E}">
        <p14:creationId xmlns:p14="http://schemas.microsoft.com/office/powerpoint/2010/main" val="3537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1E87D71-5C60-4FDD-92C7-BEF0770E273B}" type="datetime1">
              <a:rPr lang="fr-FR"/>
              <a:pPr>
                <a:defRPr/>
              </a:pPr>
              <a:t>02/03/2018</a:t>
            </a:fld>
            <a:endParaRPr lang="fr-FR" dirty="0"/>
          </a:p>
        </p:txBody>
      </p:sp>
      <p:sp>
        <p:nvSpPr>
          <p:cNvPr id="5" name="Espace réservé du pied de page 4"/>
          <p:cNvSpPr>
            <a:spLocks noGrp="1"/>
          </p:cNvSpPr>
          <p:nvPr>
            <p:ph type="ftr" sz="quarter" idx="11"/>
          </p:nvPr>
        </p:nvSpPr>
        <p:spPr>
          <a:xfrm>
            <a:off x="4165600" y="6356369"/>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250B6B98-20E8-46EF-AF33-3B78E08E0409}" type="slidenum">
              <a:rPr lang="fr-FR" altLang="fr-FR"/>
              <a:pPr>
                <a:defRPr/>
              </a:pPr>
              <a:t>‹N°›</a:t>
            </a:fld>
            <a:endParaRPr lang="fr-FR" altLang="fr-FR" dirty="0"/>
          </a:p>
        </p:txBody>
      </p:sp>
    </p:spTree>
    <p:extLst>
      <p:ext uri="{BB962C8B-B14F-4D97-AF65-F5344CB8AC3E}">
        <p14:creationId xmlns:p14="http://schemas.microsoft.com/office/powerpoint/2010/main" val="80679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57"/>
            <a:ext cx="2743200" cy="5851525"/>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609600" y="274657"/>
            <a:ext cx="80264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9D8EB38-0A62-42CA-8A29-1A6DDD66733B}" type="datetime1">
              <a:rPr lang="fr-FR"/>
              <a:pPr>
                <a:defRPr/>
              </a:pPr>
              <a:t>02/03/2018</a:t>
            </a:fld>
            <a:endParaRPr lang="fr-FR" dirty="0"/>
          </a:p>
        </p:txBody>
      </p:sp>
      <p:sp>
        <p:nvSpPr>
          <p:cNvPr id="5" name="Espace réservé du pied de page 4"/>
          <p:cNvSpPr>
            <a:spLocks noGrp="1"/>
          </p:cNvSpPr>
          <p:nvPr>
            <p:ph type="ftr" sz="quarter" idx="11"/>
          </p:nvPr>
        </p:nvSpPr>
        <p:spPr>
          <a:xfrm>
            <a:off x="4165600" y="6356369"/>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B15495B1-9586-4B75-AD29-FED9E2FEF010}" type="slidenum">
              <a:rPr lang="fr-FR" altLang="fr-FR"/>
              <a:pPr>
                <a:defRPr/>
              </a:pPr>
              <a:t>‹N°›</a:t>
            </a:fld>
            <a:endParaRPr lang="fr-FR" altLang="fr-FR" dirty="0"/>
          </a:p>
        </p:txBody>
      </p:sp>
    </p:spTree>
    <p:extLst>
      <p:ext uri="{BB962C8B-B14F-4D97-AF65-F5344CB8AC3E}">
        <p14:creationId xmlns:p14="http://schemas.microsoft.com/office/powerpoint/2010/main" val="1418267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811212"/>
          </a:xfrm>
        </p:spPr>
        <p:txBody>
          <a:bodyPr/>
          <a:lstStyle/>
          <a:p>
            <a:r>
              <a:rPr lang="fr-FR"/>
              <a:t>Cliquez pour modifier le style du titre</a:t>
            </a:r>
            <a:endParaRPr lang="fr-CA"/>
          </a:p>
        </p:txBody>
      </p:sp>
      <p:sp>
        <p:nvSpPr>
          <p:cNvPr id="3" name="Espace réservé du texte 2"/>
          <p:cNvSpPr>
            <a:spLocks noGrp="1"/>
          </p:cNvSpPr>
          <p:nvPr>
            <p:ph type="body" sz="half" idx="1"/>
          </p:nvPr>
        </p:nvSpPr>
        <p:spPr>
          <a:xfrm>
            <a:off x="609600" y="1217632"/>
            <a:ext cx="5384800" cy="4143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quarter" idx="2"/>
          </p:nvPr>
        </p:nvSpPr>
        <p:spPr>
          <a:xfrm>
            <a:off x="6197600" y="1217632"/>
            <a:ext cx="5384800" cy="19954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contenu 4"/>
          <p:cNvSpPr>
            <a:spLocks noGrp="1"/>
          </p:cNvSpPr>
          <p:nvPr>
            <p:ph sz="quarter" idx="3"/>
          </p:nvPr>
        </p:nvSpPr>
        <p:spPr>
          <a:xfrm>
            <a:off x="6197600" y="3365500"/>
            <a:ext cx="5384800" cy="19954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e la date 3"/>
          <p:cNvSpPr>
            <a:spLocks noGrp="1"/>
          </p:cNvSpPr>
          <p:nvPr>
            <p:ph type="dt" sz="half" idx="10"/>
          </p:nvPr>
        </p:nvSpPr>
        <p:spPr/>
        <p:txBody>
          <a:bodyPr/>
          <a:lstStyle>
            <a:lvl1pPr>
              <a:defRPr/>
            </a:lvl1pPr>
          </a:lstStyle>
          <a:p>
            <a:pPr>
              <a:defRPr/>
            </a:pPr>
            <a:fld id="{F46A60A3-0EF3-4598-9483-CF29BD8FDE90}" type="datetime1">
              <a:rPr lang="fr-FR"/>
              <a:pPr>
                <a:defRPr/>
              </a:pPr>
              <a:t>02/03/2018</a:t>
            </a:fld>
            <a:endParaRPr lang="fr-FR" dirty="0"/>
          </a:p>
        </p:txBody>
      </p:sp>
      <p:sp>
        <p:nvSpPr>
          <p:cNvPr id="7" name="Espace réservé du numéro de diapositive 5"/>
          <p:cNvSpPr>
            <a:spLocks noGrp="1"/>
          </p:cNvSpPr>
          <p:nvPr>
            <p:ph type="sldNum" sz="quarter" idx="11"/>
          </p:nvPr>
        </p:nvSpPr>
        <p:spPr/>
        <p:txBody>
          <a:bodyPr/>
          <a:lstStyle>
            <a:lvl1pPr>
              <a:defRPr/>
            </a:lvl1pPr>
          </a:lstStyle>
          <a:p>
            <a:pPr>
              <a:defRPr/>
            </a:pPr>
            <a:fld id="{23445B5D-18C4-474B-9D5C-4A26D3B2706E}" type="slidenum">
              <a:rPr lang="fr-FR" altLang="fr-FR"/>
              <a:pPr>
                <a:defRPr/>
              </a:pPr>
              <a:t>‹N°›</a:t>
            </a:fld>
            <a:endParaRPr lang="fr-FR" altLang="fr-FR" dirty="0"/>
          </a:p>
        </p:txBody>
      </p:sp>
    </p:spTree>
    <p:extLst>
      <p:ext uri="{BB962C8B-B14F-4D97-AF65-F5344CB8AC3E}">
        <p14:creationId xmlns:p14="http://schemas.microsoft.com/office/powerpoint/2010/main" val="27578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27309" y="274638"/>
            <a:ext cx="10455091" cy="811212"/>
          </a:xfrm>
        </p:spPr>
        <p:txBody>
          <a:bodyPr/>
          <a:lstStyle/>
          <a:p>
            <a:r>
              <a:rPr lang="fr-CA" dirty="0"/>
              <a:t>Cliquez et modifiez le titre</a:t>
            </a:r>
            <a:endParaRPr lang="fr-FR" dirty="0"/>
          </a:p>
        </p:txBody>
      </p:sp>
      <p:sp>
        <p:nvSpPr>
          <p:cNvPr id="3" name="Espace réservé du contenu 2"/>
          <p:cNvSpPr>
            <a:spLocks noGrp="1"/>
          </p:cNvSpPr>
          <p:nvPr>
            <p:ph idx="1"/>
          </p:nvPr>
        </p:nvSpPr>
        <p:spPr/>
        <p:txBody>
          <a:bodyPr/>
          <a:lstStyle>
            <a:lvl2pPr>
              <a:spcBef>
                <a:spcPts val="400"/>
              </a:spcBef>
              <a:defRPr/>
            </a:lvl2pPr>
            <a:lvl3pPr>
              <a:spcBef>
                <a:spcPts val="400"/>
              </a:spcBef>
              <a:defRPr/>
            </a:lvl3pPr>
            <a:lvl4pPr>
              <a:spcBef>
                <a:spcPts val="400"/>
              </a:spcBef>
              <a:defRPr/>
            </a:lvl4pPr>
            <a:lvl5pPr>
              <a:spcBef>
                <a:spcPts val="400"/>
              </a:spcBef>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E6F9909B-D3B8-4CEC-8F95-92A9AD823923}" type="datetime1">
              <a:rPr lang="fr-FR"/>
              <a:pPr>
                <a:defRPr/>
              </a:pPr>
              <a:t>02/03/2018</a:t>
            </a:fld>
            <a:endParaRPr lang="fr-FR" dirty="0"/>
          </a:p>
        </p:txBody>
      </p:sp>
      <p:sp>
        <p:nvSpPr>
          <p:cNvPr id="5" name="Espace réservé du numéro de diapositive 5"/>
          <p:cNvSpPr>
            <a:spLocks noGrp="1"/>
          </p:cNvSpPr>
          <p:nvPr>
            <p:ph type="sldNum" sz="quarter" idx="11"/>
          </p:nvPr>
        </p:nvSpPr>
        <p:spPr>
          <a:xfrm>
            <a:off x="4187331" y="6356369"/>
            <a:ext cx="2844800" cy="365125"/>
          </a:xfrm>
        </p:spPr>
        <p:txBody>
          <a:bodyPr/>
          <a:lstStyle>
            <a:lvl1pPr>
              <a:defRPr/>
            </a:lvl1pPr>
          </a:lstStyle>
          <a:p>
            <a:pPr>
              <a:defRPr/>
            </a:pPr>
            <a:fld id="{067509C6-5206-4EF8-8B32-5BF73F9AFA62}" type="slidenum">
              <a:rPr lang="fr-FR" altLang="fr-FR"/>
              <a:pPr>
                <a:defRPr/>
              </a:pPr>
              <a:t>‹N°›</a:t>
            </a:fld>
            <a:endParaRPr lang="fr-FR" altLang="fr-FR" dirty="0"/>
          </a:p>
        </p:txBody>
      </p:sp>
    </p:spTree>
    <p:extLst>
      <p:ext uri="{BB962C8B-B14F-4D97-AF65-F5344CB8AC3E}">
        <p14:creationId xmlns:p14="http://schemas.microsoft.com/office/powerpoint/2010/main" val="21916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2906715"/>
            <a:ext cx="103632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963084" y="140654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AED33EC-D07B-4AC2-8626-2B102B6FEE68}" type="datetime1">
              <a:rPr lang="fr-FR"/>
              <a:pPr>
                <a:defRPr/>
              </a:pPr>
              <a:t>02/03/2018</a:t>
            </a:fld>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F881D727-8ECB-4664-B575-2D350D59EA93}" type="slidenum">
              <a:rPr lang="fr-FR" altLang="fr-FR"/>
              <a:pPr>
                <a:defRPr/>
              </a:pPr>
              <a:t>‹N°›</a:t>
            </a:fld>
            <a:endParaRPr lang="fr-FR" altLang="fr-FR" dirty="0"/>
          </a:p>
        </p:txBody>
      </p:sp>
    </p:spTree>
    <p:extLst>
      <p:ext uri="{BB962C8B-B14F-4D97-AF65-F5344CB8AC3E}">
        <p14:creationId xmlns:p14="http://schemas.microsoft.com/office/powerpoint/2010/main" val="374527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1055303" y="1206063"/>
            <a:ext cx="4939100" cy="41892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u contenu 3"/>
          <p:cNvSpPr>
            <a:spLocks noGrp="1"/>
          </p:cNvSpPr>
          <p:nvPr>
            <p:ph sz="half" idx="2"/>
          </p:nvPr>
        </p:nvSpPr>
        <p:spPr>
          <a:xfrm>
            <a:off x="6600069" y="1206063"/>
            <a:ext cx="4982331" cy="41892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C31D14CB-1ADA-481F-A2A1-535523633491}" type="datetime1">
              <a:rPr lang="fr-FR"/>
              <a:pPr>
                <a:defRPr/>
              </a:pPr>
              <a:t>02/03/2018</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2508CEA3-DE1D-4BE8-AEBC-D1A7C130A7F5}" type="slidenum">
              <a:rPr lang="fr-FR" altLang="fr-FR"/>
              <a:pPr>
                <a:defRPr/>
              </a:pPr>
              <a:t>‹N°›</a:t>
            </a:fld>
            <a:endParaRPr lang="fr-FR" altLang="fr-FR" dirty="0"/>
          </a:p>
        </p:txBody>
      </p:sp>
    </p:spTree>
    <p:extLst>
      <p:ext uri="{BB962C8B-B14F-4D97-AF65-F5344CB8AC3E}">
        <p14:creationId xmlns:p14="http://schemas.microsoft.com/office/powerpoint/2010/main" val="154624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fld id="{DBEE7BD5-62FA-430B-A6BD-72FD1FCA1B7A}" type="datetime1">
              <a:rPr lang="fr-FR"/>
              <a:pPr>
                <a:defRPr/>
              </a:pPr>
              <a:t>02/03/2018</a:t>
            </a:fld>
            <a:endParaRPr lang="fr-FR" dirty="0"/>
          </a:p>
        </p:txBody>
      </p:sp>
      <p:sp>
        <p:nvSpPr>
          <p:cNvPr id="8" name="Espace réservé du pied de page 7"/>
          <p:cNvSpPr>
            <a:spLocks noGrp="1"/>
          </p:cNvSpPr>
          <p:nvPr>
            <p:ph type="ftr" sz="quarter" idx="11"/>
          </p:nvPr>
        </p:nvSpPr>
        <p:spPr>
          <a:xfrm>
            <a:off x="4165600" y="6356369"/>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fr-CA" dirty="0"/>
          </a:p>
        </p:txBody>
      </p:sp>
      <p:sp>
        <p:nvSpPr>
          <p:cNvPr id="9" name="Espace réservé du numéro de diapositive 8"/>
          <p:cNvSpPr>
            <a:spLocks noGrp="1"/>
          </p:cNvSpPr>
          <p:nvPr>
            <p:ph type="sldNum" sz="quarter" idx="12"/>
          </p:nvPr>
        </p:nvSpPr>
        <p:spPr/>
        <p:txBody>
          <a:bodyPr/>
          <a:lstStyle>
            <a:lvl1pPr>
              <a:defRPr/>
            </a:lvl1pPr>
          </a:lstStyle>
          <a:p>
            <a:pPr>
              <a:defRPr/>
            </a:pPr>
            <a:fld id="{1290E8CE-22AB-4D62-A98D-95ABA4C531F9}" type="slidenum">
              <a:rPr lang="fr-FR" altLang="fr-FR"/>
              <a:pPr>
                <a:defRPr/>
              </a:pPr>
              <a:t>‹N°›</a:t>
            </a:fld>
            <a:endParaRPr lang="fr-FR" altLang="fr-FR" dirty="0"/>
          </a:p>
        </p:txBody>
      </p:sp>
    </p:spTree>
    <p:extLst>
      <p:ext uri="{BB962C8B-B14F-4D97-AF65-F5344CB8AC3E}">
        <p14:creationId xmlns:p14="http://schemas.microsoft.com/office/powerpoint/2010/main" val="98028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127309" y="274638"/>
            <a:ext cx="10455091" cy="811212"/>
          </a:xfrm>
        </p:spPr>
        <p:txBody>
          <a:bodyPr/>
          <a:lstStyle/>
          <a:p>
            <a:r>
              <a:rPr lang="fr-CA" dirty="0"/>
              <a:t>Cliquez et modifiez le titre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12C9C8C3-983C-451B-81E5-A1A85F8E3B64}" type="datetime1">
              <a:rPr lang="fr-FR"/>
              <a:pPr>
                <a:defRPr/>
              </a:pPr>
              <a:t>02/03/2018</a:t>
            </a:fld>
            <a:endParaRPr lang="fr-FR" dirty="0"/>
          </a:p>
        </p:txBody>
      </p:sp>
      <p:sp>
        <p:nvSpPr>
          <p:cNvPr id="4" name="Espace réservé du numéro de diapositive 5"/>
          <p:cNvSpPr>
            <a:spLocks noGrp="1"/>
          </p:cNvSpPr>
          <p:nvPr>
            <p:ph type="sldNum" sz="quarter" idx="11"/>
          </p:nvPr>
        </p:nvSpPr>
        <p:spPr/>
        <p:txBody>
          <a:bodyPr/>
          <a:lstStyle>
            <a:lvl1pPr>
              <a:defRPr/>
            </a:lvl1pPr>
          </a:lstStyle>
          <a:p>
            <a:pPr>
              <a:defRPr/>
            </a:pPr>
            <a:fld id="{A0D233C8-F263-4BCB-880D-85A105637C27}" type="slidenum">
              <a:rPr lang="fr-FR" altLang="fr-FR"/>
              <a:pPr>
                <a:defRPr/>
              </a:pPr>
              <a:t>‹N°›</a:t>
            </a:fld>
            <a:endParaRPr lang="fr-FR" altLang="fr-FR" dirty="0"/>
          </a:p>
        </p:txBody>
      </p:sp>
    </p:spTree>
    <p:extLst>
      <p:ext uri="{BB962C8B-B14F-4D97-AF65-F5344CB8AC3E}">
        <p14:creationId xmlns:p14="http://schemas.microsoft.com/office/powerpoint/2010/main" val="22869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1074C11-AF82-458E-BD20-1A38DFACE28A}" type="datetime1">
              <a:rPr lang="fr-FR"/>
              <a:pPr>
                <a:defRPr/>
              </a:pPr>
              <a:t>02/03/2018</a:t>
            </a:fld>
            <a:endParaRPr lang="fr-FR" dirty="0"/>
          </a:p>
        </p:txBody>
      </p:sp>
      <p:sp>
        <p:nvSpPr>
          <p:cNvPr id="3" name="Espace réservé du numéro de diapositive 5"/>
          <p:cNvSpPr>
            <a:spLocks noGrp="1"/>
          </p:cNvSpPr>
          <p:nvPr>
            <p:ph type="sldNum" sz="quarter" idx="11"/>
          </p:nvPr>
        </p:nvSpPr>
        <p:spPr/>
        <p:txBody>
          <a:bodyPr/>
          <a:lstStyle>
            <a:lvl1pPr>
              <a:defRPr/>
            </a:lvl1pPr>
          </a:lstStyle>
          <a:p>
            <a:pPr>
              <a:defRPr/>
            </a:pPr>
            <a:fld id="{55BCD877-AB21-4325-BB6C-5D211BD6F5AA}" type="slidenum">
              <a:rPr lang="fr-FR" altLang="fr-FR"/>
              <a:pPr>
                <a:defRPr/>
              </a:pPr>
              <a:t>‹N°›</a:t>
            </a:fld>
            <a:endParaRPr lang="fr-FR" altLang="fr-FR" dirty="0"/>
          </a:p>
        </p:txBody>
      </p:sp>
    </p:spTree>
    <p:extLst>
      <p:ext uri="{BB962C8B-B14F-4D97-AF65-F5344CB8AC3E}">
        <p14:creationId xmlns:p14="http://schemas.microsoft.com/office/powerpoint/2010/main" val="13943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4766733" y="273069"/>
            <a:ext cx="6815667" cy="50784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609603" y="1435101"/>
            <a:ext cx="4011084" cy="40702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869559B-B4CC-47E4-AF93-4B5DFB7C67B9}" type="datetime1">
              <a:rPr lang="fr-FR"/>
              <a:pPr>
                <a:defRPr/>
              </a:pPr>
              <a:t>02/03/2018</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88E67969-0821-4887-BE08-F62A5F2C5390}" type="slidenum">
              <a:rPr lang="fr-FR" altLang="fr-FR"/>
              <a:pPr>
                <a:defRPr/>
              </a:pPr>
              <a:t>‹N°›</a:t>
            </a:fld>
            <a:endParaRPr lang="fr-FR" altLang="fr-FR" dirty="0"/>
          </a:p>
        </p:txBody>
      </p:sp>
    </p:spTree>
    <p:extLst>
      <p:ext uri="{BB962C8B-B14F-4D97-AF65-F5344CB8AC3E}">
        <p14:creationId xmlns:p14="http://schemas.microsoft.com/office/powerpoint/2010/main" val="44627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2B93818-C63A-47B9-9742-4423B06FF74C}" type="datetime1">
              <a:rPr lang="fr-FR"/>
              <a:pPr>
                <a:defRPr/>
              </a:pPr>
              <a:t>02/03/2018</a:t>
            </a:fld>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58141543-2A7E-4EE4-B157-BE61EE327561}" type="slidenum">
              <a:rPr lang="fr-FR" altLang="fr-FR"/>
              <a:pPr>
                <a:defRPr/>
              </a:pPr>
              <a:t>‹N°›</a:t>
            </a:fld>
            <a:endParaRPr lang="fr-FR" altLang="fr-FR" dirty="0"/>
          </a:p>
        </p:txBody>
      </p:sp>
    </p:spTree>
    <p:extLst>
      <p:ext uri="{BB962C8B-B14F-4D97-AF65-F5344CB8AC3E}">
        <p14:creationId xmlns:p14="http://schemas.microsoft.com/office/powerpoint/2010/main" val="417083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1" descr="pptLQE-0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72851"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Espace réservé du titre 1"/>
          <p:cNvSpPr>
            <a:spLocks noGrp="1"/>
          </p:cNvSpPr>
          <p:nvPr>
            <p:ph type="title"/>
          </p:nvPr>
        </p:nvSpPr>
        <p:spPr bwMode="auto">
          <a:xfrm>
            <a:off x="1055302" y="274638"/>
            <a:ext cx="10527100" cy="81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fr-CA" altLang="fr-FR" dirty="0"/>
          </a:p>
        </p:txBody>
      </p:sp>
      <p:sp>
        <p:nvSpPr>
          <p:cNvPr id="1028" name="Espace réservé du texte 2"/>
          <p:cNvSpPr>
            <a:spLocks noGrp="1"/>
          </p:cNvSpPr>
          <p:nvPr>
            <p:ph type="body" idx="1"/>
          </p:nvPr>
        </p:nvSpPr>
        <p:spPr bwMode="auto">
          <a:xfrm>
            <a:off x="1055302" y="1217632"/>
            <a:ext cx="10527100" cy="414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dirty="0"/>
              <a:t>Cliquez pour modifier les styles du texte du masque</a:t>
            </a:r>
          </a:p>
          <a:p>
            <a:pPr lvl="1"/>
            <a:r>
              <a:rPr lang="fr-CA" altLang="fr-FR" dirty="0"/>
              <a:t>Deuxième niveau</a:t>
            </a:r>
          </a:p>
          <a:p>
            <a:pPr lvl="2"/>
            <a:r>
              <a:rPr lang="fr-CA" altLang="fr-FR" dirty="0"/>
              <a:t>Troisième niveau</a:t>
            </a:r>
          </a:p>
          <a:p>
            <a:pPr lvl="3"/>
            <a:r>
              <a:rPr lang="fr-CA" altLang="fr-FR" dirty="0"/>
              <a:t>Quatrième niveau</a:t>
            </a:r>
          </a:p>
          <a:p>
            <a:pPr lvl="4"/>
            <a:r>
              <a:rPr lang="fr-CA" altLang="fr-FR" dirty="0"/>
              <a:t>Cinquième niveau</a:t>
            </a:r>
            <a:endParaRPr lang="fr-FR" altLang="fr-FR" dirty="0"/>
          </a:p>
        </p:txBody>
      </p:sp>
      <p:sp>
        <p:nvSpPr>
          <p:cNvPr id="4" name="Espace réservé de la date 3"/>
          <p:cNvSpPr>
            <a:spLocks noGrp="1"/>
          </p:cNvSpPr>
          <p:nvPr>
            <p:ph type="dt" sz="half" idx="2"/>
          </p:nvPr>
        </p:nvSpPr>
        <p:spPr>
          <a:xfrm>
            <a:off x="609600" y="6356369"/>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6CE611CA-8672-477B-B4CA-BB79A5D66D10}" type="datetime1">
              <a:rPr lang="fr-FR"/>
              <a:pPr>
                <a:defRPr/>
              </a:pPr>
              <a:t>02/03/2018</a:t>
            </a:fld>
            <a:endParaRPr lang="fr-FR" dirty="0"/>
          </a:p>
        </p:txBody>
      </p:sp>
      <p:sp>
        <p:nvSpPr>
          <p:cNvPr id="6" name="Espace réservé du numéro de diapositive 5"/>
          <p:cNvSpPr>
            <a:spLocks noGrp="1"/>
          </p:cNvSpPr>
          <p:nvPr>
            <p:ph type="sldNum" sz="quarter" idx="4"/>
          </p:nvPr>
        </p:nvSpPr>
        <p:spPr>
          <a:xfrm>
            <a:off x="5058833" y="6356369"/>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B66829D7-B8E2-47F9-8AA8-D8FCFD08F946}" type="slidenum">
              <a:rPr lang="fr-FR" altLang="fr-FR"/>
              <a:pPr>
                <a:defRPr/>
              </a:pPr>
              <a:t>‹N°›</a:t>
            </a:fld>
            <a:endParaRPr lang="fr-FR" altLang="fr-FR" dirty="0"/>
          </a:p>
        </p:txBody>
      </p:sp>
      <p:sp>
        <p:nvSpPr>
          <p:cNvPr id="2" name="Rectangle 1"/>
          <p:cNvSpPr/>
          <p:nvPr userDrawn="1"/>
        </p:nvSpPr>
        <p:spPr>
          <a:xfrm>
            <a:off x="0" y="5655244"/>
            <a:ext cx="3072851" cy="120276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Triangle isocèle 2"/>
          <p:cNvSpPr/>
          <p:nvPr userDrawn="1"/>
        </p:nvSpPr>
        <p:spPr>
          <a:xfrm>
            <a:off x="2063441" y="5655244"/>
            <a:ext cx="2376331" cy="1202769"/>
          </a:xfrm>
          <a:prstGeom prst="triangle">
            <a:avLst>
              <a:gd name="adj" fmla="val 49733"/>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Triangle isocèle 9"/>
          <p:cNvSpPr/>
          <p:nvPr userDrawn="1"/>
        </p:nvSpPr>
        <p:spPr>
          <a:xfrm rot="10800000">
            <a:off x="875277" y="5655244"/>
            <a:ext cx="2376331" cy="1208295"/>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74" r:id="rId5"/>
    <p:sldLayoutId id="2147483769" r:id="rId6"/>
    <p:sldLayoutId id="2147483770" r:id="rId7"/>
    <p:sldLayoutId id="2147483771" r:id="rId8"/>
    <p:sldLayoutId id="2147483772" r:id="rId9"/>
    <p:sldLayoutId id="2147483775" r:id="rId10"/>
    <p:sldLayoutId id="2147483776" r:id="rId11"/>
    <p:sldLayoutId id="2147483773" r:id="rId12"/>
  </p:sldLayoutIdLst>
  <p:hf hdr="0" ftr="0" dt="0"/>
  <p:txStyles>
    <p:titleStyle>
      <a:lvl1pPr algn="l" defTabSz="457200" rtl="0" eaLnBrk="0" fontAlgn="base" hangingPunct="0">
        <a:lnSpc>
          <a:spcPts val="3625"/>
        </a:lnSpc>
        <a:spcBef>
          <a:spcPct val="0"/>
        </a:spcBef>
        <a:spcAft>
          <a:spcPct val="0"/>
        </a:spcAft>
        <a:defRPr sz="3600" b="1" kern="1200">
          <a:solidFill>
            <a:srgbClr val="5B7093"/>
          </a:solidFill>
          <a:latin typeface="+mj-lt"/>
          <a:ea typeface="ヒラギノ角ゴ Pro W3" charset="0"/>
          <a:cs typeface="ヒラギノ角ゴ Pro W3" charset="0"/>
        </a:defRPr>
      </a:lvl1pPr>
      <a:lvl2pPr algn="l" defTabSz="457200" rtl="0" eaLnBrk="0" fontAlgn="base" hangingPunct="0">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2pPr>
      <a:lvl3pPr algn="l" defTabSz="457200" rtl="0" eaLnBrk="0" fontAlgn="base" hangingPunct="0">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3pPr>
      <a:lvl4pPr algn="l" defTabSz="457200" rtl="0" eaLnBrk="0" fontAlgn="base" hangingPunct="0">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4pPr>
      <a:lvl5pPr algn="l" defTabSz="457200" rtl="0" eaLnBrk="0" fontAlgn="base" hangingPunct="0">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5pPr>
      <a:lvl6pPr marL="457200" algn="l" defTabSz="457200" rtl="0" fontAlgn="base">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6pPr>
      <a:lvl7pPr marL="914400" algn="l" defTabSz="457200" rtl="0" fontAlgn="base">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7pPr>
      <a:lvl8pPr marL="1371600" algn="l" defTabSz="457200" rtl="0" fontAlgn="base">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8pPr>
      <a:lvl9pPr marL="1828800" algn="l" defTabSz="457200" rtl="0" fontAlgn="base">
        <a:lnSpc>
          <a:spcPts val="3625"/>
        </a:lnSpc>
        <a:spcBef>
          <a:spcPct val="0"/>
        </a:spcBef>
        <a:spcAft>
          <a:spcPct val="0"/>
        </a:spcAft>
        <a:defRPr sz="3600" b="1">
          <a:solidFill>
            <a:srgbClr val="5B7093"/>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Courier New" panose="02070309020205020404" pitchFamily="49" charset="0"/>
        <a:buChar char="o"/>
        <a:defRPr sz="24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sp>
        <p:nvSpPr>
          <p:cNvPr id="7170" name="Titre 1"/>
          <p:cNvSpPr>
            <a:spLocks noGrp="1"/>
          </p:cNvSpPr>
          <p:nvPr>
            <p:ph type="ctrTitle"/>
            <p:custDataLst>
              <p:tags r:id="rId1"/>
            </p:custDataLst>
          </p:nvPr>
        </p:nvSpPr>
        <p:spPr>
          <a:xfrm>
            <a:off x="4369711" y="444210"/>
            <a:ext cx="7127040" cy="1400570"/>
          </a:xfrm>
        </p:spPr>
        <p:txBody>
          <a:bodyPr/>
          <a:lstStyle/>
          <a:p>
            <a:pPr eaLnBrk="1" hangingPunct="1">
              <a:lnSpc>
                <a:spcPts val="3425"/>
              </a:lnSpc>
            </a:pPr>
            <a:r>
              <a:rPr lang="fr-CA" altLang="fr-FR" sz="3400" dirty="0">
                <a:solidFill>
                  <a:srgbClr val="ED820D"/>
                </a:solidFill>
                <a:ea typeface="ヒラギノ角ゴ Pro W3" pitchFamily="-128" charset="-128"/>
              </a:rPr>
              <a:t>Ensemble, développons le Québec </a:t>
            </a:r>
            <a:br>
              <a:rPr lang="fr-CA" altLang="fr-FR" sz="3400" dirty="0">
                <a:solidFill>
                  <a:srgbClr val="ED820D"/>
                </a:solidFill>
                <a:ea typeface="ヒラギノ角ゴ Pro W3" pitchFamily="-128" charset="-128"/>
              </a:rPr>
            </a:br>
            <a:r>
              <a:rPr lang="fr-CA" altLang="fr-FR" sz="3400" dirty="0">
                <a:solidFill>
                  <a:srgbClr val="ED820D"/>
                </a:solidFill>
                <a:ea typeface="ヒラギノ角ゴ Pro W3" pitchFamily="-128" charset="-128"/>
              </a:rPr>
              <a:t>de façon responsable</a:t>
            </a:r>
          </a:p>
        </p:txBody>
      </p:sp>
      <p:sp>
        <p:nvSpPr>
          <p:cNvPr id="2" name="Rectangle 1"/>
          <p:cNvSpPr/>
          <p:nvPr/>
        </p:nvSpPr>
        <p:spPr>
          <a:xfrm>
            <a:off x="9" y="5373270"/>
            <a:ext cx="9480471" cy="14847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Rectangle 2"/>
          <p:cNvSpPr/>
          <p:nvPr/>
        </p:nvSpPr>
        <p:spPr>
          <a:xfrm>
            <a:off x="7968263" y="0"/>
            <a:ext cx="4223740" cy="4045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3"/>
          <p:cNvSpPr txBox="1">
            <a:spLocks noChangeArrowheads="1"/>
          </p:cNvSpPr>
          <p:nvPr>
            <p:custDataLst>
              <p:tags r:id="rId2"/>
            </p:custDataLst>
          </p:nvPr>
        </p:nvSpPr>
        <p:spPr bwMode="auto">
          <a:xfrm>
            <a:off x="5029204" y="2636890"/>
            <a:ext cx="6179509" cy="115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anose="05000000000000000000" pitchFamily="2" charset="2"/>
              <a:buNone/>
            </a:pPr>
            <a:r>
              <a:rPr lang="fr-CA" altLang="fr-FR" sz="2400" dirty="0">
                <a:ea typeface="ＭＳ Ｐゴシック" panose="020B0600070205080204" pitchFamily="34" charset="-128"/>
              </a:rPr>
              <a:t>Implantation du nouveau régime </a:t>
            </a:r>
            <a:br>
              <a:rPr lang="fr-CA" altLang="fr-FR" sz="2400" dirty="0">
                <a:ea typeface="ＭＳ Ｐゴシック" panose="020B0600070205080204" pitchFamily="34" charset="-128"/>
              </a:rPr>
            </a:br>
            <a:r>
              <a:rPr lang="fr-CA" altLang="fr-FR" sz="2400" dirty="0">
                <a:ea typeface="ＭＳ Ｐゴシック" panose="020B0600070205080204" pitchFamily="34" charset="-128"/>
              </a:rPr>
              <a:t>d’autorisation environnemental</a:t>
            </a:r>
            <a:endParaRPr lang="fr-FR" altLang="fr-FR" sz="2400" dirty="0">
              <a:ea typeface="ＭＳ Ｐゴシック" panose="020B0600070205080204" pitchFamily="34" charset="-128"/>
            </a:endParaRPr>
          </a:p>
        </p:txBody>
      </p:sp>
      <p:sp>
        <p:nvSpPr>
          <p:cNvPr id="9" name="Text Box 6"/>
          <p:cNvSpPr txBox="1">
            <a:spLocks noChangeArrowheads="1"/>
          </p:cNvSpPr>
          <p:nvPr>
            <p:custDataLst>
              <p:tags r:id="rId3"/>
            </p:custDataLst>
          </p:nvPr>
        </p:nvSpPr>
        <p:spPr bwMode="auto">
          <a:xfrm>
            <a:off x="5053013" y="3861062"/>
            <a:ext cx="6651468"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folHlink"/>
              </a:buClr>
              <a:buSzPct val="75000"/>
              <a:buFont typeface="Wingdings" panose="05000000000000000000" pitchFamily="2" charset="2"/>
              <a:buChar char="n"/>
              <a:defRPr sz="3200">
                <a:solidFill>
                  <a:schemeClr val="tx1"/>
                </a:solidFill>
                <a:latin typeface="Helvetica" panose="020B060402020202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2800">
                <a:solidFill>
                  <a:schemeClr val="tx1"/>
                </a:solidFill>
                <a:latin typeface="Helvetica" panose="020B0604020202020204" pitchFamily="34"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Helvetica" panose="020B0604020202020204" pitchFamily="34" charset="0"/>
                <a:ea typeface="ＭＳ Ｐゴシック" panose="020B0600070205080204" pitchFamily="34" charset="-128"/>
              </a:defRPr>
            </a:lvl3pPr>
            <a:lvl4pPr marL="1600200" indent="-228600">
              <a:spcBef>
                <a:spcPct val="20000"/>
              </a:spcBef>
              <a:buClr>
                <a:schemeClr val="hlink"/>
              </a:buClr>
              <a:buChar char="•"/>
              <a:defRPr sz="2000">
                <a:solidFill>
                  <a:schemeClr val="tx1"/>
                </a:solidFill>
                <a:latin typeface="Helvetica" panose="020B0604020202020204" pitchFamily="34" charset="0"/>
                <a:ea typeface="ＭＳ Ｐゴシック" panose="020B0600070205080204" pitchFamily="34" charset="-128"/>
              </a:defRPr>
            </a:lvl4pPr>
            <a:lvl5pPr marL="2057400" indent="-228600">
              <a:spcBef>
                <a:spcPct val="20000"/>
              </a:spcBef>
              <a:buClr>
                <a:schemeClr val="tx1"/>
              </a:buClr>
              <a:buSzPct val="85000"/>
              <a:buChar char="•"/>
              <a:defRPr sz="20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Helvetica" panose="020B0604020202020204" pitchFamily="34" charset="0"/>
                <a:ea typeface="ＭＳ Ｐゴシック" panose="020B0600070205080204" pitchFamily="34" charset="-128"/>
              </a:defRPr>
            </a:lvl9pPr>
          </a:lstStyle>
          <a:p>
            <a:pPr eaLnBrk="1" hangingPunct="1">
              <a:spcBef>
                <a:spcPct val="0"/>
              </a:spcBef>
              <a:buClrTx/>
              <a:buSzTx/>
              <a:buFontTx/>
              <a:buNone/>
            </a:pPr>
            <a:r>
              <a:rPr lang="fr-CA" altLang="fr-FR" sz="1800" dirty="0">
                <a:solidFill>
                  <a:schemeClr val="accent1">
                    <a:lumMod val="75000"/>
                  </a:schemeClr>
                </a:solidFill>
              </a:rPr>
              <a:t>Colloque milieux humides 2018 - OIFQ</a:t>
            </a:r>
          </a:p>
          <a:p>
            <a:pPr eaLnBrk="1" hangingPunct="1">
              <a:spcBef>
                <a:spcPct val="0"/>
              </a:spcBef>
              <a:buClrTx/>
              <a:buSzTx/>
              <a:buFontTx/>
              <a:buNone/>
            </a:pPr>
            <a:r>
              <a:rPr lang="fr-CA" altLang="fr-FR" sz="1800" dirty="0">
                <a:solidFill>
                  <a:schemeClr val="accent1">
                    <a:lumMod val="75000"/>
                  </a:schemeClr>
                </a:solidFill>
              </a:rPr>
              <a:t>Nouvelles exigences touchant les milieux humides et hydriques</a:t>
            </a:r>
          </a:p>
          <a:p>
            <a:pPr eaLnBrk="1" hangingPunct="1">
              <a:spcBef>
                <a:spcPct val="0"/>
              </a:spcBef>
              <a:buClrTx/>
              <a:buSzTx/>
              <a:buFontTx/>
              <a:buNone/>
            </a:pPr>
            <a:r>
              <a:rPr lang="fr-CA" altLang="fr-FR" sz="1800" dirty="0">
                <a:solidFill>
                  <a:schemeClr val="accent1">
                    <a:lumMod val="75000"/>
                  </a:schemeClr>
                </a:solidFill>
              </a:rPr>
              <a:t> </a:t>
            </a:r>
          </a:p>
          <a:p>
            <a:pPr eaLnBrk="1" hangingPunct="1">
              <a:spcBef>
                <a:spcPct val="0"/>
              </a:spcBef>
              <a:buClrTx/>
              <a:buSzTx/>
              <a:buFontTx/>
              <a:buNone/>
            </a:pPr>
            <a:r>
              <a:rPr lang="fr-CA" altLang="fr-FR" sz="1800" dirty="0">
                <a:solidFill>
                  <a:schemeClr val="accent1">
                    <a:lumMod val="75000"/>
                  </a:schemeClr>
                </a:solidFill>
              </a:rPr>
              <a:t>Hôtel </a:t>
            </a:r>
            <a:r>
              <a:rPr lang="fr-CA" altLang="fr-FR" sz="1800" dirty="0" err="1">
                <a:solidFill>
                  <a:schemeClr val="accent1">
                    <a:lumMod val="75000"/>
                  </a:schemeClr>
                </a:solidFill>
              </a:rPr>
              <a:t>Travelodge</a:t>
            </a:r>
            <a:r>
              <a:rPr lang="fr-CA" altLang="fr-FR" sz="1800" dirty="0">
                <a:solidFill>
                  <a:schemeClr val="accent1">
                    <a:lumMod val="75000"/>
                  </a:schemeClr>
                </a:solidFill>
              </a:rPr>
              <a:t> de Sainte-Foy</a:t>
            </a:r>
            <a:br>
              <a:rPr lang="fr-CA" altLang="fr-FR" sz="1800" dirty="0">
                <a:solidFill>
                  <a:schemeClr val="accent1">
                    <a:lumMod val="75000"/>
                  </a:schemeClr>
                </a:solidFill>
              </a:rPr>
            </a:br>
            <a:r>
              <a:rPr lang="fr-CA" altLang="fr-FR" sz="1800" dirty="0">
                <a:solidFill>
                  <a:schemeClr val="accent1">
                    <a:lumMod val="75000"/>
                  </a:schemeClr>
                </a:solidFill>
              </a:rPr>
              <a:t>Jeudi 1</a:t>
            </a:r>
            <a:r>
              <a:rPr lang="fr-CA" altLang="fr-FR" sz="1800" baseline="30000" dirty="0">
                <a:solidFill>
                  <a:schemeClr val="accent1">
                    <a:lumMod val="75000"/>
                  </a:schemeClr>
                </a:solidFill>
              </a:rPr>
              <a:t>e</a:t>
            </a:r>
            <a:r>
              <a:rPr lang="fr-CA" altLang="fr-FR" sz="1800" dirty="0">
                <a:solidFill>
                  <a:schemeClr val="accent1">
                    <a:lumMod val="75000"/>
                  </a:schemeClr>
                </a:solidFill>
              </a:rPr>
              <a:t> mars 2018</a:t>
            </a:r>
            <a:endParaRPr lang="fr-CA" altLang="fr-FR" sz="1800" b="0" dirty="0">
              <a:solidFill>
                <a:schemeClr val="accent1">
                  <a:lumMod val="75000"/>
                </a:schemeClr>
              </a:solidFill>
            </a:endParaRPr>
          </a:p>
          <a:p>
            <a:pPr eaLnBrk="1" hangingPunct="1">
              <a:spcBef>
                <a:spcPct val="0"/>
              </a:spcBef>
              <a:buClrTx/>
              <a:buSzTx/>
              <a:buFontTx/>
              <a:buNone/>
            </a:pPr>
            <a:endParaRPr lang="pt-BR" altLang="fr-FR" sz="1800" dirty="0">
              <a:solidFill>
                <a:schemeClr val="accent1">
                  <a:lumMod val="75000"/>
                </a:schemeClr>
              </a:solidFill>
            </a:endParaRPr>
          </a:p>
          <a:p>
            <a:pPr eaLnBrk="1" hangingPunct="1">
              <a:spcBef>
                <a:spcPct val="0"/>
              </a:spcBef>
              <a:buClrTx/>
              <a:buSzTx/>
              <a:buFontTx/>
              <a:buNone/>
            </a:pPr>
            <a:r>
              <a:rPr lang="pt-BR" altLang="fr-FR" sz="1800" b="0" dirty="0">
                <a:solidFill>
                  <a:schemeClr val="accent1">
                    <a:lumMod val="75000"/>
                  </a:schemeClr>
                </a:solidFill>
              </a:rPr>
              <a:t>Martin Joly</a:t>
            </a:r>
            <a:endParaRPr lang="fr-CA" altLang="fr-FR" sz="1800" b="0" dirty="0">
              <a:solidFill>
                <a:schemeClr val="accent1">
                  <a:lumMod val="75000"/>
                </a:schemeClr>
              </a:solidFill>
            </a:endParaRPr>
          </a:p>
        </p:txBody>
      </p:sp>
      <p:pic>
        <p:nvPicPr>
          <p:cNvPr id="8" name="Picture 17" descr="DSC_8262"/>
          <p:cNvPicPr>
            <a:picLocks noChangeAspect="1" noChangeArrowheads="1"/>
          </p:cNvPicPr>
          <p:nvPr/>
        </p:nvPicPr>
        <p:blipFill>
          <a:blip r:embed="rId6">
            <a:lum bright="6000" contrast="30000"/>
            <a:extLst>
              <a:ext uri="{28A0092B-C50C-407E-A947-70E740481C1C}">
                <a14:useLocalDpi xmlns:a14="http://schemas.microsoft.com/office/drawing/2010/main" val="0"/>
              </a:ext>
            </a:extLst>
          </a:blip>
          <a:srcRect/>
          <a:stretch>
            <a:fillRect/>
          </a:stretch>
        </p:blipFill>
        <p:spPr bwMode="auto">
          <a:xfrm>
            <a:off x="-38100" y="2"/>
            <a:ext cx="4103688" cy="6867525"/>
          </a:xfrm>
          <a:prstGeom prst="rect">
            <a:avLst/>
          </a:prstGeom>
          <a:gradFill flip="none" rotWithShape="1">
            <a:gsLst>
              <a:gs pos="68000">
                <a:schemeClr val="bg1"/>
              </a:gs>
              <a:gs pos="100000">
                <a:schemeClr val="accent1">
                  <a:lumMod val="30000"/>
                  <a:lumOff val="70000"/>
                </a:schemeClr>
              </a:gs>
            </a:gsLst>
            <a:lin ang="0" scaled="1"/>
            <a:tileRect/>
          </a:gradFill>
          <a:ln>
            <a:noFill/>
          </a:ln>
        </p:spPr>
      </p:pic>
      <p:sp>
        <p:nvSpPr>
          <p:cNvPr id="10" name="Rectangle 14"/>
          <p:cNvSpPr>
            <a:spLocks noChangeArrowheads="1"/>
          </p:cNvSpPr>
          <p:nvPr/>
        </p:nvSpPr>
        <p:spPr bwMode="auto">
          <a:xfrm>
            <a:off x="2063441" y="0"/>
            <a:ext cx="2040255" cy="6858000"/>
          </a:xfrm>
          <a:prstGeom prst="rect">
            <a:avLst/>
          </a:prstGeom>
          <a:gradFill rotWithShape="1">
            <a:gsLst>
              <a:gs pos="0">
                <a:schemeClr val="bg1">
                  <a:alpha val="0"/>
                </a:schemeClr>
              </a:gs>
              <a:gs pos="90000">
                <a:schemeClr val="bg1"/>
              </a:gs>
            </a:gsLst>
            <a:lin ang="0" scaled="1"/>
          </a:gradFill>
          <a:ln w="9525">
            <a:noFill/>
            <a:miter lim="800000"/>
            <a:headEnd/>
            <a:tailEnd/>
          </a:ln>
          <a:effectLst/>
        </p:spPr>
        <p:txBody>
          <a:bodyPr wrap="none" anchor="ctr"/>
          <a:lstStyle/>
          <a:p>
            <a:pPr algn="l">
              <a:defRPr/>
            </a:pPr>
            <a:endParaRPr lang="fr-FR" sz="2400" b="0">
              <a:latin typeface="Helvetica" charset="0"/>
              <a:ea typeface="ＭＳ Ｐゴシック" charset="0"/>
              <a:cs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5689" y="1484314"/>
            <a:ext cx="10873123" cy="3960966"/>
          </a:xfrm>
        </p:spPr>
        <p:txBody>
          <a:bodyPr/>
          <a:lstStyle/>
          <a:p>
            <a:r>
              <a:rPr lang="fr-CA" sz="2600" dirty="0"/>
              <a:t>Exemption de certaines </a:t>
            </a:r>
            <a:r>
              <a:rPr lang="fr-CA" sz="2600" b="1" dirty="0"/>
              <a:t>activités à</a:t>
            </a:r>
            <a:r>
              <a:rPr lang="fr-CA" sz="2600" dirty="0"/>
              <a:t> </a:t>
            </a:r>
            <a:r>
              <a:rPr lang="fr-CA" sz="2600" b="1" dirty="0"/>
              <a:t>risque négligeable</a:t>
            </a:r>
            <a:br>
              <a:rPr lang="fr-CA" sz="2600" dirty="0"/>
            </a:br>
            <a:r>
              <a:rPr lang="fr-CA" sz="2600" dirty="0"/>
              <a:t>à l’obligation d’obtenir une autorisation ministérielle (art. 31.0.11)</a:t>
            </a:r>
          </a:p>
          <a:p>
            <a:pPr lvl="1"/>
            <a:r>
              <a:rPr lang="fr-CA" sz="2200" dirty="0"/>
              <a:t>Activités listées dans un règlement avec seuils et conditions</a:t>
            </a:r>
          </a:p>
          <a:p>
            <a:pPr lvl="1"/>
            <a:r>
              <a:rPr lang="fr-CA" sz="2200" dirty="0"/>
              <a:t>Déclaration d’activité dans certains cas</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10</a:t>
            </a:fld>
            <a:endParaRPr lang="fr-FR" altLang="fr-FR" dirty="0"/>
          </a:p>
        </p:txBody>
      </p:sp>
      <p:sp>
        <p:nvSpPr>
          <p:cNvPr id="7" name="Titre 1"/>
          <p:cNvSpPr>
            <a:spLocks noGrp="1"/>
          </p:cNvSpPr>
          <p:nvPr>
            <p:ph type="title"/>
          </p:nvPr>
        </p:nvSpPr>
        <p:spPr>
          <a:xfrm>
            <a:off x="1055691" y="385763"/>
            <a:ext cx="10657092" cy="811212"/>
          </a:xfrm>
        </p:spPr>
        <p:txBody>
          <a:bodyPr/>
          <a:lstStyle/>
          <a:p>
            <a:pPr marL="446088" indent="-446088"/>
            <a:r>
              <a:rPr lang="fr-CA" dirty="0"/>
              <a:t>2. Simplifier les autorisations </a:t>
            </a:r>
            <a:br>
              <a:rPr lang="fr-CA" dirty="0"/>
            </a:br>
            <a:r>
              <a:rPr lang="fr-CA" dirty="0"/>
              <a:t>et accroître la prévisibilité des processus</a:t>
            </a:r>
          </a:p>
        </p:txBody>
      </p:sp>
    </p:spTree>
    <p:extLst>
      <p:ext uri="{BB962C8B-B14F-4D97-AF65-F5344CB8AC3E}">
        <p14:creationId xmlns:p14="http://schemas.microsoft.com/office/powerpoint/2010/main" val="153641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367324"/>
            <a:ext cx="10526712" cy="811212"/>
          </a:xfrm>
        </p:spPr>
        <p:txBody>
          <a:bodyPr/>
          <a:lstStyle/>
          <a:p>
            <a:pPr marL="446088" indent="-446088"/>
            <a:r>
              <a:rPr lang="fr-CA" dirty="0"/>
              <a:t>3. Revoir les responsabilités </a:t>
            </a:r>
            <a:br>
              <a:rPr lang="fr-CA" dirty="0"/>
            </a:br>
            <a:r>
              <a:rPr lang="fr-CA" dirty="0"/>
              <a:t>du Ministère et des initiateurs de projet</a:t>
            </a:r>
          </a:p>
        </p:txBody>
      </p:sp>
      <p:sp>
        <p:nvSpPr>
          <p:cNvPr id="3" name="Espace réservé du contenu 2"/>
          <p:cNvSpPr>
            <a:spLocks noGrp="1"/>
          </p:cNvSpPr>
          <p:nvPr>
            <p:ph idx="1"/>
          </p:nvPr>
        </p:nvSpPr>
        <p:spPr>
          <a:xfrm>
            <a:off x="1055688" y="1484744"/>
            <a:ext cx="10526712" cy="3876263"/>
          </a:xfrm>
        </p:spPr>
        <p:txBody>
          <a:bodyPr/>
          <a:lstStyle/>
          <a:p>
            <a:r>
              <a:rPr lang="fr-CA" sz="2400" dirty="0"/>
              <a:t>Recevabilité des demandes d’autorisation ministérielle, selon les renseignements et les documents déterminés par règlement  </a:t>
            </a:r>
            <a:r>
              <a:rPr lang="fr-CA" sz="1800" dirty="0"/>
              <a:t>(art. 23)</a:t>
            </a:r>
          </a:p>
          <a:p>
            <a:endParaRPr lang="fr-CA" sz="2400" dirty="0"/>
          </a:p>
          <a:p>
            <a:r>
              <a:rPr lang="fr-CA" sz="2400" dirty="0"/>
              <a:t>Éléments pris en considération lors de l’analyse d’une demande (art. 24)</a:t>
            </a:r>
          </a:p>
          <a:p>
            <a:pPr lvl="1"/>
            <a:endParaRPr lang="fr-CA" sz="2000" dirty="0"/>
          </a:p>
          <a:p>
            <a:r>
              <a:rPr lang="fr-CA" sz="2400" dirty="0"/>
              <a:t>Encadrement du pouvoir de prescrire </a:t>
            </a:r>
            <a:br>
              <a:rPr lang="fr-CA" sz="2400" dirty="0"/>
            </a:br>
            <a:r>
              <a:rPr lang="fr-CA" sz="2400" dirty="0"/>
              <a:t>des conditions, restrictions et interdictions (art. 25 et 26)</a:t>
            </a:r>
          </a:p>
          <a:p>
            <a:endParaRPr lang="fr-CA" sz="2400" dirty="0"/>
          </a:p>
          <a:p>
            <a:r>
              <a:rPr lang="fr-CA" sz="2400" dirty="0"/>
              <a:t>Pouvoir de refus </a:t>
            </a:r>
            <a:r>
              <a:rPr lang="fr-CA" sz="1800" dirty="0"/>
              <a:t>(art. 31.0.3) </a:t>
            </a:r>
            <a:endParaRPr lang="fr-CA" sz="24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11</a:t>
            </a:fld>
            <a:endParaRPr lang="fr-FR" altLang="fr-FR" dirty="0"/>
          </a:p>
        </p:txBody>
      </p:sp>
    </p:spTree>
    <p:extLst>
      <p:ext uri="{BB962C8B-B14F-4D97-AF65-F5344CB8AC3E}">
        <p14:creationId xmlns:p14="http://schemas.microsoft.com/office/powerpoint/2010/main" val="176173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12</a:t>
            </a:fld>
            <a:endParaRPr lang="fr-FR" altLang="fr-FR" dirty="0"/>
          </a:p>
        </p:txBody>
      </p:sp>
      <p:sp>
        <p:nvSpPr>
          <p:cNvPr id="5" name="Titre 1"/>
          <p:cNvSpPr>
            <a:spLocks noGrp="1"/>
          </p:cNvSpPr>
          <p:nvPr>
            <p:ph type="title"/>
          </p:nvPr>
        </p:nvSpPr>
        <p:spPr>
          <a:xfrm>
            <a:off x="1055688" y="112057"/>
            <a:ext cx="11159192" cy="868605"/>
          </a:xfrm>
        </p:spPr>
        <p:txBody>
          <a:bodyPr/>
          <a:lstStyle/>
          <a:p>
            <a:pPr eaLnBrk="1" hangingPunct="1">
              <a:tabLst>
                <a:tab pos="715963" algn="l"/>
              </a:tabLst>
              <a:defRPr/>
            </a:pPr>
            <a:r>
              <a:rPr lang="fr-CA" altLang="fr-FR" sz="3500" dirty="0">
                <a:ea typeface="ヒラギノ角ゴ Pro W3" pitchFamily="124" charset="-128"/>
              </a:rPr>
              <a:t>Procédures d’encadrement – </a:t>
            </a:r>
            <a:r>
              <a:rPr lang="fr-CA" altLang="fr-FR" sz="3500" dirty="0" err="1">
                <a:ea typeface="ヒラギノ角ゴ Pro W3" pitchFamily="124" charset="-128"/>
              </a:rPr>
              <a:t>aut</a:t>
            </a:r>
            <a:r>
              <a:rPr lang="fr-CA" altLang="fr-FR" sz="3500" dirty="0">
                <a:ea typeface="ヒラギノ角ゴ Pro W3" pitchFamily="124" charset="-128"/>
              </a:rPr>
              <a:t>. ministérielle</a:t>
            </a:r>
            <a:endParaRPr lang="fr-CA" sz="3500" dirty="0">
              <a:ea typeface="ヒラギノ角ゴ Pro W3" pitchFamily="124" charset="-128"/>
            </a:endParaRPr>
          </a:p>
        </p:txBody>
      </p:sp>
      <p:sp>
        <p:nvSpPr>
          <p:cNvPr id="12" name="Chevron 11"/>
          <p:cNvSpPr/>
          <p:nvPr/>
        </p:nvSpPr>
        <p:spPr>
          <a:xfrm>
            <a:off x="12404" y="2835739"/>
            <a:ext cx="2915157" cy="1025333"/>
          </a:xfrm>
          <a:prstGeom prst="chevron">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a:t>Réception d’une demande</a:t>
            </a:r>
          </a:p>
        </p:txBody>
      </p:sp>
      <p:sp>
        <p:nvSpPr>
          <p:cNvPr id="13" name="Chevron 12"/>
          <p:cNvSpPr/>
          <p:nvPr/>
        </p:nvSpPr>
        <p:spPr>
          <a:xfrm>
            <a:off x="1967429" y="2835740"/>
            <a:ext cx="3204723" cy="1025333"/>
          </a:xfrm>
          <a:prstGeom prst="chevron">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a:t>Vérification de la recevabilité</a:t>
            </a:r>
          </a:p>
        </p:txBody>
      </p:sp>
      <p:sp>
        <p:nvSpPr>
          <p:cNvPr id="14" name="Chevron 13"/>
          <p:cNvSpPr/>
          <p:nvPr/>
        </p:nvSpPr>
        <p:spPr>
          <a:xfrm>
            <a:off x="4113579" y="2835740"/>
            <a:ext cx="2941680" cy="1025333"/>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a:t>Accusé réception</a:t>
            </a:r>
          </a:p>
        </p:txBody>
      </p:sp>
      <p:sp>
        <p:nvSpPr>
          <p:cNvPr id="15" name="Chevron 14"/>
          <p:cNvSpPr/>
          <p:nvPr/>
        </p:nvSpPr>
        <p:spPr>
          <a:xfrm>
            <a:off x="5880348" y="2835740"/>
            <a:ext cx="4394513" cy="1025333"/>
          </a:xfrm>
          <a:prstGeom prst="chevron">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a:t>Analyse de la conformité du projet</a:t>
            </a:r>
          </a:p>
        </p:txBody>
      </p:sp>
      <p:sp>
        <p:nvSpPr>
          <p:cNvPr id="16" name="Chevron 15"/>
          <p:cNvSpPr/>
          <p:nvPr/>
        </p:nvSpPr>
        <p:spPr>
          <a:xfrm>
            <a:off x="9366330" y="2835740"/>
            <a:ext cx="2828799" cy="1025333"/>
          </a:xfrm>
          <a:prstGeom prst="chevro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CA" sz="1600" dirty="0"/>
              <a:t>Décision</a:t>
            </a:r>
            <a:endParaRPr lang="fr-CA" dirty="0">
              <a:solidFill>
                <a:schemeClr val="tx1"/>
              </a:solidFill>
            </a:endParaRPr>
          </a:p>
        </p:txBody>
      </p:sp>
      <p:sp>
        <p:nvSpPr>
          <p:cNvPr id="21" name="ZoneTexte 20"/>
          <p:cNvSpPr txBox="1"/>
          <p:nvPr/>
        </p:nvSpPr>
        <p:spPr>
          <a:xfrm>
            <a:off x="2831555" y="1844599"/>
            <a:ext cx="2495471" cy="7201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A" sz="1400" dirty="0"/>
              <a:t>Demande des documents manquants (s’il y a lieu)</a:t>
            </a:r>
          </a:p>
        </p:txBody>
      </p:sp>
      <p:cxnSp>
        <p:nvCxnSpPr>
          <p:cNvPr id="23" name="Connecteur droit avec flèche 22"/>
          <p:cNvCxnSpPr/>
          <p:nvPr/>
        </p:nvCxnSpPr>
        <p:spPr>
          <a:xfrm flipV="1">
            <a:off x="4502595" y="2564699"/>
            <a:ext cx="0" cy="282558"/>
          </a:xfrm>
          <a:prstGeom prst="straightConnector1">
            <a:avLst/>
          </a:prstGeom>
          <a:ln w="38100">
            <a:solidFill>
              <a:schemeClr val="accent3">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695335" y="1836185"/>
            <a:ext cx="1648847" cy="7201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A" sz="1400" dirty="0"/>
              <a:t>Réception des documents manquants</a:t>
            </a:r>
          </a:p>
        </p:txBody>
      </p:sp>
      <p:cxnSp>
        <p:nvCxnSpPr>
          <p:cNvPr id="29" name="Connecteur droit avec flèche 28"/>
          <p:cNvCxnSpPr>
            <a:stCxn id="21" idx="3"/>
            <a:endCxn id="26" idx="1"/>
          </p:cNvCxnSpPr>
          <p:nvPr/>
        </p:nvCxnSpPr>
        <p:spPr>
          <a:xfrm flipV="1">
            <a:off x="5327020" y="2196235"/>
            <a:ext cx="368309" cy="8414"/>
          </a:xfrm>
          <a:prstGeom prst="straightConnector1">
            <a:avLst/>
          </a:prstGeom>
          <a:ln w="38100">
            <a:solidFill>
              <a:schemeClr val="accent3">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flipH="1">
            <a:off x="6596633" y="2556285"/>
            <a:ext cx="0" cy="290972"/>
          </a:xfrm>
          <a:prstGeom prst="straightConnector1">
            <a:avLst/>
          </a:prstGeom>
          <a:ln w="38100">
            <a:solidFill>
              <a:schemeClr val="accent3">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1" name="ZoneTexte 50"/>
          <p:cNvSpPr txBox="1"/>
          <p:nvPr/>
        </p:nvSpPr>
        <p:spPr>
          <a:xfrm>
            <a:off x="3887702" y="1019025"/>
            <a:ext cx="4321479" cy="67111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A" sz="1400" dirty="0"/>
              <a:t>Demande d’informations supplémentaires</a:t>
            </a:r>
          </a:p>
          <a:p>
            <a:r>
              <a:rPr lang="fr-CA" sz="1400" i="1" dirty="0"/>
              <a:t>Pouvoir d’exiger des modifications</a:t>
            </a:r>
          </a:p>
        </p:txBody>
      </p:sp>
      <p:sp>
        <p:nvSpPr>
          <p:cNvPr id="55" name="ZoneTexte 54"/>
          <p:cNvSpPr txBox="1"/>
          <p:nvPr/>
        </p:nvSpPr>
        <p:spPr>
          <a:xfrm>
            <a:off x="8592349" y="1019025"/>
            <a:ext cx="2208307" cy="671114"/>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400"/>
            </a:lvl1pPr>
          </a:lstStyle>
          <a:p>
            <a:r>
              <a:rPr lang="fr-CA" dirty="0"/>
              <a:t>Réception des éléments demandés</a:t>
            </a:r>
          </a:p>
        </p:txBody>
      </p:sp>
      <p:cxnSp>
        <p:nvCxnSpPr>
          <p:cNvPr id="56" name="Connecteur droit avec flèche 55"/>
          <p:cNvCxnSpPr>
            <a:stCxn id="51" idx="3"/>
            <a:endCxn id="55" idx="1"/>
          </p:cNvCxnSpPr>
          <p:nvPr/>
        </p:nvCxnSpPr>
        <p:spPr>
          <a:xfrm>
            <a:off x="8209181" y="1354582"/>
            <a:ext cx="383175" cy="0"/>
          </a:xfrm>
          <a:prstGeom prst="straightConnector1">
            <a:avLst/>
          </a:prstGeom>
          <a:ln w="38100">
            <a:solidFill>
              <a:schemeClr val="accent4"/>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9" name="Connecteur droit avec flèche 58"/>
          <p:cNvCxnSpPr/>
          <p:nvPr/>
        </p:nvCxnSpPr>
        <p:spPr>
          <a:xfrm flipV="1">
            <a:off x="7536200" y="1690139"/>
            <a:ext cx="0" cy="1179726"/>
          </a:xfrm>
          <a:prstGeom prst="straightConnector1">
            <a:avLst/>
          </a:prstGeom>
          <a:ln w="38100">
            <a:solidFill>
              <a:schemeClr val="accent4">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1" name="Connecteur droit avec flèche 60"/>
          <p:cNvCxnSpPr/>
          <p:nvPr/>
        </p:nvCxnSpPr>
        <p:spPr>
          <a:xfrm>
            <a:off x="8209178" y="1188095"/>
            <a:ext cx="383175" cy="0"/>
          </a:xfrm>
          <a:prstGeom prst="straightConnector1">
            <a:avLst/>
          </a:prstGeom>
          <a:ln w="38100">
            <a:solidFill>
              <a:schemeClr val="accent4">
                <a:lumMod val="60000"/>
                <a:lumOff val="4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2" name="Connecteur droit avec flèche 61"/>
          <p:cNvCxnSpPr/>
          <p:nvPr/>
        </p:nvCxnSpPr>
        <p:spPr>
          <a:xfrm>
            <a:off x="8209179" y="1534535"/>
            <a:ext cx="383175" cy="0"/>
          </a:xfrm>
          <a:prstGeom prst="straightConnector1">
            <a:avLst/>
          </a:prstGeom>
          <a:ln w="38100">
            <a:solidFill>
              <a:schemeClr val="accent4">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Connecteur droit avec flèche 62"/>
          <p:cNvCxnSpPr/>
          <p:nvPr/>
        </p:nvCxnSpPr>
        <p:spPr>
          <a:xfrm flipV="1">
            <a:off x="7739400" y="1690139"/>
            <a:ext cx="0" cy="1179726"/>
          </a:xfrm>
          <a:prstGeom prst="straightConnector1">
            <a:avLst/>
          </a:prstGeom>
          <a:ln w="38100">
            <a:solidFill>
              <a:schemeClr val="accent4"/>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p:nvPr/>
        </p:nvCxnSpPr>
        <p:spPr>
          <a:xfrm flipV="1">
            <a:off x="7942600" y="1690139"/>
            <a:ext cx="0" cy="1179726"/>
          </a:xfrm>
          <a:prstGeom prst="straightConnector1">
            <a:avLst/>
          </a:prstGeom>
          <a:ln w="38100">
            <a:solidFill>
              <a:schemeClr val="accent4">
                <a:lumMod val="60000"/>
                <a:lumOff val="4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6" name="Connecteur droit avec flèche 65"/>
          <p:cNvCxnSpPr/>
          <p:nvPr/>
        </p:nvCxnSpPr>
        <p:spPr>
          <a:xfrm flipV="1">
            <a:off x="8762027" y="1620155"/>
            <a:ext cx="0" cy="1179726"/>
          </a:xfrm>
          <a:prstGeom prst="straightConnector1">
            <a:avLst/>
          </a:prstGeom>
          <a:ln w="38100">
            <a:solidFill>
              <a:schemeClr val="accent4">
                <a:lumMod val="75000"/>
              </a:schemeClr>
            </a:solidFill>
            <a:prstDash val="sysDot"/>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7" name="Connecteur droit avec flèche 66"/>
          <p:cNvCxnSpPr/>
          <p:nvPr/>
        </p:nvCxnSpPr>
        <p:spPr>
          <a:xfrm flipV="1">
            <a:off x="8965227" y="1620155"/>
            <a:ext cx="0" cy="1179726"/>
          </a:xfrm>
          <a:prstGeom prst="straightConnector1">
            <a:avLst/>
          </a:prstGeom>
          <a:ln w="38100">
            <a:solidFill>
              <a:schemeClr val="accent4"/>
            </a:solidFill>
            <a:prstDash val="sysDot"/>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8" name="Connecteur droit avec flèche 67"/>
          <p:cNvCxnSpPr/>
          <p:nvPr/>
        </p:nvCxnSpPr>
        <p:spPr>
          <a:xfrm flipV="1">
            <a:off x="9168427" y="1620155"/>
            <a:ext cx="0" cy="1179726"/>
          </a:xfrm>
          <a:prstGeom prst="straightConnector1">
            <a:avLst/>
          </a:prstGeom>
          <a:ln w="38100">
            <a:solidFill>
              <a:schemeClr val="accent4">
                <a:lumMod val="60000"/>
                <a:lumOff val="40000"/>
              </a:schemeClr>
            </a:solidFill>
            <a:prstDash val="sysDot"/>
            <a:headEnd type="triangle"/>
            <a:tailEnd type="none"/>
          </a:ln>
        </p:spPr>
        <p:style>
          <a:lnRef idx="2">
            <a:schemeClr val="accent1"/>
          </a:lnRef>
          <a:fillRef idx="0">
            <a:schemeClr val="accent1"/>
          </a:fillRef>
          <a:effectRef idx="1">
            <a:schemeClr val="accent1"/>
          </a:effectRef>
          <a:fontRef idx="minor">
            <a:schemeClr val="tx1"/>
          </a:fontRef>
        </p:style>
      </p:cxnSp>
      <p:sp>
        <p:nvSpPr>
          <p:cNvPr id="69" name="ZoneTexte 68"/>
          <p:cNvSpPr txBox="1"/>
          <p:nvPr/>
        </p:nvSpPr>
        <p:spPr>
          <a:xfrm>
            <a:off x="133320" y="1022061"/>
            <a:ext cx="3477949" cy="707886"/>
          </a:xfrm>
          <a:prstGeom prst="rect">
            <a:avLst/>
          </a:prstGeom>
          <a:noFill/>
        </p:spPr>
        <p:txBody>
          <a:bodyPr wrap="square" rtlCol="0">
            <a:spAutoFit/>
          </a:bodyPr>
          <a:lstStyle/>
          <a:p>
            <a:pPr algn="ctr"/>
            <a:r>
              <a:rPr lang="fr-CA" sz="2000" b="1" dirty="0"/>
              <a:t>Procédure d’autorisation actuelle</a:t>
            </a:r>
          </a:p>
        </p:txBody>
      </p:sp>
      <p:sp>
        <p:nvSpPr>
          <p:cNvPr id="75" name="ZoneTexte 74"/>
          <p:cNvSpPr txBox="1"/>
          <p:nvPr/>
        </p:nvSpPr>
        <p:spPr>
          <a:xfrm>
            <a:off x="133320" y="4941210"/>
            <a:ext cx="3477949" cy="707886"/>
          </a:xfrm>
          <a:prstGeom prst="rect">
            <a:avLst/>
          </a:prstGeom>
          <a:noFill/>
        </p:spPr>
        <p:txBody>
          <a:bodyPr wrap="square" rtlCol="0">
            <a:spAutoFit/>
          </a:bodyPr>
          <a:lstStyle/>
          <a:p>
            <a:pPr algn="ctr"/>
            <a:r>
              <a:rPr lang="fr-CA" sz="2000" b="1" dirty="0"/>
              <a:t>Procédure d’autorisation future</a:t>
            </a:r>
          </a:p>
        </p:txBody>
      </p:sp>
      <p:sp>
        <p:nvSpPr>
          <p:cNvPr id="76" name="ZoneTexte 75"/>
          <p:cNvSpPr txBox="1"/>
          <p:nvPr/>
        </p:nvSpPr>
        <p:spPr>
          <a:xfrm>
            <a:off x="2230671" y="4365143"/>
            <a:ext cx="1994684" cy="58477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100000" t="100000"/>
            </a:path>
            <a:tileRect r="-100000" b="-100000"/>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6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fr-CA" dirty="0"/>
              <a:t>Fin du processus</a:t>
            </a:r>
          </a:p>
        </p:txBody>
      </p:sp>
      <p:cxnSp>
        <p:nvCxnSpPr>
          <p:cNvPr id="78" name="Connecteur droit avec flèche 77"/>
          <p:cNvCxnSpPr>
            <a:stCxn id="13" idx="2"/>
            <a:endCxn id="76" idx="0"/>
          </p:cNvCxnSpPr>
          <p:nvPr/>
        </p:nvCxnSpPr>
        <p:spPr>
          <a:xfrm>
            <a:off x="3228011" y="3861060"/>
            <a:ext cx="0" cy="504070"/>
          </a:xfrm>
          <a:prstGeom prst="straightConnector1">
            <a:avLst/>
          </a:prstGeom>
          <a:ln w="38100">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5" name="ZoneTexte 84"/>
          <p:cNvSpPr txBox="1"/>
          <p:nvPr/>
        </p:nvSpPr>
        <p:spPr>
          <a:xfrm>
            <a:off x="2379905" y="3670482"/>
            <a:ext cx="1696211" cy="307777"/>
          </a:xfrm>
          <a:prstGeom prst="rect">
            <a:avLst/>
          </a:prstGeom>
          <a:solidFill>
            <a:schemeClr val="bg1">
              <a:alpha val="75000"/>
            </a:schemeClr>
          </a:solidFill>
          <a:effectLst>
            <a:softEdge rad="63500"/>
          </a:effectLst>
        </p:spPr>
        <p:txBody>
          <a:bodyPr wrap="square" rtlCol="0">
            <a:spAutoFit/>
          </a:bodyPr>
          <a:lstStyle/>
          <a:p>
            <a:pPr algn="ctr"/>
            <a:r>
              <a:rPr lang="fr-CA" sz="1400" i="1" dirty="0"/>
              <a:t>Non recevable</a:t>
            </a:r>
          </a:p>
        </p:txBody>
      </p:sp>
      <p:sp>
        <p:nvSpPr>
          <p:cNvPr id="86" name="ZoneTexte 85"/>
          <p:cNvSpPr txBox="1"/>
          <p:nvPr/>
        </p:nvSpPr>
        <p:spPr>
          <a:xfrm>
            <a:off x="3885002" y="3194516"/>
            <a:ext cx="1235201" cy="307777"/>
          </a:xfrm>
          <a:prstGeom prst="rect">
            <a:avLst/>
          </a:prstGeom>
          <a:solidFill>
            <a:schemeClr val="bg1">
              <a:alpha val="75000"/>
            </a:schemeClr>
          </a:solidFill>
          <a:effectLst>
            <a:softEdge rad="63500"/>
          </a:effectLst>
        </p:spPr>
        <p:txBody>
          <a:bodyPr wrap="square" rtlCol="0">
            <a:spAutoFit/>
          </a:bodyPr>
          <a:lstStyle>
            <a:defPPr>
              <a:defRPr lang="fr-FR"/>
            </a:defPPr>
            <a:lvl1pPr algn="ctr">
              <a:defRPr sz="1400"/>
            </a:lvl1pPr>
          </a:lstStyle>
          <a:p>
            <a:r>
              <a:rPr lang="fr-CA" i="1" dirty="0"/>
              <a:t>Recevable</a:t>
            </a:r>
          </a:p>
        </p:txBody>
      </p:sp>
      <p:sp>
        <p:nvSpPr>
          <p:cNvPr id="88" name="ZoneTexte 87"/>
          <p:cNvSpPr txBox="1"/>
          <p:nvPr/>
        </p:nvSpPr>
        <p:spPr>
          <a:xfrm>
            <a:off x="4559789" y="4363172"/>
            <a:ext cx="3648507" cy="52322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4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fr-CA" dirty="0"/>
              <a:t>Demande d’information</a:t>
            </a:r>
          </a:p>
          <a:p>
            <a:r>
              <a:rPr lang="fr-CA" i="1" dirty="0"/>
              <a:t>Pouvoir d’imposer des conditions</a:t>
            </a:r>
          </a:p>
        </p:txBody>
      </p:sp>
      <p:sp>
        <p:nvSpPr>
          <p:cNvPr id="89" name="ZoneTexte 88"/>
          <p:cNvSpPr txBox="1"/>
          <p:nvPr/>
        </p:nvSpPr>
        <p:spPr>
          <a:xfrm>
            <a:off x="8528082" y="4365130"/>
            <a:ext cx="2368593" cy="52322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4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fr-CA" dirty="0"/>
              <a:t>Réception des éléments demandés</a:t>
            </a:r>
          </a:p>
        </p:txBody>
      </p:sp>
      <p:cxnSp>
        <p:nvCxnSpPr>
          <p:cNvPr id="90" name="Connecteur droit avec flèche 89"/>
          <p:cNvCxnSpPr/>
          <p:nvPr/>
        </p:nvCxnSpPr>
        <p:spPr>
          <a:xfrm>
            <a:off x="6864107" y="3861060"/>
            <a:ext cx="0" cy="504070"/>
          </a:xfrm>
          <a:prstGeom prst="straightConnector1">
            <a:avLst/>
          </a:prstGeom>
          <a:ln w="38100">
            <a:solidFill>
              <a:schemeClr val="accent4">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1" name="Connecteur droit avec flèche 90"/>
          <p:cNvCxnSpPr/>
          <p:nvPr/>
        </p:nvCxnSpPr>
        <p:spPr>
          <a:xfrm>
            <a:off x="8965227" y="3861060"/>
            <a:ext cx="0" cy="504070"/>
          </a:xfrm>
          <a:prstGeom prst="straightConnector1">
            <a:avLst/>
          </a:prstGeom>
          <a:ln w="38100">
            <a:solidFill>
              <a:schemeClr val="accent4">
                <a:lumMod val="75000"/>
              </a:schemeClr>
            </a:solidFill>
            <a:prstDash val="sysDot"/>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2" name="Connecteur droit avec flèche 91"/>
          <p:cNvCxnSpPr>
            <a:stCxn id="89" idx="1"/>
            <a:endCxn id="88" idx="3"/>
          </p:cNvCxnSpPr>
          <p:nvPr/>
        </p:nvCxnSpPr>
        <p:spPr>
          <a:xfrm flipH="1" flipV="1">
            <a:off x="8208295" y="4624782"/>
            <a:ext cx="319780" cy="1958"/>
          </a:xfrm>
          <a:prstGeom prst="straightConnector1">
            <a:avLst/>
          </a:prstGeom>
          <a:ln w="38100">
            <a:solidFill>
              <a:schemeClr val="accent4">
                <a:lumMod val="75000"/>
              </a:schemeClr>
            </a:solidFill>
            <a:prstDash val="sysDot"/>
            <a:headEnd type="triangle"/>
            <a:tailEnd type="none"/>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4274736" y="1326166"/>
            <a:ext cx="3535873" cy="278143"/>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A" sz="1400" i="1" dirty="0"/>
              <a:t>Pouvoir d’</a:t>
            </a:r>
            <a:r>
              <a:rPr lang="fr-CA" sz="1400" i="1" dirty="0">
                <a:solidFill>
                  <a:srgbClr val="FFFF00"/>
                </a:solidFill>
              </a:rPr>
              <a:t>exiger des modifications</a:t>
            </a:r>
          </a:p>
        </p:txBody>
      </p:sp>
      <p:sp>
        <p:nvSpPr>
          <p:cNvPr id="37" name="ZoneTexte 36"/>
          <p:cNvSpPr txBox="1"/>
          <p:nvPr/>
        </p:nvSpPr>
        <p:spPr>
          <a:xfrm>
            <a:off x="4655810" y="4590042"/>
            <a:ext cx="3456479" cy="2772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vl1pPr algn="ctr">
              <a:defRPr sz="14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fr-CA" i="1" dirty="0"/>
              <a:t>Pouvoir d’</a:t>
            </a:r>
            <a:r>
              <a:rPr lang="fr-CA" i="1" dirty="0">
                <a:solidFill>
                  <a:srgbClr val="FFFF00"/>
                </a:solidFill>
              </a:rPr>
              <a:t>imposer des conditions</a:t>
            </a:r>
          </a:p>
        </p:txBody>
      </p:sp>
    </p:spTree>
    <p:extLst>
      <p:ext uri="{BB962C8B-B14F-4D97-AF65-F5344CB8AC3E}">
        <p14:creationId xmlns:p14="http://schemas.microsoft.com/office/powerpoint/2010/main" val="342291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down)">
                                      <p:cBhvr>
                                        <p:cTn id="48" dur="500"/>
                                        <p:tgtEl>
                                          <p:spTgt spid="59"/>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childTnLst>
                          </p:cTn>
                        </p:par>
                        <p:par>
                          <p:cTn id="61" fill="hold">
                            <p:stCondLst>
                              <p:cond delay="2000"/>
                            </p:stCondLst>
                            <p:childTnLst>
                              <p:par>
                                <p:cTn id="62" presetID="22" presetClass="entr" presetSubtype="1"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up)">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down)">
                                      <p:cBhvr>
                                        <p:cTn id="69" dur="500"/>
                                        <p:tgtEl>
                                          <p:spTgt spid="63"/>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wipe(left)">
                                      <p:cBhvr>
                                        <p:cTn id="73" dur="500"/>
                                        <p:tgtEl>
                                          <p:spTgt spid="56"/>
                                        </p:tgtEl>
                                      </p:cBhvr>
                                    </p:animEffect>
                                  </p:childTnLst>
                                </p:cTn>
                              </p:par>
                            </p:childTnLst>
                          </p:cTn>
                        </p:par>
                        <p:par>
                          <p:cTn id="74" fill="hold">
                            <p:stCondLst>
                              <p:cond delay="1000"/>
                            </p:stCondLst>
                            <p:childTnLst>
                              <p:par>
                                <p:cTn id="75" presetID="22" presetClass="entr" presetSubtype="1" fill="hold"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up)">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down)">
                                      <p:cBhvr>
                                        <p:cTn id="82" dur="500"/>
                                        <p:tgtEl>
                                          <p:spTgt spid="64"/>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wipe(left)">
                                      <p:cBhvr>
                                        <p:cTn id="86" dur="500"/>
                                        <p:tgtEl>
                                          <p:spTgt spid="61"/>
                                        </p:tgtEl>
                                      </p:cBhvr>
                                    </p:animEffect>
                                  </p:childTnLst>
                                </p:cTn>
                              </p:par>
                            </p:childTnLst>
                          </p:cTn>
                        </p:par>
                        <p:par>
                          <p:cTn id="87" fill="hold">
                            <p:stCondLst>
                              <p:cond delay="1000"/>
                            </p:stCondLst>
                            <p:childTnLst>
                              <p:par>
                                <p:cTn id="88" presetID="22" presetClass="entr" presetSubtype="1"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up)">
                                      <p:cBhvr>
                                        <p:cTn id="90" dur="500"/>
                                        <p:tgtEl>
                                          <p:spTgt spid="68"/>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left)">
                                      <p:cBhvr>
                                        <p:cTn id="94" dur="5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mph" presetSubtype="0" grpId="1" nodeType="clickEffect">
                                  <p:stCondLst>
                                    <p:cond delay="0"/>
                                  </p:stCondLst>
                                  <p:childTnLst>
                                    <p:set>
                                      <p:cBhvr rctx="PPT">
                                        <p:cTn id="98" dur="indefinite"/>
                                        <p:tgtEl>
                                          <p:spTgt spid="69"/>
                                        </p:tgtEl>
                                        <p:attrNameLst>
                                          <p:attrName>style.opacity</p:attrName>
                                        </p:attrNameLst>
                                      </p:cBhvr>
                                      <p:to>
                                        <p:strVal val="0.5"/>
                                      </p:to>
                                    </p:set>
                                    <p:animEffect filter="image" prLst="opacity: 0.5">
                                      <p:cBhvr rctx="IE">
                                        <p:cTn id="99" dur="indefinite"/>
                                        <p:tgtEl>
                                          <p:spTgt spid="69"/>
                                        </p:tgtEl>
                                      </p:cBhvr>
                                    </p:animEffect>
                                  </p:childTnLst>
                                </p:cTn>
                              </p:par>
                              <p:par>
                                <p:cTn id="100" presetID="9" presetClass="emph" presetSubtype="0" nodeType="withEffect">
                                  <p:stCondLst>
                                    <p:cond delay="0"/>
                                  </p:stCondLst>
                                  <p:childTnLst>
                                    <p:set>
                                      <p:cBhvr rctx="PPT">
                                        <p:cTn id="101" dur="indefinite"/>
                                        <p:tgtEl>
                                          <p:spTgt spid="23"/>
                                        </p:tgtEl>
                                        <p:attrNameLst>
                                          <p:attrName>style.opacity</p:attrName>
                                        </p:attrNameLst>
                                      </p:cBhvr>
                                      <p:to>
                                        <p:strVal val="0.5"/>
                                      </p:to>
                                    </p:set>
                                    <p:animEffect filter="image" prLst="opacity: 0.5">
                                      <p:cBhvr rctx="IE">
                                        <p:cTn id="102" dur="indefinite"/>
                                        <p:tgtEl>
                                          <p:spTgt spid="23"/>
                                        </p:tgtEl>
                                      </p:cBhvr>
                                    </p:animEffect>
                                  </p:childTnLst>
                                </p:cTn>
                              </p:par>
                              <p:par>
                                <p:cTn id="103" presetID="9" presetClass="emph" presetSubtype="0" grpId="1" nodeType="withEffect">
                                  <p:stCondLst>
                                    <p:cond delay="0"/>
                                  </p:stCondLst>
                                  <p:childTnLst>
                                    <p:set>
                                      <p:cBhvr rctx="PPT">
                                        <p:cTn id="104" dur="indefinite"/>
                                        <p:tgtEl>
                                          <p:spTgt spid="21"/>
                                        </p:tgtEl>
                                        <p:attrNameLst>
                                          <p:attrName>style.opacity</p:attrName>
                                        </p:attrNameLst>
                                      </p:cBhvr>
                                      <p:to>
                                        <p:strVal val="0.5"/>
                                      </p:to>
                                    </p:set>
                                    <p:animEffect filter="image" prLst="opacity: 0.5">
                                      <p:cBhvr rctx="IE">
                                        <p:cTn id="105" dur="indefinite"/>
                                        <p:tgtEl>
                                          <p:spTgt spid="21"/>
                                        </p:tgtEl>
                                      </p:cBhvr>
                                    </p:animEffect>
                                  </p:childTnLst>
                                </p:cTn>
                              </p:par>
                              <p:par>
                                <p:cTn id="106" presetID="9" presetClass="emph" presetSubtype="0" nodeType="withEffect">
                                  <p:stCondLst>
                                    <p:cond delay="0"/>
                                  </p:stCondLst>
                                  <p:childTnLst>
                                    <p:set>
                                      <p:cBhvr rctx="PPT">
                                        <p:cTn id="107" dur="indefinite"/>
                                        <p:tgtEl>
                                          <p:spTgt spid="29"/>
                                        </p:tgtEl>
                                        <p:attrNameLst>
                                          <p:attrName>style.opacity</p:attrName>
                                        </p:attrNameLst>
                                      </p:cBhvr>
                                      <p:to>
                                        <p:strVal val="0.5"/>
                                      </p:to>
                                    </p:set>
                                    <p:animEffect filter="image" prLst="opacity: 0.5">
                                      <p:cBhvr rctx="IE">
                                        <p:cTn id="108" dur="indefinite"/>
                                        <p:tgtEl>
                                          <p:spTgt spid="29"/>
                                        </p:tgtEl>
                                      </p:cBhvr>
                                    </p:animEffect>
                                  </p:childTnLst>
                                </p:cTn>
                              </p:par>
                              <p:par>
                                <p:cTn id="109" presetID="9" presetClass="emph" presetSubtype="0" grpId="1" nodeType="withEffect">
                                  <p:stCondLst>
                                    <p:cond delay="0"/>
                                  </p:stCondLst>
                                  <p:childTnLst>
                                    <p:set>
                                      <p:cBhvr rctx="PPT">
                                        <p:cTn id="110" dur="indefinite"/>
                                        <p:tgtEl>
                                          <p:spTgt spid="26"/>
                                        </p:tgtEl>
                                        <p:attrNameLst>
                                          <p:attrName>style.opacity</p:attrName>
                                        </p:attrNameLst>
                                      </p:cBhvr>
                                      <p:to>
                                        <p:strVal val="0.5"/>
                                      </p:to>
                                    </p:set>
                                    <p:animEffect filter="image" prLst="opacity: 0.5">
                                      <p:cBhvr rctx="IE">
                                        <p:cTn id="111" dur="indefinite"/>
                                        <p:tgtEl>
                                          <p:spTgt spid="26"/>
                                        </p:tgtEl>
                                      </p:cBhvr>
                                    </p:animEffect>
                                  </p:childTnLst>
                                </p:cTn>
                              </p:par>
                              <p:par>
                                <p:cTn id="112" presetID="9" presetClass="emph" presetSubtype="0" nodeType="withEffect">
                                  <p:stCondLst>
                                    <p:cond delay="0"/>
                                  </p:stCondLst>
                                  <p:childTnLst>
                                    <p:set>
                                      <p:cBhvr rctx="PPT">
                                        <p:cTn id="113" dur="indefinite"/>
                                        <p:tgtEl>
                                          <p:spTgt spid="35"/>
                                        </p:tgtEl>
                                        <p:attrNameLst>
                                          <p:attrName>style.opacity</p:attrName>
                                        </p:attrNameLst>
                                      </p:cBhvr>
                                      <p:to>
                                        <p:strVal val="0.5"/>
                                      </p:to>
                                    </p:set>
                                    <p:animEffect filter="image" prLst="opacity: 0.5">
                                      <p:cBhvr rctx="IE">
                                        <p:cTn id="114" dur="indefinite"/>
                                        <p:tgtEl>
                                          <p:spTgt spid="35"/>
                                        </p:tgtEl>
                                      </p:cBhvr>
                                    </p:animEffect>
                                  </p:childTnLst>
                                </p:cTn>
                              </p:par>
                              <p:par>
                                <p:cTn id="115" presetID="9" presetClass="emph" presetSubtype="0" nodeType="withEffect">
                                  <p:stCondLst>
                                    <p:cond delay="0"/>
                                  </p:stCondLst>
                                  <p:childTnLst>
                                    <p:set>
                                      <p:cBhvr rctx="PPT">
                                        <p:cTn id="116" dur="indefinite"/>
                                        <p:tgtEl>
                                          <p:spTgt spid="59"/>
                                        </p:tgtEl>
                                        <p:attrNameLst>
                                          <p:attrName>style.opacity</p:attrName>
                                        </p:attrNameLst>
                                      </p:cBhvr>
                                      <p:to>
                                        <p:strVal val="0.5"/>
                                      </p:to>
                                    </p:set>
                                    <p:animEffect filter="image" prLst="opacity: 0.5">
                                      <p:cBhvr rctx="IE">
                                        <p:cTn id="117" dur="indefinite"/>
                                        <p:tgtEl>
                                          <p:spTgt spid="59"/>
                                        </p:tgtEl>
                                      </p:cBhvr>
                                    </p:animEffect>
                                  </p:childTnLst>
                                </p:cTn>
                              </p:par>
                              <p:par>
                                <p:cTn id="118" presetID="9" presetClass="emph" presetSubtype="0" grpId="1" nodeType="withEffect">
                                  <p:stCondLst>
                                    <p:cond delay="0"/>
                                  </p:stCondLst>
                                  <p:childTnLst>
                                    <p:set>
                                      <p:cBhvr rctx="PPT">
                                        <p:cTn id="119" dur="indefinite"/>
                                        <p:tgtEl>
                                          <p:spTgt spid="51"/>
                                        </p:tgtEl>
                                        <p:attrNameLst>
                                          <p:attrName>style.opacity</p:attrName>
                                        </p:attrNameLst>
                                      </p:cBhvr>
                                      <p:to>
                                        <p:strVal val="0.5"/>
                                      </p:to>
                                    </p:set>
                                    <p:animEffect filter="image" prLst="opacity: 0.5">
                                      <p:cBhvr rctx="IE">
                                        <p:cTn id="120" dur="indefinite"/>
                                        <p:tgtEl>
                                          <p:spTgt spid="51"/>
                                        </p:tgtEl>
                                      </p:cBhvr>
                                    </p:animEffect>
                                  </p:childTnLst>
                                </p:cTn>
                              </p:par>
                              <p:par>
                                <p:cTn id="121" presetID="9" presetClass="emph" presetSubtype="0" nodeType="withEffect">
                                  <p:stCondLst>
                                    <p:cond delay="0"/>
                                  </p:stCondLst>
                                  <p:childTnLst>
                                    <p:set>
                                      <p:cBhvr rctx="PPT">
                                        <p:cTn id="122" dur="indefinite"/>
                                        <p:tgtEl>
                                          <p:spTgt spid="62"/>
                                        </p:tgtEl>
                                        <p:attrNameLst>
                                          <p:attrName>style.opacity</p:attrName>
                                        </p:attrNameLst>
                                      </p:cBhvr>
                                      <p:to>
                                        <p:strVal val="0.5"/>
                                      </p:to>
                                    </p:set>
                                    <p:animEffect filter="image" prLst="opacity: 0.5">
                                      <p:cBhvr rctx="IE">
                                        <p:cTn id="123" dur="indefinite"/>
                                        <p:tgtEl>
                                          <p:spTgt spid="62"/>
                                        </p:tgtEl>
                                      </p:cBhvr>
                                    </p:animEffect>
                                  </p:childTnLst>
                                </p:cTn>
                              </p:par>
                              <p:par>
                                <p:cTn id="124" presetID="9" presetClass="emph" presetSubtype="0" grpId="1" nodeType="withEffect">
                                  <p:stCondLst>
                                    <p:cond delay="0"/>
                                  </p:stCondLst>
                                  <p:childTnLst>
                                    <p:set>
                                      <p:cBhvr rctx="PPT">
                                        <p:cTn id="125" dur="indefinite"/>
                                        <p:tgtEl>
                                          <p:spTgt spid="55"/>
                                        </p:tgtEl>
                                        <p:attrNameLst>
                                          <p:attrName>style.opacity</p:attrName>
                                        </p:attrNameLst>
                                      </p:cBhvr>
                                      <p:to>
                                        <p:strVal val="0.5"/>
                                      </p:to>
                                    </p:set>
                                    <p:animEffect filter="image" prLst="opacity: 0.5">
                                      <p:cBhvr rctx="IE">
                                        <p:cTn id="126" dur="indefinite"/>
                                        <p:tgtEl>
                                          <p:spTgt spid="55"/>
                                        </p:tgtEl>
                                      </p:cBhvr>
                                    </p:animEffect>
                                  </p:childTnLst>
                                </p:cTn>
                              </p:par>
                              <p:par>
                                <p:cTn id="127" presetID="9" presetClass="emph" presetSubtype="0" nodeType="withEffect">
                                  <p:stCondLst>
                                    <p:cond delay="0"/>
                                  </p:stCondLst>
                                  <p:childTnLst>
                                    <p:set>
                                      <p:cBhvr rctx="PPT">
                                        <p:cTn id="128" dur="indefinite"/>
                                        <p:tgtEl>
                                          <p:spTgt spid="66"/>
                                        </p:tgtEl>
                                        <p:attrNameLst>
                                          <p:attrName>style.opacity</p:attrName>
                                        </p:attrNameLst>
                                      </p:cBhvr>
                                      <p:to>
                                        <p:strVal val="0.5"/>
                                      </p:to>
                                    </p:set>
                                    <p:animEffect filter="image" prLst="opacity: 0.5">
                                      <p:cBhvr rctx="IE">
                                        <p:cTn id="129" dur="indefinite"/>
                                        <p:tgtEl>
                                          <p:spTgt spid="66"/>
                                        </p:tgtEl>
                                      </p:cBhvr>
                                    </p:animEffect>
                                  </p:childTnLst>
                                </p:cTn>
                              </p:par>
                              <p:par>
                                <p:cTn id="130" presetID="9" presetClass="emph" presetSubtype="0" nodeType="withEffect">
                                  <p:stCondLst>
                                    <p:cond delay="0"/>
                                  </p:stCondLst>
                                  <p:childTnLst>
                                    <p:set>
                                      <p:cBhvr rctx="PPT">
                                        <p:cTn id="131" dur="indefinite"/>
                                        <p:tgtEl>
                                          <p:spTgt spid="63"/>
                                        </p:tgtEl>
                                        <p:attrNameLst>
                                          <p:attrName>style.opacity</p:attrName>
                                        </p:attrNameLst>
                                      </p:cBhvr>
                                      <p:to>
                                        <p:strVal val="0.5"/>
                                      </p:to>
                                    </p:set>
                                    <p:animEffect filter="image" prLst="opacity: 0.5">
                                      <p:cBhvr rctx="IE">
                                        <p:cTn id="132" dur="indefinite"/>
                                        <p:tgtEl>
                                          <p:spTgt spid="63"/>
                                        </p:tgtEl>
                                      </p:cBhvr>
                                    </p:animEffect>
                                  </p:childTnLst>
                                </p:cTn>
                              </p:par>
                              <p:par>
                                <p:cTn id="133" presetID="9" presetClass="emph" presetSubtype="0" nodeType="withEffect">
                                  <p:stCondLst>
                                    <p:cond delay="0"/>
                                  </p:stCondLst>
                                  <p:childTnLst>
                                    <p:set>
                                      <p:cBhvr rctx="PPT">
                                        <p:cTn id="134" dur="indefinite"/>
                                        <p:tgtEl>
                                          <p:spTgt spid="56"/>
                                        </p:tgtEl>
                                        <p:attrNameLst>
                                          <p:attrName>style.opacity</p:attrName>
                                        </p:attrNameLst>
                                      </p:cBhvr>
                                      <p:to>
                                        <p:strVal val="0.5"/>
                                      </p:to>
                                    </p:set>
                                    <p:animEffect filter="image" prLst="opacity: 0.5">
                                      <p:cBhvr rctx="IE">
                                        <p:cTn id="135" dur="indefinite"/>
                                        <p:tgtEl>
                                          <p:spTgt spid="56"/>
                                        </p:tgtEl>
                                      </p:cBhvr>
                                    </p:animEffect>
                                  </p:childTnLst>
                                </p:cTn>
                              </p:par>
                              <p:par>
                                <p:cTn id="136" presetID="9" presetClass="emph" presetSubtype="0" nodeType="withEffect">
                                  <p:stCondLst>
                                    <p:cond delay="0"/>
                                  </p:stCondLst>
                                  <p:childTnLst>
                                    <p:set>
                                      <p:cBhvr rctx="PPT">
                                        <p:cTn id="137" dur="indefinite"/>
                                        <p:tgtEl>
                                          <p:spTgt spid="67"/>
                                        </p:tgtEl>
                                        <p:attrNameLst>
                                          <p:attrName>style.opacity</p:attrName>
                                        </p:attrNameLst>
                                      </p:cBhvr>
                                      <p:to>
                                        <p:strVal val="0.5"/>
                                      </p:to>
                                    </p:set>
                                    <p:animEffect filter="image" prLst="opacity: 0.5">
                                      <p:cBhvr rctx="IE">
                                        <p:cTn id="138" dur="indefinite"/>
                                        <p:tgtEl>
                                          <p:spTgt spid="67"/>
                                        </p:tgtEl>
                                      </p:cBhvr>
                                    </p:animEffect>
                                  </p:childTnLst>
                                </p:cTn>
                              </p:par>
                              <p:par>
                                <p:cTn id="139" presetID="9" presetClass="emph" presetSubtype="0" nodeType="withEffect">
                                  <p:stCondLst>
                                    <p:cond delay="0"/>
                                  </p:stCondLst>
                                  <p:childTnLst>
                                    <p:set>
                                      <p:cBhvr rctx="PPT">
                                        <p:cTn id="140" dur="indefinite"/>
                                        <p:tgtEl>
                                          <p:spTgt spid="64"/>
                                        </p:tgtEl>
                                        <p:attrNameLst>
                                          <p:attrName>style.opacity</p:attrName>
                                        </p:attrNameLst>
                                      </p:cBhvr>
                                      <p:to>
                                        <p:strVal val="0.5"/>
                                      </p:to>
                                    </p:set>
                                    <p:animEffect filter="image" prLst="opacity: 0.5">
                                      <p:cBhvr rctx="IE">
                                        <p:cTn id="141" dur="indefinite"/>
                                        <p:tgtEl>
                                          <p:spTgt spid="64"/>
                                        </p:tgtEl>
                                      </p:cBhvr>
                                    </p:animEffect>
                                  </p:childTnLst>
                                </p:cTn>
                              </p:par>
                              <p:par>
                                <p:cTn id="142" presetID="9" presetClass="emph" presetSubtype="0" nodeType="withEffect">
                                  <p:stCondLst>
                                    <p:cond delay="0"/>
                                  </p:stCondLst>
                                  <p:childTnLst>
                                    <p:set>
                                      <p:cBhvr rctx="PPT">
                                        <p:cTn id="143" dur="indefinite"/>
                                        <p:tgtEl>
                                          <p:spTgt spid="61"/>
                                        </p:tgtEl>
                                        <p:attrNameLst>
                                          <p:attrName>style.opacity</p:attrName>
                                        </p:attrNameLst>
                                      </p:cBhvr>
                                      <p:to>
                                        <p:strVal val="0.5"/>
                                      </p:to>
                                    </p:set>
                                    <p:animEffect filter="image" prLst="opacity: 0.5">
                                      <p:cBhvr rctx="IE">
                                        <p:cTn id="144" dur="indefinite"/>
                                        <p:tgtEl>
                                          <p:spTgt spid="61"/>
                                        </p:tgtEl>
                                      </p:cBhvr>
                                    </p:animEffect>
                                  </p:childTnLst>
                                </p:cTn>
                              </p:par>
                              <p:par>
                                <p:cTn id="145" presetID="9" presetClass="emph" presetSubtype="0" nodeType="withEffect">
                                  <p:stCondLst>
                                    <p:cond delay="0"/>
                                  </p:stCondLst>
                                  <p:childTnLst>
                                    <p:set>
                                      <p:cBhvr rctx="PPT">
                                        <p:cTn id="146" dur="indefinite"/>
                                        <p:tgtEl>
                                          <p:spTgt spid="68"/>
                                        </p:tgtEl>
                                        <p:attrNameLst>
                                          <p:attrName>style.opacity</p:attrName>
                                        </p:attrNameLst>
                                      </p:cBhvr>
                                      <p:to>
                                        <p:strVal val="0.5"/>
                                      </p:to>
                                    </p:set>
                                    <p:animEffect filter="image" prLst="opacity: 0.5">
                                      <p:cBhvr rctx="IE">
                                        <p:cTn id="147" dur="indefinite"/>
                                        <p:tgtEl>
                                          <p:spTgt spid="6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500"/>
                                        <p:tgtEl>
                                          <p:spTgt spid="75"/>
                                        </p:tgtEl>
                                      </p:cBhvr>
                                    </p:animEffect>
                                  </p:child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86"/>
                                        </p:tgtEl>
                                        <p:attrNameLst>
                                          <p:attrName>style.visibility</p:attrName>
                                        </p:attrNameLst>
                                      </p:cBhvr>
                                      <p:to>
                                        <p:strVal val="visible"/>
                                      </p:to>
                                    </p:set>
                                    <p:animEffect transition="in" filter="fade">
                                      <p:cBhvr>
                                        <p:cTn id="154" dur="500"/>
                                        <p:tgtEl>
                                          <p:spTgt spid="86"/>
                                        </p:tgtEl>
                                      </p:cBhvr>
                                    </p:animEffect>
                                  </p:childTnLst>
                                </p:cTn>
                              </p:par>
                            </p:childTnLst>
                          </p:cTn>
                        </p:par>
                        <p:par>
                          <p:cTn id="155" fill="hold">
                            <p:stCondLst>
                              <p:cond delay="1000"/>
                            </p:stCondLst>
                            <p:childTnLst>
                              <p:par>
                                <p:cTn id="156" presetID="10" presetClass="entr" presetSubtype="0" fill="hold" grpId="0" nodeType="afterEffect">
                                  <p:stCondLst>
                                    <p:cond delay="0"/>
                                  </p:stCondLst>
                                  <p:childTnLst>
                                    <p:set>
                                      <p:cBhvr>
                                        <p:cTn id="157" dur="1" fill="hold">
                                          <p:stCondLst>
                                            <p:cond delay="0"/>
                                          </p:stCondLst>
                                        </p:cTn>
                                        <p:tgtEl>
                                          <p:spTgt spid="85"/>
                                        </p:tgtEl>
                                        <p:attrNameLst>
                                          <p:attrName>style.visibility</p:attrName>
                                        </p:attrNameLst>
                                      </p:cBhvr>
                                      <p:to>
                                        <p:strVal val="visible"/>
                                      </p:to>
                                    </p:set>
                                    <p:animEffect transition="in" filter="fade">
                                      <p:cBhvr>
                                        <p:cTn id="158" dur="500"/>
                                        <p:tgtEl>
                                          <p:spTgt spid="85"/>
                                        </p:tgtEl>
                                      </p:cBhvr>
                                    </p:animEffect>
                                  </p:childTnLst>
                                </p:cTn>
                              </p:par>
                            </p:childTnLst>
                          </p:cTn>
                        </p:par>
                        <p:par>
                          <p:cTn id="159" fill="hold">
                            <p:stCondLst>
                              <p:cond delay="1500"/>
                            </p:stCondLst>
                            <p:childTnLst>
                              <p:par>
                                <p:cTn id="160" presetID="22" presetClass="entr" presetSubtype="1" fill="hold" nodeType="after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wipe(up)">
                                      <p:cBhvr>
                                        <p:cTn id="162" dur="500"/>
                                        <p:tgtEl>
                                          <p:spTgt spid="78"/>
                                        </p:tgtEl>
                                      </p:cBhvr>
                                    </p:animEffect>
                                  </p:childTnLst>
                                </p:cTn>
                              </p:par>
                            </p:childTnLst>
                          </p:cTn>
                        </p:par>
                        <p:par>
                          <p:cTn id="163" fill="hold">
                            <p:stCondLst>
                              <p:cond delay="2000"/>
                            </p:stCondLst>
                            <p:childTnLst>
                              <p:par>
                                <p:cTn id="164" presetID="22" presetClass="entr" presetSubtype="1"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wipe(up)">
                                      <p:cBhvr>
                                        <p:cTn id="166" dur="500"/>
                                        <p:tgtEl>
                                          <p:spTgt spid="76"/>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nodeType="clickEffect">
                                  <p:stCondLst>
                                    <p:cond delay="0"/>
                                  </p:stCondLst>
                                  <p:childTnLst>
                                    <p:set>
                                      <p:cBhvr>
                                        <p:cTn id="170" dur="1" fill="hold">
                                          <p:stCondLst>
                                            <p:cond delay="0"/>
                                          </p:stCondLst>
                                        </p:cTn>
                                        <p:tgtEl>
                                          <p:spTgt spid="90"/>
                                        </p:tgtEl>
                                        <p:attrNameLst>
                                          <p:attrName>style.visibility</p:attrName>
                                        </p:attrNameLst>
                                      </p:cBhvr>
                                      <p:to>
                                        <p:strVal val="visible"/>
                                      </p:to>
                                    </p:set>
                                    <p:animEffect transition="in" filter="wipe(up)">
                                      <p:cBhvr>
                                        <p:cTn id="171" dur="500"/>
                                        <p:tgtEl>
                                          <p:spTgt spid="90"/>
                                        </p:tgtEl>
                                      </p:cBhvr>
                                    </p:animEffect>
                                  </p:childTnLst>
                                </p:cTn>
                              </p:par>
                            </p:childTnLst>
                          </p:cTn>
                        </p:par>
                        <p:par>
                          <p:cTn id="172" fill="hold">
                            <p:stCondLst>
                              <p:cond delay="500"/>
                            </p:stCondLst>
                            <p:childTnLst>
                              <p:par>
                                <p:cTn id="173" presetID="22" presetClass="entr" presetSubtype="1" fill="hold" grpId="0" nodeType="afterEffect">
                                  <p:stCondLst>
                                    <p:cond delay="0"/>
                                  </p:stCondLst>
                                  <p:childTnLst>
                                    <p:set>
                                      <p:cBhvr>
                                        <p:cTn id="174" dur="1" fill="hold">
                                          <p:stCondLst>
                                            <p:cond delay="0"/>
                                          </p:stCondLst>
                                        </p:cTn>
                                        <p:tgtEl>
                                          <p:spTgt spid="88"/>
                                        </p:tgtEl>
                                        <p:attrNameLst>
                                          <p:attrName>style.visibility</p:attrName>
                                        </p:attrNameLst>
                                      </p:cBhvr>
                                      <p:to>
                                        <p:strVal val="visible"/>
                                      </p:to>
                                    </p:set>
                                    <p:animEffect transition="in" filter="wipe(up)">
                                      <p:cBhvr>
                                        <p:cTn id="175" dur="500"/>
                                        <p:tgtEl>
                                          <p:spTgt spid="88"/>
                                        </p:tgtEl>
                                      </p:cBhvr>
                                    </p:animEffect>
                                  </p:childTnLst>
                                </p:cTn>
                              </p:par>
                            </p:childTnLst>
                          </p:cTn>
                        </p:par>
                        <p:par>
                          <p:cTn id="176" fill="hold">
                            <p:stCondLst>
                              <p:cond delay="1000"/>
                            </p:stCondLst>
                            <p:childTnLst>
                              <p:par>
                                <p:cTn id="177" presetID="22" presetClass="entr" presetSubtype="8" fill="hold" nodeType="afterEffect">
                                  <p:stCondLst>
                                    <p:cond delay="0"/>
                                  </p:stCondLst>
                                  <p:childTnLst>
                                    <p:set>
                                      <p:cBhvr>
                                        <p:cTn id="178" dur="1" fill="hold">
                                          <p:stCondLst>
                                            <p:cond delay="0"/>
                                          </p:stCondLst>
                                        </p:cTn>
                                        <p:tgtEl>
                                          <p:spTgt spid="92"/>
                                        </p:tgtEl>
                                        <p:attrNameLst>
                                          <p:attrName>style.visibility</p:attrName>
                                        </p:attrNameLst>
                                      </p:cBhvr>
                                      <p:to>
                                        <p:strVal val="visible"/>
                                      </p:to>
                                    </p:set>
                                    <p:animEffect transition="in" filter="wipe(left)">
                                      <p:cBhvr>
                                        <p:cTn id="179" dur="500"/>
                                        <p:tgtEl>
                                          <p:spTgt spid="92"/>
                                        </p:tgtEl>
                                      </p:cBhvr>
                                    </p:animEffect>
                                  </p:childTnLst>
                                </p:cTn>
                              </p:par>
                            </p:childTnLst>
                          </p:cTn>
                        </p:par>
                        <p:par>
                          <p:cTn id="180" fill="hold">
                            <p:stCondLst>
                              <p:cond delay="1500"/>
                            </p:stCondLst>
                            <p:childTnLst>
                              <p:par>
                                <p:cTn id="181" presetID="22" presetClass="entr" presetSubtype="8" fill="hold" grpId="0" nodeType="afterEffect">
                                  <p:stCondLst>
                                    <p:cond delay="0"/>
                                  </p:stCondLst>
                                  <p:childTnLst>
                                    <p:set>
                                      <p:cBhvr>
                                        <p:cTn id="182" dur="1" fill="hold">
                                          <p:stCondLst>
                                            <p:cond delay="0"/>
                                          </p:stCondLst>
                                        </p:cTn>
                                        <p:tgtEl>
                                          <p:spTgt spid="89"/>
                                        </p:tgtEl>
                                        <p:attrNameLst>
                                          <p:attrName>style.visibility</p:attrName>
                                        </p:attrNameLst>
                                      </p:cBhvr>
                                      <p:to>
                                        <p:strVal val="visible"/>
                                      </p:to>
                                    </p:set>
                                    <p:animEffect transition="in" filter="wipe(left)">
                                      <p:cBhvr>
                                        <p:cTn id="183" dur="500"/>
                                        <p:tgtEl>
                                          <p:spTgt spid="89"/>
                                        </p:tgtEl>
                                      </p:cBhvr>
                                    </p:animEffect>
                                  </p:childTnLst>
                                </p:cTn>
                              </p:par>
                            </p:childTnLst>
                          </p:cTn>
                        </p:par>
                        <p:par>
                          <p:cTn id="184" fill="hold">
                            <p:stCondLst>
                              <p:cond delay="2000"/>
                            </p:stCondLst>
                            <p:childTnLst>
                              <p:par>
                                <p:cTn id="185" presetID="22" presetClass="entr" presetSubtype="4" fill="hold" nodeType="afterEffect">
                                  <p:stCondLst>
                                    <p:cond delay="0"/>
                                  </p:stCondLst>
                                  <p:childTnLst>
                                    <p:set>
                                      <p:cBhvr>
                                        <p:cTn id="186" dur="1" fill="hold">
                                          <p:stCondLst>
                                            <p:cond delay="0"/>
                                          </p:stCondLst>
                                        </p:cTn>
                                        <p:tgtEl>
                                          <p:spTgt spid="91"/>
                                        </p:tgtEl>
                                        <p:attrNameLst>
                                          <p:attrName>style.visibility</p:attrName>
                                        </p:attrNameLst>
                                      </p:cBhvr>
                                      <p:to>
                                        <p:strVal val="visible"/>
                                      </p:to>
                                    </p:set>
                                    <p:animEffect transition="in" filter="wipe(down)">
                                      <p:cBhvr>
                                        <p:cTn id="187" dur="500"/>
                                        <p:tgtEl>
                                          <p:spTgt spid="91"/>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fade">
                                      <p:cBhvr>
                                        <p:cTn id="192" dur="500"/>
                                        <p:tgtEl>
                                          <p:spTgt spid="3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fade">
                                      <p:cBhvr>
                                        <p:cTn id="195" dur="500"/>
                                        <p:tgtEl>
                                          <p:spTgt spid="37"/>
                                        </p:tgtEl>
                                      </p:cBhvr>
                                    </p:animEffect>
                                  </p:childTnLst>
                                </p:cTn>
                              </p:par>
                              <p:par>
                                <p:cTn id="196" presetID="9" presetClass="emph" presetSubtype="0" grpId="1" nodeType="withEffect">
                                  <p:stCondLst>
                                    <p:cond delay="0"/>
                                  </p:stCondLst>
                                  <p:childTnLst>
                                    <p:set>
                                      <p:cBhvr rctx="PPT">
                                        <p:cTn id="197" dur="indefinite"/>
                                        <p:tgtEl>
                                          <p:spTgt spid="86"/>
                                        </p:tgtEl>
                                        <p:attrNameLst>
                                          <p:attrName>style.opacity</p:attrName>
                                        </p:attrNameLst>
                                      </p:cBhvr>
                                      <p:to>
                                        <p:strVal val="0.5"/>
                                      </p:to>
                                    </p:set>
                                    <p:animEffect filter="image" prLst="opacity: 0.5">
                                      <p:cBhvr rctx="IE">
                                        <p:cTn id="198" dur="indefinite"/>
                                        <p:tgtEl>
                                          <p:spTgt spid="86"/>
                                        </p:tgtEl>
                                      </p:cBhvr>
                                    </p:animEffect>
                                  </p:childTnLst>
                                </p:cTn>
                              </p:par>
                              <p:par>
                                <p:cTn id="199" presetID="9" presetClass="emph" presetSubtype="0" grpId="1" nodeType="withEffect">
                                  <p:stCondLst>
                                    <p:cond delay="0"/>
                                  </p:stCondLst>
                                  <p:childTnLst>
                                    <p:set>
                                      <p:cBhvr rctx="PPT">
                                        <p:cTn id="200" dur="indefinite"/>
                                        <p:tgtEl>
                                          <p:spTgt spid="85"/>
                                        </p:tgtEl>
                                        <p:attrNameLst>
                                          <p:attrName>style.opacity</p:attrName>
                                        </p:attrNameLst>
                                      </p:cBhvr>
                                      <p:to>
                                        <p:strVal val="0.5"/>
                                      </p:to>
                                    </p:set>
                                    <p:animEffect filter="image" prLst="opacity: 0.5">
                                      <p:cBhvr rctx="IE">
                                        <p:cTn id="201" dur="indefinite"/>
                                        <p:tgtEl>
                                          <p:spTgt spid="85"/>
                                        </p:tgtEl>
                                      </p:cBhvr>
                                    </p:animEffect>
                                  </p:childTnLst>
                                </p:cTn>
                              </p:par>
                              <p:par>
                                <p:cTn id="202" presetID="9" presetClass="emph" presetSubtype="0" nodeType="withEffect">
                                  <p:stCondLst>
                                    <p:cond delay="0"/>
                                  </p:stCondLst>
                                  <p:childTnLst>
                                    <p:set>
                                      <p:cBhvr rctx="PPT">
                                        <p:cTn id="203" dur="indefinite"/>
                                        <p:tgtEl>
                                          <p:spTgt spid="78"/>
                                        </p:tgtEl>
                                        <p:attrNameLst>
                                          <p:attrName>style.opacity</p:attrName>
                                        </p:attrNameLst>
                                      </p:cBhvr>
                                      <p:to>
                                        <p:strVal val="0.5"/>
                                      </p:to>
                                    </p:set>
                                    <p:animEffect filter="image" prLst="opacity: 0.5">
                                      <p:cBhvr rctx="IE">
                                        <p:cTn id="204" dur="indefinite"/>
                                        <p:tgtEl>
                                          <p:spTgt spid="78"/>
                                        </p:tgtEl>
                                      </p:cBhvr>
                                    </p:animEffect>
                                  </p:childTnLst>
                                </p:cTn>
                              </p:par>
                              <p:par>
                                <p:cTn id="205" presetID="9" presetClass="emph" presetSubtype="0" grpId="1" nodeType="withEffect">
                                  <p:stCondLst>
                                    <p:cond delay="0"/>
                                  </p:stCondLst>
                                  <p:childTnLst>
                                    <p:set>
                                      <p:cBhvr rctx="PPT">
                                        <p:cTn id="206" dur="indefinite"/>
                                        <p:tgtEl>
                                          <p:spTgt spid="76"/>
                                        </p:tgtEl>
                                        <p:attrNameLst>
                                          <p:attrName>style.opacity</p:attrName>
                                        </p:attrNameLst>
                                      </p:cBhvr>
                                      <p:to>
                                        <p:strVal val="0.5"/>
                                      </p:to>
                                    </p:set>
                                    <p:animEffect filter="image" prLst="opacity: 0.5">
                                      <p:cBhvr rctx="IE">
                                        <p:cTn id="207" dur="indefinite"/>
                                        <p:tgtEl>
                                          <p:spTgt spid="76"/>
                                        </p:tgtEl>
                                      </p:cBhvr>
                                    </p:animEffect>
                                  </p:childTnLst>
                                </p:cTn>
                              </p:par>
                              <p:par>
                                <p:cTn id="208" presetID="9" presetClass="emph" presetSubtype="0" nodeType="withEffect">
                                  <p:stCondLst>
                                    <p:cond delay="0"/>
                                  </p:stCondLst>
                                  <p:childTnLst>
                                    <p:set>
                                      <p:cBhvr rctx="PPT">
                                        <p:cTn id="209" dur="indefinite"/>
                                        <p:tgtEl>
                                          <p:spTgt spid="90"/>
                                        </p:tgtEl>
                                        <p:attrNameLst>
                                          <p:attrName>style.opacity</p:attrName>
                                        </p:attrNameLst>
                                      </p:cBhvr>
                                      <p:to>
                                        <p:strVal val="0.5"/>
                                      </p:to>
                                    </p:set>
                                    <p:animEffect filter="image" prLst="opacity: 0.5">
                                      <p:cBhvr rctx="IE">
                                        <p:cTn id="210" dur="indefinite"/>
                                        <p:tgtEl>
                                          <p:spTgt spid="90"/>
                                        </p:tgtEl>
                                      </p:cBhvr>
                                    </p:animEffect>
                                  </p:childTnLst>
                                </p:cTn>
                              </p:par>
                              <p:par>
                                <p:cTn id="211" presetID="9" presetClass="emph" presetSubtype="0" grpId="1" nodeType="withEffect">
                                  <p:stCondLst>
                                    <p:cond delay="0"/>
                                  </p:stCondLst>
                                  <p:childTnLst>
                                    <p:set>
                                      <p:cBhvr rctx="PPT">
                                        <p:cTn id="212" dur="indefinite"/>
                                        <p:tgtEl>
                                          <p:spTgt spid="88"/>
                                        </p:tgtEl>
                                        <p:attrNameLst>
                                          <p:attrName>style.opacity</p:attrName>
                                        </p:attrNameLst>
                                      </p:cBhvr>
                                      <p:to>
                                        <p:strVal val="0.5"/>
                                      </p:to>
                                    </p:set>
                                    <p:animEffect filter="image" prLst="opacity: 0.5">
                                      <p:cBhvr rctx="IE">
                                        <p:cTn id="213" dur="indefinite"/>
                                        <p:tgtEl>
                                          <p:spTgt spid="88"/>
                                        </p:tgtEl>
                                      </p:cBhvr>
                                    </p:animEffect>
                                  </p:childTnLst>
                                </p:cTn>
                              </p:par>
                              <p:par>
                                <p:cTn id="214" presetID="9" presetClass="emph" presetSubtype="0" nodeType="withEffect">
                                  <p:stCondLst>
                                    <p:cond delay="0"/>
                                  </p:stCondLst>
                                  <p:childTnLst>
                                    <p:set>
                                      <p:cBhvr rctx="PPT">
                                        <p:cTn id="215" dur="indefinite"/>
                                        <p:tgtEl>
                                          <p:spTgt spid="92"/>
                                        </p:tgtEl>
                                        <p:attrNameLst>
                                          <p:attrName>style.opacity</p:attrName>
                                        </p:attrNameLst>
                                      </p:cBhvr>
                                      <p:to>
                                        <p:strVal val="0.5"/>
                                      </p:to>
                                    </p:set>
                                    <p:animEffect filter="image" prLst="opacity: 0.5">
                                      <p:cBhvr rctx="IE">
                                        <p:cTn id="216" dur="indefinite"/>
                                        <p:tgtEl>
                                          <p:spTgt spid="92"/>
                                        </p:tgtEl>
                                      </p:cBhvr>
                                    </p:animEffect>
                                  </p:childTnLst>
                                </p:cTn>
                              </p:par>
                              <p:par>
                                <p:cTn id="217" presetID="9" presetClass="emph" presetSubtype="0" grpId="1" nodeType="withEffect">
                                  <p:stCondLst>
                                    <p:cond delay="0"/>
                                  </p:stCondLst>
                                  <p:childTnLst>
                                    <p:set>
                                      <p:cBhvr rctx="PPT">
                                        <p:cTn id="218" dur="indefinite"/>
                                        <p:tgtEl>
                                          <p:spTgt spid="89"/>
                                        </p:tgtEl>
                                        <p:attrNameLst>
                                          <p:attrName>style.opacity</p:attrName>
                                        </p:attrNameLst>
                                      </p:cBhvr>
                                      <p:to>
                                        <p:strVal val="0.5"/>
                                      </p:to>
                                    </p:set>
                                    <p:animEffect filter="image" prLst="opacity: 0.5">
                                      <p:cBhvr rctx="IE">
                                        <p:cTn id="219" dur="indefinite"/>
                                        <p:tgtEl>
                                          <p:spTgt spid="89"/>
                                        </p:tgtEl>
                                      </p:cBhvr>
                                    </p:animEffect>
                                  </p:childTnLst>
                                </p:cTn>
                              </p:par>
                              <p:par>
                                <p:cTn id="220" presetID="9" presetClass="emph" presetSubtype="0" nodeType="withEffect">
                                  <p:stCondLst>
                                    <p:cond delay="0"/>
                                  </p:stCondLst>
                                  <p:childTnLst>
                                    <p:set>
                                      <p:cBhvr rctx="PPT">
                                        <p:cTn id="221" dur="indefinite"/>
                                        <p:tgtEl>
                                          <p:spTgt spid="91"/>
                                        </p:tgtEl>
                                        <p:attrNameLst>
                                          <p:attrName>style.opacity</p:attrName>
                                        </p:attrNameLst>
                                      </p:cBhvr>
                                      <p:to>
                                        <p:strVal val="0.5"/>
                                      </p:to>
                                    </p:set>
                                    <p:animEffect filter="image" prLst="opacity: 0.5">
                                      <p:cBhvr rctx="IE">
                                        <p:cTn id="222" dur="indefinite"/>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1" grpId="0" animBg="1"/>
      <p:bldP spid="21" grpId="1" animBg="1"/>
      <p:bldP spid="26" grpId="0" animBg="1"/>
      <p:bldP spid="26" grpId="1" animBg="1"/>
      <p:bldP spid="51" grpId="0" animBg="1"/>
      <p:bldP spid="51" grpId="1" animBg="1"/>
      <p:bldP spid="55" grpId="0" animBg="1"/>
      <p:bldP spid="55" grpId="1" animBg="1"/>
      <p:bldP spid="69" grpId="0"/>
      <p:bldP spid="69" grpId="1"/>
      <p:bldP spid="75" grpId="0"/>
      <p:bldP spid="76" grpId="0" animBg="1"/>
      <p:bldP spid="76" grpId="1" animBg="1"/>
      <p:bldP spid="85" grpId="0" animBg="1"/>
      <p:bldP spid="85" grpId="1" animBg="1"/>
      <p:bldP spid="86" grpId="0" animBg="1"/>
      <p:bldP spid="86" grpId="1" animBg="1"/>
      <p:bldP spid="88" grpId="0" animBg="1"/>
      <p:bldP spid="88" grpId="1" animBg="1"/>
      <p:bldP spid="89" grpId="0" animBg="1"/>
      <p:bldP spid="89" grpId="1"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274638"/>
            <a:ext cx="10526712" cy="811212"/>
          </a:xfrm>
        </p:spPr>
        <p:txBody>
          <a:bodyPr/>
          <a:lstStyle/>
          <a:p>
            <a:r>
              <a:rPr lang="fr-CA" dirty="0"/>
              <a:t>Objectif du RAMDCME</a:t>
            </a:r>
          </a:p>
        </p:txBody>
      </p:sp>
      <p:sp>
        <p:nvSpPr>
          <p:cNvPr id="3" name="Espace réservé du contenu 2"/>
          <p:cNvSpPr>
            <a:spLocks noGrp="1"/>
          </p:cNvSpPr>
          <p:nvPr>
            <p:ph idx="1"/>
          </p:nvPr>
        </p:nvSpPr>
        <p:spPr>
          <a:xfrm>
            <a:off x="1055689" y="1484314"/>
            <a:ext cx="10417059" cy="4190747"/>
          </a:xfrm>
        </p:spPr>
        <p:txBody>
          <a:bodyPr/>
          <a:lstStyle/>
          <a:p>
            <a:r>
              <a:rPr lang="fr-CA" sz="2200" dirty="0"/>
              <a:t>Identifier le contenu d’une demande pour qu’elle soit recevable </a:t>
            </a:r>
          </a:p>
          <a:p>
            <a:pPr lvl="1"/>
            <a:r>
              <a:rPr lang="fr-CA" sz="1800" dirty="0"/>
              <a:t>Partie II – Autorisation ministérielle – </a:t>
            </a:r>
            <a:r>
              <a:rPr lang="fr-CA" sz="1800" dirty="0">
                <a:solidFill>
                  <a:srgbClr val="FF0000"/>
                </a:solidFill>
              </a:rPr>
              <a:t>45% du règlement vise la prévisibilité</a:t>
            </a:r>
          </a:p>
          <a:p>
            <a:pPr lvl="1"/>
            <a:endParaRPr lang="fr-CA" sz="1800" dirty="0">
              <a:solidFill>
                <a:srgbClr val="FF0000"/>
              </a:solidFill>
            </a:endParaRPr>
          </a:p>
          <a:p>
            <a:r>
              <a:rPr lang="fr-CA" sz="2200" dirty="0"/>
              <a:t>Lister les activités </a:t>
            </a:r>
            <a:r>
              <a:rPr lang="fr-CA" sz="2200" u="sng" dirty="0"/>
              <a:t>assujetties à une autorisation </a:t>
            </a:r>
            <a:r>
              <a:rPr lang="fr-CA" sz="2200" dirty="0"/>
              <a:t>en vertu du 1</a:t>
            </a:r>
            <a:r>
              <a:rPr lang="fr-CA" sz="2200" baseline="30000" dirty="0"/>
              <a:t>er</a:t>
            </a:r>
            <a:r>
              <a:rPr lang="fr-CA" sz="2200" dirty="0"/>
              <a:t> alinéa de l’article 22, sans se questionner sur la susceptibilité (2</a:t>
            </a:r>
            <a:r>
              <a:rPr lang="fr-CA" sz="2200" baseline="30000" dirty="0"/>
              <a:t>e</a:t>
            </a:r>
            <a:r>
              <a:rPr lang="fr-CA" sz="2200" dirty="0"/>
              <a:t> alinéa de cet article) </a:t>
            </a:r>
            <a:r>
              <a:rPr lang="mr-IN" sz="2200" dirty="0"/>
              <a:t>–</a:t>
            </a:r>
            <a:r>
              <a:rPr lang="fr-CA" sz="2200" dirty="0"/>
              <a:t> </a:t>
            </a:r>
            <a:r>
              <a:rPr lang="fr-CA" sz="2200" b="1" dirty="0"/>
              <a:t>Annexe I</a:t>
            </a:r>
          </a:p>
          <a:p>
            <a:r>
              <a:rPr lang="fr-CA" sz="2200" dirty="0"/>
              <a:t>Lister les activités </a:t>
            </a:r>
            <a:r>
              <a:rPr lang="fr-CA" sz="2200" u="sng" dirty="0"/>
              <a:t>admissibles à une déclaration de conformité </a:t>
            </a:r>
            <a:r>
              <a:rPr lang="mr-IN" sz="2200" dirty="0"/>
              <a:t>–</a:t>
            </a:r>
            <a:r>
              <a:rPr lang="fr-CA" sz="2200" dirty="0"/>
              <a:t> </a:t>
            </a:r>
            <a:r>
              <a:rPr lang="fr-CA" sz="2200" b="1" dirty="0"/>
              <a:t>Annexe II</a:t>
            </a:r>
            <a:endParaRPr lang="fr-CA" sz="2200" dirty="0"/>
          </a:p>
          <a:p>
            <a:r>
              <a:rPr lang="fr-CA" sz="2200" dirty="0"/>
              <a:t>Lister les activités </a:t>
            </a:r>
            <a:r>
              <a:rPr lang="fr-CA" sz="2200" u="sng" dirty="0"/>
              <a:t>exemptées</a:t>
            </a:r>
            <a:r>
              <a:rPr lang="fr-CA" sz="2200" dirty="0"/>
              <a:t> </a:t>
            </a:r>
            <a:r>
              <a:rPr lang="mr-IN" sz="2200" dirty="0"/>
              <a:t>–</a:t>
            </a:r>
            <a:r>
              <a:rPr lang="fr-CA" sz="2200" dirty="0"/>
              <a:t> </a:t>
            </a:r>
            <a:r>
              <a:rPr lang="fr-CA" sz="2200" b="1" dirty="0"/>
              <a:t>Annexe III</a:t>
            </a:r>
          </a:p>
          <a:p>
            <a:endParaRPr lang="fr-CA" sz="2200" dirty="0"/>
          </a:p>
          <a:p>
            <a:r>
              <a:rPr lang="fr-CA" sz="2200" dirty="0"/>
              <a:t>Lister les activités, équipements, procédés visés par le test climat </a:t>
            </a:r>
            <a:r>
              <a:rPr lang="mr-IN" sz="2200" dirty="0"/>
              <a:t>–</a:t>
            </a:r>
            <a:r>
              <a:rPr lang="fr-CA" sz="2200" dirty="0"/>
              <a:t> </a:t>
            </a:r>
            <a:r>
              <a:rPr lang="fr-CA" sz="2200" b="1" dirty="0"/>
              <a:t>Annexe IV</a:t>
            </a:r>
          </a:p>
          <a:p>
            <a:endParaRPr lang="fr-CA" sz="2200" dirty="0"/>
          </a:p>
          <a:p>
            <a:pPr marL="0" indent="0">
              <a:buNone/>
            </a:pPr>
            <a:endParaRPr lang="fr-CA" sz="800" b="1"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13</a:t>
            </a:fld>
            <a:endParaRPr lang="fr-FR" altLang="fr-FR" dirty="0"/>
          </a:p>
        </p:txBody>
      </p:sp>
    </p:spTree>
    <p:extLst>
      <p:ext uri="{BB962C8B-B14F-4D97-AF65-F5344CB8AC3E}">
        <p14:creationId xmlns:p14="http://schemas.microsoft.com/office/powerpoint/2010/main" val="152159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55689" y="274638"/>
            <a:ext cx="10526712" cy="811212"/>
          </a:xfrm>
        </p:spPr>
        <p:txBody>
          <a:bodyPr/>
          <a:lstStyle/>
          <a:p>
            <a:r>
              <a:rPr lang="fr-CA" dirty="0"/>
              <a:t>Formulaire de demande d’autorisation</a:t>
            </a:r>
          </a:p>
        </p:txBody>
      </p:sp>
      <p:sp>
        <p:nvSpPr>
          <p:cNvPr id="3" name="Espace réservé du contenu 2"/>
          <p:cNvSpPr>
            <a:spLocks noGrp="1"/>
          </p:cNvSpPr>
          <p:nvPr>
            <p:ph idx="1"/>
            <p:custDataLst>
              <p:tags r:id="rId2"/>
            </p:custDataLst>
          </p:nvPr>
        </p:nvSpPr>
        <p:spPr>
          <a:xfrm>
            <a:off x="1055689" y="1484312"/>
            <a:ext cx="10705099" cy="4065587"/>
          </a:xfrm>
        </p:spPr>
        <p:txBody>
          <a:bodyPr>
            <a:normAutofit/>
          </a:bodyPr>
          <a:lstStyle/>
          <a:p>
            <a:pPr>
              <a:buClr>
                <a:schemeClr val="tx2"/>
              </a:buClr>
            </a:pPr>
            <a:r>
              <a:rPr lang="fr-CA" dirty="0"/>
              <a:t>Conçu en sections </a:t>
            </a:r>
          </a:p>
          <a:p>
            <a:pPr lvl="1">
              <a:buClr>
                <a:schemeClr val="tx2"/>
              </a:buClr>
              <a:buFont typeface="Arial" panose="020B0604020202020204" pitchFamily="34" charset="0"/>
              <a:buChar char="•"/>
            </a:pPr>
            <a:r>
              <a:rPr lang="fr-CA" dirty="0"/>
              <a:t>Tronc commun du RAMDCME</a:t>
            </a:r>
          </a:p>
          <a:p>
            <a:pPr lvl="1">
              <a:buClr>
                <a:schemeClr val="tx2"/>
              </a:buClr>
              <a:buFont typeface="Arial" panose="020B0604020202020204" pitchFamily="34" charset="0"/>
              <a:buChar char="•"/>
            </a:pPr>
            <a:r>
              <a:rPr lang="fr-CA" dirty="0"/>
              <a:t>Modules spécifiques selon les thèmes du RAMDCME</a:t>
            </a:r>
          </a:p>
          <a:p>
            <a:pPr lvl="1">
              <a:buClr>
                <a:schemeClr val="tx2"/>
              </a:buClr>
              <a:buFont typeface="Arial" panose="020B0604020202020204" pitchFamily="34" charset="0"/>
              <a:buChar char="•"/>
            </a:pPr>
            <a:r>
              <a:rPr lang="fr-CA" dirty="0"/>
              <a:t>Section dédiée aux secrets industriels ou commerciaux confidentiels</a:t>
            </a:r>
          </a:p>
          <a:p>
            <a:pPr lvl="1">
              <a:buClr>
                <a:schemeClr val="tx2"/>
              </a:buClr>
              <a:buFont typeface="Arial" panose="020B0604020202020204" pitchFamily="34" charset="0"/>
              <a:buChar char="•"/>
            </a:pPr>
            <a:endParaRPr lang="fr-CA" dirty="0"/>
          </a:p>
          <a:p>
            <a:pPr>
              <a:buClr>
                <a:schemeClr val="tx2"/>
              </a:buClr>
            </a:pPr>
            <a:r>
              <a:rPr lang="fr-CA" dirty="0"/>
              <a:t>Reflet du RAMDCME</a:t>
            </a:r>
          </a:p>
          <a:p>
            <a:pPr lvl="1">
              <a:buClr>
                <a:schemeClr val="tx2"/>
              </a:buClr>
              <a:buFont typeface="Arial" panose="020B0604020202020204" pitchFamily="34" charset="0"/>
              <a:buChar char="•"/>
            </a:pPr>
            <a:r>
              <a:rPr lang="fr-CA" dirty="0">
                <a:solidFill>
                  <a:srgbClr val="FF0000"/>
                </a:solidFill>
              </a:rPr>
              <a:t>Aucun besoin de se référer au règlement</a:t>
            </a:r>
          </a:p>
          <a:p>
            <a:pPr lvl="1">
              <a:buClr>
                <a:schemeClr val="tx2"/>
              </a:buClr>
              <a:buFont typeface="Arial" panose="020B0604020202020204" pitchFamily="34" charset="0"/>
              <a:buChar char="•"/>
            </a:pPr>
            <a:r>
              <a:rPr lang="fr-CA" dirty="0">
                <a:solidFill>
                  <a:srgbClr val="FF0000"/>
                </a:solidFill>
              </a:rPr>
              <a:t>Formulaires couvrent les exigences</a:t>
            </a:r>
          </a:p>
          <a:p>
            <a:pPr>
              <a:buClr>
                <a:schemeClr val="tx2"/>
              </a:buClr>
            </a:pPr>
            <a:endParaRPr lang="fr-CA" dirty="0"/>
          </a:p>
        </p:txBody>
      </p:sp>
    </p:spTree>
    <p:extLst>
      <p:ext uri="{BB962C8B-B14F-4D97-AF65-F5344CB8AC3E}">
        <p14:creationId xmlns:p14="http://schemas.microsoft.com/office/powerpoint/2010/main" val="71283018"/>
      </p:ext>
    </p:extLst>
  </p:cSld>
  <p:clrMapOvr>
    <a:masterClrMapping/>
  </p:clrMapOvr>
  <mc:AlternateContent xmlns:mc="http://schemas.openxmlformats.org/markup-compatibility/2006" xmlns:p14="http://schemas.microsoft.com/office/powerpoint/2010/main">
    <mc:Choice Requires="p14">
      <p:transition spd="slow" p14:dur="2000" advTm="74499"/>
    </mc:Choice>
    <mc:Fallback xmlns="">
      <p:transition spd="slow" advTm="744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385763"/>
            <a:ext cx="10526712" cy="811212"/>
          </a:xfrm>
        </p:spPr>
        <p:txBody>
          <a:bodyPr/>
          <a:lstStyle/>
          <a:p>
            <a:r>
              <a:rPr lang="fr-CA" dirty="0"/>
              <a:t>La LCMHH complète le nouveau régime </a:t>
            </a:r>
            <a:br>
              <a:rPr lang="fr-CA" dirty="0"/>
            </a:br>
            <a:r>
              <a:rPr lang="fr-CA" dirty="0"/>
              <a:t>d’autorisation environnementale</a:t>
            </a:r>
          </a:p>
        </p:txBody>
      </p:sp>
      <p:sp>
        <p:nvSpPr>
          <p:cNvPr id="3" name="Espace réservé du contenu 2"/>
          <p:cNvSpPr>
            <a:spLocks noGrp="1"/>
          </p:cNvSpPr>
          <p:nvPr>
            <p:ph idx="1"/>
          </p:nvPr>
        </p:nvSpPr>
        <p:spPr>
          <a:xfrm>
            <a:off x="1055688" y="1445929"/>
            <a:ext cx="11064303" cy="4143375"/>
          </a:xfrm>
        </p:spPr>
        <p:txBody>
          <a:bodyPr/>
          <a:lstStyle/>
          <a:p>
            <a:pPr marL="0" indent="0">
              <a:buNone/>
            </a:pPr>
            <a:r>
              <a:rPr lang="fr-CA" b="1" dirty="0"/>
              <a:t>La nouvelle section V.1 de la LQE établit les règles concernant les projets qui portent atteinte aux milieux humides et hydriques (MHH)</a:t>
            </a:r>
          </a:p>
          <a:p>
            <a:pPr>
              <a:spcBef>
                <a:spcPts val="1200"/>
              </a:spcBef>
            </a:pPr>
            <a:r>
              <a:rPr lang="fr-CA" sz="2600" dirty="0"/>
              <a:t>Favorise une gestion intégrée des MHH</a:t>
            </a:r>
          </a:p>
          <a:p>
            <a:pPr>
              <a:spcBef>
                <a:spcPts val="1200"/>
              </a:spcBef>
            </a:pPr>
            <a:r>
              <a:rPr lang="fr-CA" sz="2600" dirty="0"/>
              <a:t>Place le principe d’aucune perte nette au cœur de la Loi, et renforce la séquence d’atténuation (Éviter-Minimiser-Compenser) </a:t>
            </a:r>
          </a:p>
          <a:p>
            <a:pPr>
              <a:spcBef>
                <a:spcPts val="1200"/>
              </a:spcBef>
            </a:pPr>
            <a:r>
              <a:rPr lang="fr-CA" sz="2600" dirty="0"/>
              <a:t>Contribue à équilibrer les pertes et les gains écologiques en superficies, en fonctions écologiques et en biodiversité dans les MHH sur un territoire</a:t>
            </a:r>
          </a:p>
          <a:p>
            <a:pPr>
              <a:spcBef>
                <a:spcPts val="1200"/>
              </a:spcBef>
            </a:pPr>
            <a:r>
              <a:rPr lang="fr-CA" sz="2600" dirty="0"/>
              <a:t>Favorise la conception de projets évitant ou réduisant les impacts sur les MHH</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15</a:t>
            </a:fld>
            <a:endParaRPr lang="fr-FR" altLang="fr-FR" dirty="0"/>
          </a:p>
        </p:txBody>
      </p:sp>
    </p:spTree>
    <p:extLst>
      <p:ext uri="{BB962C8B-B14F-4D97-AF65-F5344CB8AC3E}">
        <p14:creationId xmlns:p14="http://schemas.microsoft.com/office/powerpoint/2010/main" val="123371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385763"/>
            <a:ext cx="10526712" cy="811212"/>
          </a:xfrm>
        </p:spPr>
        <p:txBody>
          <a:bodyPr/>
          <a:lstStyle/>
          <a:p>
            <a:r>
              <a:rPr lang="fr-CA" dirty="0"/>
              <a:t>La LCMHH ajoute une définition claire des MHH</a:t>
            </a:r>
          </a:p>
        </p:txBody>
      </p:sp>
      <p:sp>
        <p:nvSpPr>
          <p:cNvPr id="3" name="Espace réservé du contenu 2"/>
          <p:cNvSpPr>
            <a:spLocks noGrp="1"/>
          </p:cNvSpPr>
          <p:nvPr>
            <p:ph idx="1"/>
          </p:nvPr>
        </p:nvSpPr>
        <p:spPr>
          <a:xfrm>
            <a:off x="1055688" y="1445929"/>
            <a:ext cx="10801112" cy="4143375"/>
          </a:xfrm>
        </p:spPr>
        <p:txBody>
          <a:bodyPr/>
          <a:lstStyle/>
          <a:p>
            <a:pPr marL="0" indent="0">
              <a:spcBef>
                <a:spcPts val="400"/>
              </a:spcBef>
              <a:buNone/>
            </a:pPr>
            <a:r>
              <a:rPr lang="fr-CA" sz="2600" dirty="0"/>
              <a:t>« […] fait référence à des lieux d’origine </a:t>
            </a:r>
            <a:r>
              <a:rPr lang="fr-CA" sz="2600" b="1" dirty="0"/>
              <a:t>naturelle ou anthropique</a:t>
            </a:r>
            <a:r>
              <a:rPr lang="fr-CA" sz="2600" dirty="0"/>
              <a:t> qui se distinguent par la </a:t>
            </a:r>
            <a:r>
              <a:rPr lang="fr-CA" sz="2600" b="1" dirty="0"/>
              <a:t>présence d’eau </a:t>
            </a:r>
            <a:r>
              <a:rPr lang="fr-CA" sz="2600" dirty="0"/>
              <a:t>de façon </a:t>
            </a:r>
            <a:r>
              <a:rPr lang="fr-CA" sz="2600" b="1" dirty="0"/>
              <a:t>permanente</a:t>
            </a:r>
            <a:r>
              <a:rPr lang="fr-CA" sz="2600" dirty="0"/>
              <a:t> ou </a:t>
            </a:r>
            <a:r>
              <a:rPr lang="fr-CA" sz="2600" b="1" dirty="0"/>
              <a:t>temporaire</a:t>
            </a:r>
            <a:r>
              <a:rPr lang="fr-CA" sz="2600" dirty="0"/>
              <a:t>, laquelle peut être </a:t>
            </a:r>
            <a:r>
              <a:rPr lang="fr-CA" sz="2600" b="1" dirty="0"/>
              <a:t>diffuse</a:t>
            </a:r>
            <a:r>
              <a:rPr lang="fr-CA" sz="2600" dirty="0"/>
              <a:t>, </a:t>
            </a:r>
            <a:r>
              <a:rPr lang="fr-CA" sz="2600" b="1" dirty="0"/>
              <a:t>occuper un lit </a:t>
            </a:r>
            <a:r>
              <a:rPr lang="fr-CA" sz="2600" dirty="0"/>
              <a:t>ou encore </a:t>
            </a:r>
            <a:r>
              <a:rPr lang="fr-CA" sz="2600" b="1" dirty="0"/>
              <a:t>saturer le sol </a:t>
            </a:r>
            <a:r>
              <a:rPr lang="fr-CA" sz="2600" dirty="0"/>
              <a:t>et dont l’état est </a:t>
            </a:r>
            <a:r>
              <a:rPr lang="fr-CA" sz="2600" b="1" dirty="0"/>
              <a:t>stagnant</a:t>
            </a:r>
            <a:r>
              <a:rPr lang="fr-CA" sz="2600" dirty="0"/>
              <a:t> ou en </a:t>
            </a:r>
            <a:r>
              <a:rPr lang="fr-CA" sz="2600" b="1" dirty="0"/>
              <a:t>mouvement</a:t>
            </a:r>
            <a:r>
              <a:rPr lang="fr-CA" sz="2600" dirty="0"/>
              <a:t>. Lorsque l’eau est en mouvement, elle peut s’écouler avec un </a:t>
            </a:r>
            <a:r>
              <a:rPr lang="fr-CA" sz="2600" b="1" dirty="0"/>
              <a:t>débit régulier ou intermittent</a:t>
            </a:r>
            <a:r>
              <a:rPr lang="fr-CA" sz="2600" dirty="0"/>
              <a:t>. </a:t>
            </a:r>
          </a:p>
          <a:p>
            <a:pPr marL="0" indent="0">
              <a:spcBef>
                <a:spcPts val="400"/>
              </a:spcBef>
              <a:buNone/>
            </a:pPr>
            <a:endParaRPr lang="fr-CA" sz="2600" dirty="0"/>
          </a:p>
          <a:p>
            <a:pPr marL="0" indent="0">
              <a:spcBef>
                <a:spcPts val="400"/>
              </a:spcBef>
              <a:buNone/>
            </a:pPr>
            <a:r>
              <a:rPr lang="fr-CA" sz="2600" dirty="0"/>
              <a:t>Un milieu humide est également caractérisé par des </a:t>
            </a:r>
            <a:r>
              <a:rPr lang="fr-CA" sz="2600" b="1" dirty="0"/>
              <a:t>sols hydromorphes </a:t>
            </a:r>
            <a:r>
              <a:rPr lang="fr-CA" sz="2600" dirty="0"/>
              <a:t>ou une </a:t>
            </a:r>
            <a:r>
              <a:rPr lang="fr-CA" sz="2600" b="1" dirty="0"/>
              <a:t>végétation dominée par des espèces hygrophiles</a:t>
            </a:r>
            <a:r>
              <a:rPr lang="fr-CA" sz="2600" dirty="0"/>
              <a:t>. »</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16</a:t>
            </a:fld>
            <a:endParaRPr lang="fr-FR" altLang="fr-FR" dirty="0"/>
          </a:p>
        </p:txBody>
      </p:sp>
    </p:spTree>
    <p:extLst>
      <p:ext uri="{BB962C8B-B14F-4D97-AF65-F5344CB8AC3E}">
        <p14:creationId xmlns:p14="http://schemas.microsoft.com/office/powerpoint/2010/main" val="199311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91" y="385762"/>
            <a:ext cx="10094652" cy="811212"/>
          </a:xfrm>
        </p:spPr>
        <p:txBody>
          <a:bodyPr/>
          <a:lstStyle/>
          <a:p>
            <a:r>
              <a:rPr lang="fr-CA" dirty="0"/>
              <a:t>Définition des MHH (suite)</a:t>
            </a:r>
          </a:p>
        </p:txBody>
      </p:sp>
      <p:sp>
        <p:nvSpPr>
          <p:cNvPr id="3" name="Espace réservé du contenu 2"/>
          <p:cNvSpPr>
            <a:spLocks noGrp="1"/>
          </p:cNvSpPr>
          <p:nvPr>
            <p:ph idx="1"/>
          </p:nvPr>
        </p:nvSpPr>
        <p:spPr>
          <a:xfrm>
            <a:off x="1055696" y="1196988"/>
            <a:ext cx="11017143" cy="4392325"/>
          </a:xfrm>
        </p:spPr>
        <p:txBody>
          <a:bodyPr/>
          <a:lstStyle/>
          <a:p>
            <a:pPr marL="0" indent="0">
              <a:spcBef>
                <a:spcPts val="400"/>
              </a:spcBef>
              <a:buNone/>
            </a:pPr>
            <a:r>
              <a:rPr lang="fr-CA" sz="2600" dirty="0"/>
              <a:t>« […] Sont notamment des milieux humides et hydriques : </a:t>
            </a:r>
          </a:p>
          <a:p>
            <a:pPr marL="0" indent="0">
              <a:spcBef>
                <a:spcPts val="400"/>
              </a:spcBef>
              <a:buNone/>
            </a:pPr>
            <a:r>
              <a:rPr lang="fr-CA" sz="2600" dirty="0"/>
              <a:t>1° Un lac, un cours d’eau, y compris l’estuaire et le golfe </a:t>
            </a:r>
            <a:br>
              <a:rPr lang="fr-CA" sz="2600" dirty="0"/>
            </a:br>
            <a:r>
              <a:rPr lang="fr-CA" sz="2600" dirty="0"/>
              <a:t>du Saint-Laurent et les mers qui entourent le Québec; </a:t>
            </a:r>
          </a:p>
          <a:p>
            <a:pPr marL="0" indent="0">
              <a:spcBef>
                <a:spcPts val="400"/>
              </a:spcBef>
              <a:buNone/>
            </a:pPr>
            <a:r>
              <a:rPr lang="fr-CA" sz="2600" dirty="0"/>
              <a:t>2° Les rives, le littoral et les plaines inondables des milieux visés </a:t>
            </a:r>
            <a:br>
              <a:rPr lang="fr-CA" sz="2600" dirty="0"/>
            </a:br>
            <a:r>
              <a:rPr lang="fr-CA" sz="2600" dirty="0"/>
              <a:t>au paragraphe 1°, tels que définis par règlement du gouvernement; </a:t>
            </a:r>
          </a:p>
          <a:p>
            <a:pPr marL="0" indent="0">
              <a:spcBef>
                <a:spcPts val="400"/>
              </a:spcBef>
              <a:buNone/>
            </a:pPr>
            <a:r>
              <a:rPr lang="fr-CA" sz="2600" dirty="0"/>
              <a:t>3° Un étang, un marais, un marécage et une tourbière. </a:t>
            </a:r>
          </a:p>
          <a:p>
            <a:pPr marL="0" indent="0">
              <a:spcBef>
                <a:spcPts val="1200"/>
              </a:spcBef>
              <a:buNone/>
            </a:pPr>
            <a:r>
              <a:rPr lang="fr-CA" sz="2600" dirty="0"/>
              <a:t>Les </a:t>
            </a:r>
            <a:r>
              <a:rPr lang="fr-CA" sz="2600" b="1" dirty="0"/>
              <a:t>fossés de voies publiques ou privées, les fossés mitoyens et les fossés de drainage</a:t>
            </a:r>
            <a:r>
              <a:rPr lang="fr-CA" sz="2600" dirty="0"/>
              <a:t>, tels que définis aux paragraphes 2° à 4° du premier alinéa de l’article 103 de la Loi sur les compétences municipales (chapitre C-47.1), </a:t>
            </a:r>
            <a:br>
              <a:rPr lang="fr-CA" sz="2600" dirty="0"/>
            </a:br>
            <a:r>
              <a:rPr lang="fr-CA" sz="2600" b="1" dirty="0"/>
              <a:t>ne constituent pas des milieux humides ou hydriques</a:t>
            </a:r>
            <a:r>
              <a:rPr lang="fr-CA" sz="2600" dirty="0"/>
              <a:t>. »</a:t>
            </a:r>
          </a:p>
          <a:p>
            <a:pPr>
              <a:spcBef>
                <a:spcPts val="400"/>
              </a:spcBef>
            </a:pPr>
            <a:endParaRPr lang="fr-CA" sz="2600" dirty="0"/>
          </a:p>
          <a:p>
            <a:endParaRPr lang="fr-CA" sz="26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17</a:t>
            </a:fld>
            <a:endParaRPr lang="fr-FR" altLang="fr-FR" dirty="0"/>
          </a:p>
        </p:txBody>
      </p:sp>
    </p:spTree>
    <p:extLst>
      <p:ext uri="{BB962C8B-B14F-4D97-AF65-F5344CB8AC3E}">
        <p14:creationId xmlns:p14="http://schemas.microsoft.com/office/powerpoint/2010/main" val="247290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385763"/>
            <a:ext cx="11136312" cy="811212"/>
          </a:xfrm>
        </p:spPr>
        <p:txBody>
          <a:bodyPr/>
          <a:lstStyle/>
          <a:p>
            <a:r>
              <a:rPr lang="fr-CA" dirty="0"/>
              <a:t>La LCMHH balise l’approche </a:t>
            </a:r>
            <a:br>
              <a:rPr lang="fr-CA" dirty="0"/>
            </a:br>
            <a:r>
              <a:rPr lang="fr-CA" dirty="0"/>
              <a:t>« éviter – minimiser – compenser »</a:t>
            </a:r>
          </a:p>
        </p:txBody>
      </p:sp>
      <p:sp>
        <p:nvSpPr>
          <p:cNvPr id="3" name="Espace réservé du contenu 2"/>
          <p:cNvSpPr>
            <a:spLocks noGrp="1"/>
          </p:cNvSpPr>
          <p:nvPr>
            <p:ph idx="1"/>
          </p:nvPr>
        </p:nvSpPr>
        <p:spPr>
          <a:xfrm>
            <a:off x="1055696" y="1589945"/>
            <a:ext cx="11017143" cy="3711315"/>
          </a:xfrm>
        </p:spPr>
        <p:txBody>
          <a:bodyPr/>
          <a:lstStyle/>
          <a:p>
            <a:pPr>
              <a:spcBef>
                <a:spcPts val="400"/>
              </a:spcBef>
            </a:pPr>
            <a:r>
              <a:rPr lang="fr-CA" dirty="0"/>
              <a:t>La Loi s’inspire de cette approche d’atténuation pour </a:t>
            </a:r>
            <a:br>
              <a:rPr lang="fr-CA" dirty="0"/>
            </a:br>
            <a:r>
              <a:rPr lang="fr-CA" dirty="0"/>
              <a:t>atteindre l’objectif d’aucune perte nette. </a:t>
            </a:r>
          </a:p>
          <a:p>
            <a:pPr lvl="1">
              <a:spcBef>
                <a:spcPts val="1800"/>
              </a:spcBef>
            </a:pPr>
            <a:r>
              <a:rPr lang="fr-CA" dirty="0"/>
              <a:t>Éviter </a:t>
            </a:r>
            <a:r>
              <a:rPr lang="fr-CA" sz="2000" dirty="0"/>
              <a:t>(art. 46.0.4, 1er alinéa, paragraphe 1)</a:t>
            </a:r>
          </a:p>
          <a:p>
            <a:pPr lvl="1">
              <a:spcBef>
                <a:spcPts val="1800"/>
              </a:spcBef>
            </a:pPr>
            <a:r>
              <a:rPr lang="fr-CA" dirty="0"/>
              <a:t>Minimiser dans le sens de « réduire » </a:t>
            </a:r>
            <a:r>
              <a:rPr lang="fr-CA" sz="2000" dirty="0"/>
              <a:t>(art. 46.0.4, 1er alinéa, paragraphe 2) </a:t>
            </a:r>
          </a:p>
          <a:p>
            <a:pPr lvl="1">
              <a:spcBef>
                <a:spcPts val="1800"/>
              </a:spcBef>
            </a:pPr>
            <a:r>
              <a:rPr lang="fr-CA" dirty="0"/>
              <a:t>Si le projet ou l’activité ne peut éviter d’affecter un MHH, l’initiateur devra compenser les pertes résiduelles inévitables de MHH, selon le principe du pollueur-payeur, en versant une contribution financière </a:t>
            </a:r>
            <a:r>
              <a:rPr lang="fr-CA" sz="2000" dirty="0"/>
              <a:t>(art. 46.0.5)</a:t>
            </a:r>
          </a:p>
          <a:p>
            <a:pPr marL="0" indent="0">
              <a:spcBef>
                <a:spcPts val="400"/>
              </a:spcBef>
              <a:buNone/>
            </a:pPr>
            <a:endParaRPr lang="fr-CA" dirty="0"/>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18</a:t>
            </a:fld>
            <a:endParaRPr lang="fr-FR" altLang="fr-FR" dirty="0"/>
          </a:p>
        </p:txBody>
      </p:sp>
    </p:spTree>
    <p:extLst>
      <p:ext uri="{BB962C8B-B14F-4D97-AF65-F5344CB8AC3E}">
        <p14:creationId xmlns:p14="http://schemas.microsoft.com/office/powerpoint/2010/main" val="299662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274652"/>
            <a:ext cx="10873123" cy="922337"/>
          </a:xfrm>
        </p:spPr>
        <p:txBody>
          <a:bodyPr/>
          <a:lstStyle/>
          <a:p>
            <a:r>
              <a:rPr lang="fr-CA" dirty="0"/>
              <a:t>La LCMHH vient préciser les exigences </a:t>
            </a:r>
            <a:br>
              <a:rPr lang="fr-CA" dirty="0"/>
            </a:br>
            <a:r>
              <a:rPr lang="fr-CA" dirty="0"/>
              <a:t>pour les activités à risque modéré dans les MHH</a:t>
            </a:r>
          </a:p>
        </p:txBody>
      </p:sp>
      <p:sp>
        <p:nvSpPr>
          <p:cNvPr id="3" name="Espace réservé du contenu 2"/>
          <p:cNvSpPr>
            <a:spLocks noGrp="1"/>
          </p:cNvSpPr>
          <p:nvPr>
            <p:ph idx="1"/>
          </p:nvPr>
        </p:nvSpPr>
        <p:spPr>
          <a:xfrm>
            <a:off x="1055688" y="1517935"/>
            <a:ext cx="11136312" cy="4143375"/>
          </a:xfrm>
        </p:spPr>
        <p:txBody>
          <a:bodyPr/>
          <a:lstStyle/>
          <a:p>
            <a:pPr>
              <a:spcBef>
                <a:spcPts val="400"/>
              </a:spcBef>
            </a:pPr>
            <a:r>
              <a:rPr lang="fr-CA" sz="2600" dirty="0"/>
              <a:t>Recevabilité des demandes </a:t>
            </a:r>
            <a:r>
              <a:rPr lang="fr-CA" sz="2000" dirty="0"/>
              <a:t>(art. 46.0.3)</a:t>
            </a:r>
          </a:p>
          <a:p>
            <a:pPr lvl="1"/>
            <a:r>
              <a:rPr lang="fr-CA" dirty="0"/>
              <a:t>Étude de caractérisation signée, description des impacts…</a:t>
            </a:r>
          </a:p>
          <a:p>
            <a:pPr lvl="0">
              <a:spcBef>
                <a:spcPts val="1800"/>
              </a:spcBef>
            </a:pPr>
            <a:r>
              <a:rPr lang="fr-CA" sz="2600" dirty="0"/>
              <a:t>Éléments que le ministre doit considérer </a:t>
            </a:r>
            <a:r>
              <a:rPr lang="fr-CA" sz="2000" dirty="0">
                <a:solidFill>
                  <a:prstClr val="black"/>
                </a:solidFill>
              </a:rPr>
              <a:t>(art. 46.0.4)</a:t>
            </a:r>
          </a:p>
          <a:p>
            <a:pPr lvl="1"/>
            <a:r>
              <a:rPr lang="fr-CA" dirty="0">
                <a:solidFill>
                  <a:prstClr val="black"/>
                </a:solidFill>
              </a:rPr>
              <a:t>Caractéristiques, fonctions écologiques, possibilité d’éviter, capacité à se rétablir…</a:t>
            </a:r>
          </a:p>
          <a:p>
            <a:pPr>
              <a:spcBef>
                <a:spcPts val="1800"/>
              </a:spcBef>
            </a:pPr>
            <a:r>
              <a:rPr lang="fr-CA" sz="2600" dirty="0"/>
              <a:t>Autorisation subordonnée au paiement d’une contribution financière </a:t>
            </a:r>
            <a:r>
              <a:rPr lang="fr-CA" sz="2000" dirty="0">
                <a:solidFill>
                  <a:prstClr val="black"/>
                </a:solidFill>
              </a:rPr>
              <a:t>(art. 46.0.5)</a:t>
            </a:r>
            <a:endParaRPr lang="fr-CA" dirty="0">
              <a:solidFill>
                <a:prstClr val="black"/>
              </a:solidFill>
            </a:endParaRPr>
          </a:p>
          <a:p>
            <a:pPr>
              <a:spcBef>
                <a:spcPts val="1800"/>
              </a:spcBef>
            </a:pPr>
            <a:r>
              <a:rPr lang="fr-CA" sz="2600" dirty="0"/>
              <a:t>Motifs de refus </a:t>
            </a:r>
            <a:r>
              <a:rPr lang="fr-CA" sz="2000" dirty="0">
                <a:solidFill>
                  <a:prstClr val="black"/>
                </a:solidFill>
              </a:rPr>
              <a:t>(art. 46.0.6)</a:t>
            </a:r>
            <a:endParaRPr lang="fr-CA" dirty="0">
              <a:solidFill>
                <a:prstClr val="black"/>
              </a:solidFill>
            </a:endParaRPr>
          </a:p>
          <a:p>
            <a:pPr lvl="1"/>
            <a:r>
              <a:rPr lang="fr-CA" dirty="0"/>
              <a:t>Démonstration de l’évitement, mesures d’atténuation, importance de l’atteinte…</a:t>
            </a:r>
          </a:p>
          <a:p>
            <a:pPr>
              <a:spcBef>
                <a:spcPts val="400"/>
              </a:spcBef>
            </a:pPr>
            <a:endParaRPr lang="fr-CA" dirty="0"/>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19</a:t>
            </a:fld>
            <a:endParaRPr lang="fr-FR" altLang="fr-FR" dirty="0"/>
          </a:p>
        </p:txBody>
      </p:sp>
    </p:spTree>
    <p:extLst>
      <p:ext uri="{BB962C8B-B14F-4D97-AF65-F5344CB8AC3E}">
        <p14:creationId xmlns:p14="http://schemas.microsoft.com/office/powerpoint/2010/main" val="27246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274651"/>
            <a:ext cx="10526712" cy="922337"/>
          </a:xfrm>
        </p:spPr>
        <p:txBody>
          <a:bodyPr/>
          <a:lstStyle/>
          <a:p>
            <a:r>
              <a:rPr lang="fr-CA" dirty="0"/>
              <a:t>Plan de la présentation</a:t>
            </a:r>
          </a:p>
        </p:txBody>
      </p:sp>
      <p:sp>
        <p:nvSpPr>
          <p:cNvPr id="3" name="Espace réservé du contenu 2"/>
          <p:cNvSpPr>
            <a:spLocks noGrp="1"/>
          </p:cNvSpPr>
          <p:nvPr>
            <p:ph idx="1"/>
          </p:nvPr>
        </p:nvSpPr>
        <p:spPr>
          <a:xfrm>
            <a:off x="1055688" y="1217632"/>
            <a:ext cx="10526712" cy="4143375"/>
          </a:xfrm>
        </p:spPr>
        <p:txBody>
          <a:bodyPr/>
          <a:lstStyle/>
          <a:p>
            <a:r>
              <a:rPr lang="fr-CA" dirty="0"/>
              <a:t>Volet modernisation du régime d’autorisation environnementale</a:t>
            </a:r>
          </a:p>
          <a:p>
            <a:pPr lvl="1"/>
            <a:r>
              <a:rPr lang="fr-CA" dirty="0"/>
              <a:t>Vision de la modernisation</a:t>
            </a:r>
          </a:p>
          <a:p>
            <a:pPr lvl="1"/>
            <a:r>
              <a:rPr lang="fr-CA" dirty="0"/>
              <a:t>Orientations</a:t>
            </a:r>
          </a:p>
          <a:p>
            <a:pPr lvl="1"/>
            <a:r>
              <a:rPr lang="fr-CA" dirty="0"/>
              <a:t>Principales modifications et règlements en consultation</a:t>
            </a:r>
          </a:p>
          <a:p>
            <a:r>
              <a:rPr lang="fr-CA" dirty="0"/>
              <a:t>Volet aménagement du territoire et conservation</a:t>
            </a:r>
          </a:p>
          <a:p>
            <a:pPr lvl="1"/>
            <a:r>
              <a:rPr lang="fr-CA" dirty="0"/>
              <a:t>Vision pour la conservation des milieux humides et hydriques</a:t>
            </a:r>
          </a:p>
          <a:p>
            <a:pPr lvl="1"/>
            <a:r>
              <a:rPr lang="fr-CA" dirty="0"/>
              <a:t>Objectifs</a:t>
            </a:r>
          </a:p>
          <a:p>
            <a:pPr lvl="1"/>
            <a:r>
              <a:rPr lang="fr-CA" dirty="0"/>
              <a:t>Modifications apportées à 4 autres lois</a:t>
            </a:r>
          </a:p>
          <a:p>
            <a:r>
              <a:rPr lang="fr-CA" dirty="0"/>
              <a:t>Étapes à venir</a:t>
            </a:r>
          </a:p>
          <a:p>
            <a:pPr marL="457200" lvl="1" indent="0">
              <a:buNone/>
            </a:pPr>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a:t>
            </a:fld>
            <a:endParaRPr lang="fr-FR" altLang="fr-FR" dirty="0"/>
          </a:p>
        </p:txBody>
      </p:sp>
    </p:spTree>
    <p:extLst>
      <p:ext uri="{BB962C8B-B14F-4D97-AF65-F5344CB8AC3E}">
        <p14:creationId xmlns:p14="http://schemas.microsoft.com/office/powerpoint/2010/main" val="344785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4121" y="385763"/>
            <a:ext cx="10526712" cy="811212"/>
          </a:xfrm>
        </p:spPr>
        <p:txBody>
          <a:bodyPr/>
          <a:lstStyle/>
          <a:p>
            <a:r>
              <a:rPr lang="fr-CA" dirty="0"/>
              <a:t>Le gouvernement peut définir par règlement :</a:t>
            </a:r>
          </a:p>
        </p:txBody>
      </p:sp>
      <p:sp>
        <p:nvSpPr>
          <p:cNvPr id="3" name="Espace réservé du contenu 2"/>
          <p:cNvSpPr>
            <a:spLocks noGrp="1"/>
          </p:cNvSpPr>
          <p:nvPr>
            <p:ph idx="1"/>
          </p:nvPr>
        </p:nvSpPr>
        <p:spPr>
          <a:xfrm>
            <a:off x="1055688" y="1412720"/>
            <a:ext cx="11136312" cy="3888554"/>
          </a:xfrm>
        </p:spPr>
        <p:txBody>
          <a:bodyPr/>
          <a:lstStyle/>
          <a:p>
            <a:pPr>
              <a:spcBef>
                <a:spcPts val="600"/>
              </a:spcBef>
            </a:pPr>
            <a:r>
              <a:rPr lang="fr-CA" sz="2600" dirty="0"/>
              <a:t>Les activités soustraites à la compensation</a:t>
            </a:r>
          </a:p>
          <a:p>
            <a:pPr>
              <a:spcBef>
                <a:spcPts val="600"/>
              </a:spcBef>
            </a:pPr>
            <a:r>
              <a:rPr lang="fr-CA" sz="2600" dirty="0"/>
              <a:t>Les éléments, barèmes et méthodes pour le calcul de la contribution financière</a:t>
            </a:r>
          </a:p>
          <a:p>
            <a:pPr>
              <a:spcBef>
                <a:spcPts val="600"/>
              </a:spcBef>
            </a:pPr>
            <a:r>
              <a:rPr lang="fr-CA" sz="2600" dirty="0"/>
              <a:t>Le montant et les modalités de paiement de la compensation </a:t>
            </a:r>
          </a:p>
          <a:p>
            <a:pPr>
              <a:spcBef>
                <a:spcPts val="600"/>
              </a:spcBef>
            </a:pPr>
            <a:r>
              <a:rPr lang="fr-CA" sz="2600" dirty="0"/>
              <a:t>[</a:t>
            </a:r>
            <a:r>
              <a:rPr lang="mr-IN" sz="2600" dirty="0"/>
              <a:t>…</a:t>
            </a:r>
            <a:r>
              <a:rPr lang="fr-CA" sz="2600" dirty="0"/>
              <a:t>]</a:t>
            </a:r>
          </a:p>
          <a:p>
            <a:pPr>
              <a:spcBef>
                <a:spcPts val="600"/>
              </a:spcBef>
            </a:pPr>
            <a:r>
              <a:rPr lang="fr-CA" sz="2600" dirty="0"/>
              <a:t>Les cas où la contribution financière peut être remplacée par des travaux de restauration ou de création de MHH</a:t>
            </a:r>
          </a:p>
          <a:p>
            <a:pPr>
              <a:spcBef>
                <a:spcPts val="600"/>
              </a:spcBef>
            </a:pPr>
            <a:r>
              <a:rPr lang="fr-CA" sz="2600" dirty="0"/>
              <a:t>Les situations admissibles au remboursement de la compensation</a:t>
            </a:r>
          </a:p>
          <a:p>
            <a:pPr>
              <a:spcBef>
                <a:spcPts val="600"/>
              </a:spcBef>
            </a:pPr>
            <a:endParaRPr lang="fr-CA" sz="26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20</a:t>
            </a:fld>
            <a:endParaRPr lang="fr-FR" altLang="fr-FR" dirty="0"/>
          </a:p>
        </p:txBody>
      </p:sp>
    </p:spTree>
    <p:extLst>
      <p:ext uri="{BB962C8B-B14F-4D97-AF65-F5344CB8AC3E}">
        <p14:creationId xmlns:p14="http://schemas.microsoft.com/office/powerpoint/2010/main" val="258559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515145" cy="811212"/>
          </a:xfrm>
        </p:spPr>
        <p:txBody>
          <a:bodyPr/>
          <a:lstStyle/>
          <a:p>
            <a:r>
              <a:rPr lang="fr-CA" dirty="0"/>
              <a:t>Prévoit une compensation financière</a:t>
            </a:r>
          </a:p>
        </p:txBody>
      </p:sp>
      <p:sp>
        <p:nvSpPr>
          <p:cNvPr id="3" name="Espace réservé du contenu 2"/>
          <p:cNvSpPr>
            <a:spLocks noGrp="1"/>
          </p:cNvSpPr>
          <p:nvPr>
            <p:ph idx="1"/>
          </p:nvPr>
        </p:nvSpPr>
        <p:spPr>
          <a:xfrm>
            <a:off x="1055688" y="1555750"/>
            <a:ext cx="10801112" cy="4177570"/>
          </a:xfrm>
        </p:spPr>
        <p:txBody>
          <a:bodyPr/>
          <a:lstStyle/>
          <a:p>
            <a:pPr>
              <a:spcBef>
                <a:spcPts val="600"/>
              </a:spcBef>
            </a:pPr>
            <a:r>
              <a:rPr lang="fr-CA" sz="2600" dirty="0"/>
              <a:t>Autorisation subordonnée au paiement d’une contribution financière, pour compenser l’atteinte aux milieux visés par les activités suivantes :</a:t>
            </a:r>
          </a:p>
          <a:p>
            <a:pPr lvl="1">
              <a:spcBef>
                <a:spcPts val="600"/>
              </a:spcBef>
            </a:pPr>
            <a:r>
              <a:rPr lang="fr-CA" sz="2200" dirty="0"/>
              <a:t>1° des travaux de drainage et de canalisation;</a:t>
            </a:r>
          </a:p>
          <a:p>
            <a:pPr lvl="1">
              <a:spcBef>
                <a:spcPts val="600"/>
              </a:spcBef>
            </a:pPr>
            <a:r>
              <a:rPr lang="fr-CA" sz="2200" dirty="0"/>
              <a:t>2° des travaux de remblai et de déblai;</a:t>
            </a:r>
          </a:p>
          <a:p>
            <a:pPr lvl="1">
              <a:spcBef>
                <a:spcPts val="600"/>
              </a:spcBef>
            </a:pPr>
            <a:r>
              <a:rPr lang="fr-CA" sz="2200" dirty="0"/>
              <a:t>3° des  travaux  d’aménagement du sol, notamment ceux nécessitant du décapage, de l’excavation, du terrassement ou la destruction du couvert végétal;</a:t>
            </a:r>
          </a:p>
          <a:p>
            <a:pPr lvl="1">
              <a:spcBef>
                <a:spcPts val="600"/>
              </a:spcBef>
            </a:pPr>
            <a:r>
              <a:rPr lang="fr-CA" sz="2200" dirty="0"/>
              <a:t>4° toute autre activité visée par règlement du gouvernement.</a:t>
            </a:r>
          </a:p>
          <a:p>
            <a:pPr>
              <a:spcBef>
                <a:spcPts val="600"/>
              </a:spcBef>
            </a:pPr>
            <a:r>
              <a:rPr lang="fr-CA" sz="2600" dirty="0"/>
              <a:t>Possibilité de remplacer, en tout ou en  partie,  le  paiement  de  cette  contribution par l’exécution de travaux visant la restauration ou la création.</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21</a:t>
            </a:fld>
            <a:endParaRPr lang="fr-FR" altLang="fr-FR" dirty="0"/>
          </a:p>
        </p:txBody>
      </p:sp>
    </p:spTree>
    <p:extLst>
      <p:ext uri="{BB962C8B-B14F-4D97-AF65-F5344CB8AC3E}">
        <p14:creationId xmlns:p14="http://schemas.microsoft.com/office/powerpoint/2010/main" val="316290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385763"/>
            <a:ext cx="10526712" cy="811212"/>
          </a:xfrm>
        </p:spPr>
        <p:txBody>
          <a:bodyPr/>
          <a:lstStyle/>
          <a:p>
            <a:r>
              <a:rPr lang="fr-CA" dirty="0"/>
              <a:t>Période transitoire – </a:t>
            </a:r>
            <a:br>
              <a:rPr lang="fr-CA" dirty="0"/>
            </a:br>
            <a:r>
              <a:rPr lang="fr-CA" dirty="0"/>
              <a:t>Calcul de la contribution financière</a:t>
            </a:r>
          </a:p>
        </p:txBody>
      </p:sp>
      <p:sp>
        <p:nvSpPr>
          <p:cNvPr id="3" name="Espace réservé du contenu 2"/>
          <p:cNvSpPr>
            <a:spLocks noGrp="1"/>
          </p:cNvSpPr>
          <p:nvPr>
            <p:ph idx="1"/>
          </p:nvPr>
        </p:nvSpPr>
        <p:spPr>
          <a:xfrm>
            <a:off x="1055696" y="1217632"/>
            <a:ext cx="11017143" cy="4143375"/>
          </a:xfrm>
        </p:spPr>
        <p:txBody>
          <a:bodyPr/>
          <a:lstStyle/>
          <a:p>
            <a:pPr marL="0" indent="0" algn="ctr">
              <a:spcBef>
                <a:spcPts val="400"/>
              </a:spcBef>
              <a:buNone/>
            </a:pPr>
            <a:endParaRPr lang="fr-CA" b="1" dirty="0"/>
          </a:p>
          <a:p>
            <a:pPr marL="0" indent="0" algn="ctr">
              <a:spcBef>
                <a:spcPts val="400"/>
              </a:spcBef>
              <a:buNone/>
            </a:pPr>
            <a:r>
              <a:rPr lang="fr-CA" b="1" dirty="0"/>
              <a:t>MC = ((20 $/m</a:t>
            </a:r>
            <a:r>
              <a:rPr lang="fr-CA" b="1" baseline="30000" dirty="0"/>
              <a:t>2</a:t>
            </a:r>
            <a:r>
              <a:rPr lang="fr-CA" b="1" dirty="0"/>
              <a:t> * R) + </a:t>
            </a:r>
            <a:r>
              <a:rPr lang="fr-CA" b="1" dirty="0" err="1"/>
              <a:t>vt</a:t>
            </a:r>
            <a:r>
              <a:rPr lang="fr-CA" b="1" dirty="0"/>
              <a:t>) * S</a:t>
            </a:r>
          </a:p>
          <a:p>
            <a:pPr lvl="1"/>
            <a:endParaRPr lang="fr-CA" dirty="0"/>
          </a:p>
          <a:p>
            <a:pPr lvl="1"/>
            <a:r>
              <a:rPr lang="fr-CA" dirty="0"/>
              <a:t>MC = Montant </a:t>
            </a:r>
          </a:p>
          <a:p>
            <a:pPr lvl="1"/>
            <a:r>
              <a:rPr lang="fr-CA" dirty="0"/>
              <a:t>R = Multiplicateur selon la rareté (3 zones)</a:t>
            </a:r>
          </a:p>
          <a:p>
            <a:pPr lvl="1"/>
            <a:r>
              <a:rPr lang="fr-CA" dirty="0"/>
              <a:t>S = Superficie en m</a:t>
            </a:r>
            <a:r>
              <a:rPr lang="fr-CA" baseline="30000" dirty="0"/>
              <a:t>2</a:t>
            </a:r>
            <a:r>
              <a:rPr lang="fr-CA" dirty="0"/>
              <a:t> de la portion de MHH affectée par l’activité réalisée</a:t>
            </a:r>
          </a:p>
          <a:p>
            <a:pPr lvl="1"/>
            <a:r>
              <a:rPr lang="fr-CA" dirty="0" err="1"/>
              <a:t>vt</a:t>
            </a:r>
            <a:r>
              <a:rPr lang="fr-CA" dirty="0"/>
              <a:t> = Valeur du terrain au m</a:t>
            </a:r>
            <a:r>
              <a:rPr lang="fr-CA" baseline="30000" dirty="0"/>
              <a:t>2</a:t>
            </a:r>
            <a:r>
              <a:rPr lang="fr-CA" dirty="0"/>
              <a:t> selon :</a:t>
            </a:r>
          </a:p>
          <a:p>
            <a:pPr lvl="2"/>
            <a:r>
              <a:rPr lang="fr-CA" dirty="0"/>
              <a:t>l’évaluation municipale</a:t>
            </a:r>
          </a:p>
          <a:p>
            <a:pPr lvl="2"/>
            <a:r>
              <a:rPr lang="fr-CA" dirty="0"/>
              <a:t>le prix de substitution au m</a:t>
            </a:r>
            <a:r>
              <a:rPr lang="fr-CA" baseline="30000" dirty="0"/>
              <a:t>2</a:t>
            </a:r>
            <a:r>
              <a:rPr lang="fr-CA" dirty="0"/>
              <a:t> prévu à l’article 5 de l’annexe I du Règlement sur la vente, la location et l’octroi de droits immobiliers sur les terres du domaines de l’État </a:t>
            </a:r>
          </a:p>
          <a:p>
            <a:pPr>
              <a:spcBef>
                <a:spcPts val="400"/>
              </a:spcBef>
            </a:pPr>
            <a:endParaRPr lang="fr-CA" dirty="0"/>
          </a:p>
          <a:p>
            <a:pPr>
              <a:spcBef>
                <a:spcPts val="400"/>
              </a:spcBef>
            </a:pPr>
            <a:endParaRPr lang="fr-CA" dirty="0"/>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22</a:t>
            </a:fld>
            <a:endParaRPr lang="fr-FR" altLang="fr-FR" dirty="0"/>
          </a:p>
        </p:txBody>
      </p:sp>
      <p:sp>
        <p:nvSpPr>
          <p:cNvPr id="5" name="Rectangle à coins arrondis 4"/>
          <p:cNvSpPr/>
          <p:nvPr/>
        </p:nvSpPr>
        <p:spPr>
          <a:xfrm>
            <a:off x="4223740" y="1700760"/>
            <a:ext cx="4608640" cy="5760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832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854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3"/>
          <a:stretch>
            <a:fillRect/>
          </a:stretch>
        </p:blipFill>
        <p:spPr>
          <a:xfrm>
            <a:off x="904473" y="0"/>
            <a:ext cx="10448259" cy="6885480"/>
          </a:xfrm>
          <a:prstGeom prst="rect">
            <a:avLst/>
          </a:prstGeom>
        </p:spPr>
      </p:pic>
      <p:sp>
        <p:nvSpPr>
          <p:cNvPr id="2" name="Titre 1"/>
          <p:cNvSpPr>
            <a:spLocks noGrp="1"/>
          </p:cNvSpPr>
          <p:nvPr>
            <p:ph type="title"/>
          </p:nvPr>
        </p:nvSpPr>
        <p:spPr>
          <a:xfrm>
            <a:off x="1545738" y="548612"/>
            <a:ext cx="4550271" cy="576068"/>
          </a:xfrm>
          <a:solidFill>
            <a:schemeClr val="bg1"/>
          </a:solidFill>
          <a:ln>
            <a:solidFill>
              <a:schemeClr val="tx1">
                <a:lumMod val="85000"/>
                <a:lumOff val="15000"/>
              </a:schemeClr>
            </a:solidFill>
          </a:ln>
        </p:spPr>
        <p:txBody>
          <a:bodyPr/>
          <a:lstStyle/>
          <a:p>
            <a:r>
              <a:rPr lang="fr-CA" sz="3200" dirty="0">
                <a:effectLst>
                  <a:outerShdw blurRad="38100" dist="38100" dir="2700000" algn="tl">
                    <a:srgbClr val="000000">
                      <a:alpha val="43137"/>
                    </a:srgbClr>
                  </a:outerShdw>
                </a:effectLst>
              </a:rPr>
              <a:t> Modulation régionale</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23</a:t>
            </a:fld>
            <a:endParaRPr lang="fr-FR" altLang="fr-FR" dirty="0"/>
          </a:p>
        </p:txBody>
      </p:sp>
    </p:spTree>
    <p:extLst>
      <p:ext uri="{BB962C8B-B14F-4D97-AF65-F5344CB8AC3E}">
        <p14:creationId xmlns:p14="http://schemas.microsoft.com/office/powerpoint/2010/main" val="133863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301" y="2285143"/>
            <a:ext cx="10455091" cy="811212"/>
          </a:xfrm>
        </p:spPr>
        <p:txBody>
          <a:bodyPr/>
          <a:lstStyle/>
          <a:p>
            <a:pPr algn="ctr"/>
            <a:r>
              <a:rPr lang="fr-CA" dirty="0">
                <a:solidFill>
                  <a:schemeClr val="accent3">
                    <a:lumMod val="75000"/>
                  </a:schemeClr>
                </a:solidFill>
              </a:rPr>
              <a:t>Volet aménagement du territoire et conservation</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24</a:t>
            </a:fld>
            <a:endParaRPr lang="fr-FR" altLang="fr-FR" dirty="0"/>
          </a:p>
        </p:txBody>
      </p:sp>
    </p:spTree>
    <p:extLst>
      <p:ext uri="{BB962C8B-B14F-4D97-AF65-F5344CB8AC3E}">
        <p14:creationId xmlns:p14="http://schemas.microsoft.com/office/powerpoint/2010/main" val="149286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845" y="406406"/>
            <a:ext cx="10455091" cy="811212"/>
          </a:xfrm>
        </p:spPr>
        <p:txBody>
          <a:bodyPr/>
          <a:lstStyle/>
          <a:p>
            <a:r>
              <a:rPr lang="fr-CA" dirty="0"/>
              <a:t>Vision</a:t>
            </a:r>
          </a:p>
        </p:txBody>
      </p:sp>
      <p:sp>
        <p:nvSpPr>
          <p:cNvPr id="3" name="Espace réservé du contenu 2"/>
          <p:cNvSpPr>
            <a:spLocks noGrp="1"/>
          </p:cNvSpPr>
          <p:nvPr>
            <p:ph idx="1"/>
          </p:nvPr>
        </p:nvSpPr>
        <p:spPr>
          <a:xfrm>
            <a:off x="1055845" y="1484313"/>
            <a:ext cx="11016987" cy="3876680"/>
          </a:xfrm>
        </p:spPr>
        <p:txBody>
          <a:bodyPr/>
          <a:lstStyle/>
          <a:p>
            <a:r>
              <a:rPr lang="fr-CA" sz="2600" dirty="0"/>
              <a:t>Intégrer les </a:t>
            </a:r>
            <a:r>
              <a:rPr lang="fr-CA" sz="2600" b="1" dirty="0"/>
              <a:t>changements climatiques</a:t>
            </a:r>
            <a:r>
              <a:rPr lang="fr-CA" sz="2600" dirty="0"/>
              <a:t> afin d’en atténuer les impacts</a:t>
            </a:r>
          </a:p>
          <a:p>
            <a:endParaRPr lang="fr-CA" sz="2600" dirty="0"/>
          </a:p>
          <a:p>
            <a:r>
              <a:rPr lang="fr-CA" sz="2600" dirty="0"/>
              <a:t>Placer le </a:t>
            </a:r>
            <a:r>
              <a:rPr lang="fr-CA" sz="2600" b="1" dirty="0"/>
              <a:t>principe d’aucune perte nette</a:t>
            </a:r>
            <a:r>
              <a:rPr lang="fr-CA" sz="2600" dirty="0"/>
              <a:t> au cœur de la Loi </a:t>
            </a:r>
          </a:p>
          <a:p>
            <a:pPr lvl="1"/>
            <a:r>
              <a:rPr lang="fr-CA" sz="2200" dirty="0"/>
              <a:t>« Éviter – minimiser – compenser »</a:t>
            </a:r>
            <a:endParaRPr lang="fr-CA" sz="2600" dirty="0"/>
          </a:p>
          <a:p>
            <a:r>
              <a:rPr lang="fr-CA" sz="2600" dirty="0"/>
              <a:t>Réaffirmer le </a:t>
            </a:r>
            <a:r>
              <a:rPr lang="fr-CA" sz="2600" b="1" dirty="0"/>
              <a:t>partenariat</a:t>
            </a:r>
            <a:r>
              <a:rPr lang="fr-CA" sz="2600" dirty="0"/>
              <a:t> privilégié du gouvernement </a:t>
            </a:r>
            <a:br>
              <a:rPr lang="fr-CA" sz="2600" dirty="0"/>
            </a:br>
            <a:r>
              <a:rPr lang="fr-CA" sz="2600" dirty="0"/>
              <a:t>avec le monde municipal</a:t>
            </a:r>
            <a:endParaRPr lang="fr-CA" dirty="0"/>
          </a:p>
          <a:p>
            <a:r>
              <a:rPr lang="fr-CA" sz="2600" dirty="0"/>
              <a:t>Permettre la conservation, la restauration ou la création </a:t>
            </a:r>
            <a:br>
              <a:rPr lang="fr-CA" sz="2600" dirty="0"/>
            </a:br>
            <a:r>
              <a:rPr lang="fr-CA" sz="2600" dirty="0"/>
              <a:t>de nouveaux milieux pour </a:t>
            </a:r>
            <a:r>
              <a:rPr lang="fr-CA" sz="2600" b="1" dirty="0"/>
              <a:t>contrebalancer</a:t>
            </a:r>
            <a:r>
              <a:rPr lang="fr-CA" sz="2600" dirty="0"/>
              <a:t> les pertes inévitables</a:t>
            </a:r>
          </a:p>
          <a:p>
            <a:endParaRPr lang="fr-CA" dirty="0"/>
          </a:p>
          <a:p>
            <a:pPr marL="0" indent="0">
              <a:buNone/>
            </a:pPr>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25</a:t>
            </a:fld>
            <a:endParaRPr lang="fr-FR" altLang="fr-FR" dirty="0"/>
          </a:p>
        </p:txBody>
      </p:sp>
    </p:spTree>
    <p:extLst>
      <p:ext uri="{BB962C8B-B14F-4D97-AF65-F5344CB8AC3E}">
        <p14:creationId xmlns:p14="http://schemas.microsoft.com/office/powerpoint/2010/main" val="294096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4297" y="385763"/>
            <a:ext cx="10455091" cy="811212"/>
          </a:xfrm>
        </p:spPr>
        <p:txBody>
          <a:bodyPr/>
          <a:lstStyle/>
          <a:p>
            <a:r>
              <a:rPr lang="fr-CA" dirty="0"/>
              <a:t>Modification de 4 autres lois par la LCMHH</a:t>
            </a:r>
          </a:p>
        </p:txBody>
      </p:sp>
      <p:sp>
        <p:nvSpPr>
          <p:cNvPr id="3" name="Espace réservé du contenu 2"/>
          <p:cNvSpPr>
            <a:spLocks noGrp="1"/>
          </p:cNvSpPr>
          <p:nvPr>
            <p:ph idx="1"/>
          </p:nvPr>
        </p:nvSpPr>
        <p:spPr>
          <a:xfrm>
            <a:off x="1055688" y="1484313"/>
            <a:ext cx="10801112" cy="4032977"/>
          </a:xfrm>
        </p:spPr>
        <p:txBody>
          <a:bodyPr/>
          <a:lstStyle/>
          <a:p>
            <a:r>
              <a:rPr lang="fr-CA" sz="2600" dirty="0"/>
              <a:t>Loi affirmant le caractère collectif des ressources en eau favorisant une meilleure gouvernance de l’eau et des milieux associés (Loi sur l’eau)</a:t>
            </a:r>
          </a:p>
          <a:p>
            <a:endParaRPr lang="fr-CA" sz="2600" dirty="0"/>
          </a:p>
          <a:p>
            <a:r>
              <a:rPr lang="fr-CA" sz="2600" dirty="0"/>
              <a:t>La Loi sur la conservation du patrimoine naturel (LCPN)</a:t>
            </a:r>
          </a:p>
          <a:p>
            <a:endParaRPr lang="fr-CA" sz="2600" dirty="0"/>
          </a:p>
          <a:p>
            <a:r>
              <a:rPr lang="fr-CA" sz="2600" dirty="0"/>
              <a:t>La Loi sur le MDDEP</a:t>
            </a:r>
          </a:p>
          <a:p>
            <a:endParaRPr lang="fr-CA" sz="2600" dirty="0"/>
          </a:p>
          <a:p>
            <a:r>
              <a:rPr lang="fr-CA" sz="2600" dirty="0"/>
              <a:t>La Loi sur l’aménagement et l’urbanisme (LAU)</a:t>
            </a:r>
          </a:p>
          <a:p>
            <a:endParaRPr lang="fr-CA" sz="26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26</a:t>
            </a:fld>
            <a:endParaRPr lang="fr-FR" altLang="fr-FR" dirty="0"/>
          </a:p>
        </p:txBody>
      </p:sp>
    </p:spTree>
    <p:extLst>
      <p:ext uri="{BB962C8B-B14F-4D97-AF65-F5344CB8AC3E}">
        <p14:creationId xmlns:p14="http://schemas.microsoft.com/office/powerpoint/2010/main" val="345470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Loi sur l’eau</a:t>
            </a:r>
          </a:p>
        </p:txBody>
      </p:sp>
      <p:sp>
        <p:nvSpPr>
          <p:cNvPr id="3" name="Espace réservé du contenu 2"/>
          <p:cNvSpPr>
            <a:spLocks noGrp="1"/>
          </p:cNvSpPr>
          <p:nvPr>
            <p:ph idx="1"/>
          </p:nvPr>
        </p:nvSpPr>
        <p:spPr>
          <a:xfrm>
            <a:off x="1055689" y="1484313"/>
            <a:ext cx="10792683" cy="4104986"/>
          </a:xfrm>
        </p:spPr>
        <p:txBody>
          <a:bodyPr/>
          <a:lstStyle/>
          <a:p>
            <a:r>
              <a:rPr lang="fr-CA" sz="2600" dirty="0"/>
              <a:t>Introduction du principe d’aucune perte nette en considérant </a:t>
            </a:r>
            <a:br>
              <a:rPr lang="fr-CA" sz="2600" dirty="0"/>
            </a:br>
            <a:r>
              <a:rPr lang="fr-CA" sz="2600" dirty="0"/>
              <a:t>les fonctions écologiques assurées par les MHH</a:t>
            </a:r>
          </a:p>
          <a:p>
            <a:pPr lvl="1">
              <a:spcBef>
                <a:spcPts val="600"/>
              </a:spcBef>
            </a:pPr>
            <a:r>
              <a:rPr lang="fr-CA" dirty="0"/>
              <a:t>Filtre contre la pollution, rempart contre l’érosion et rétention des sédiments</a:t>
            </a:r>
          </a:p>
          <a:p>
            <a:pPr lvl="1">
              <a:spcBef>
                <a:spcPts val="600"/>
              </a:spcBef>
            </a:pPr>
            <a:r>
              <a:rPr lang="fr-CA" dirty="0"/>
              <a:t>Régulation du niveau d’eau</a:t>
            </a:r>
          </a:p>
          <a:p>
            <a:pPr lvl="1">
              <a:spcBef>
                <a:spcPts val="600"/>
              </a:spcBef>
            </a:pPr>
            <a:r>
              <a:rPr lang="fr-CA" dirty="0"/>
              <a:t>Conservation de la diversité biologique</a:t>
            </a:r>
          </a:p>
          <a:p>
            <a:pPr lvl="1">
              <a:spcBef>
                <a:spcPts val="600"/>
              </a:spcBef>
            </a:pPr>
            <a:r>
              <a:rPr lang="fr-CA" dirty="0"/>
              <a:t>Écran solaire et brise-vent naturel</a:t>
            </a:r>
          </a:p>
          <a:p>
            <a:pPr lvl="1">
              <a:spcBef>
                <a:spcPts val="600"/>
              </a:spcBef>
            </a:pPr>
            <a:r>
              <a:rPr lang="fr-CA" dirty="0"/>
              <a:t>Séquestration du carbone et atténuation </a:t>
            </a:r>
            <a:br>
              <a:rPr lang="fr-CA" dirty="0"/>
            </a:br>
            <a:r>
              <a:rPr lang="fr-CA" dirty="0"/>
              <a:t>des impacts des changements climatiques</a:t>
            </a:r>
          </a:p>
          <a:p>
            <a:pPr lvl="1">
              <a:spcBef>
                <a:spcPts val="600"/>
              </a:spcBef>
            </a:pPr>
            <a:r>
              <a:rPr lang="fr-CA" dirty="0"/>
              <a:t>Qualité du paysage et conservation du caractère naturel d’un milieu</a:t>
            </a:r>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27</a:t>
            </a:fld>
            <a:endParaRPr lang="fr-FR" altLang="fr-FR" dirty="0"/>
          </a:p>
        </p:txBody>
      </p:sp>
    </p:spTree>
    <p:extLst>
      <p:ext uri="{BB962C8B-B14F-4D97-AF65-F5344CB8AC3E}">
        <p14:creationId xmlns:p14="http://schemas.microsoft.com/office/powerpoint/2010/main" val="27494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Loi sur l’eau (suite)</a:t>
            </a:r>
          </a:p>
        </p:txBody>
      </p:sp>
      <p:sp>
        <p:nvSpPr>
          <p:cNvPr id="3" name="Espace réservé du contenu 2"/>
          <p:cNvSpPr>
            <a:spLocks noGrp="1"/>
          </p:cNvSpPr>
          <p:nvPr>
            <p:ph idx="1"/>
          </p:nvPr>
        </p:nvSpPr>
        <p:spPr>
          <a:xfrm>
            <a:off x="1055688" y="1484313"/>
            <a:ext cx="11136312" cy="3876680"/>
          </a:xfrm>
        </p:spPr>
        <p:txBody>
          <a:bodyPr/>
          <a:lstStyle/>
          <a:p>
            <a:pPr>
              <a:spcBef>
                <a:spcPts val="1200"/>
              </a:spcBef>
            </a:pPr>
            <a:r>
              <a:rPr lang="fr-CA" sz="2600" dirty="0"/>
              <a:t>Ajuste certains aspects de la gouvernance de l’eau</a:t>
            </a:r>
          </a:p>
          <a:p>
            <a:pPr>
              <a:spcBef>
                <a:spcPts val="1200"/>
              </a:spcBef>
            </a:pPr>
            <a:r>
              <a:rPr lang="fr-CA" sz="2600" dirty="0"/>
              <a:t>Distingue deux niveaux de planification:</a:t>
            </a:r>
          </a:p>
          <a:p>
            <a:pPr lvl="1">
              <a:spcBef>
                <a:spcPts val="1200"/>
              </a:spcBef>
            </a:pPr>
            <a:r>
              <a:rPr lang="fr-CA" sz="2200" dirty="0"/>
              <a:t>unités hydrographiques, pour assurer la conservation de la ressource en eau </a:t>
            </a:r>
            <a:br>
              <a:rPr lang="fr-CA" sz="2200" dirty="0"/>
            </a:br>
            <a:r>
              <a:rPr lang="fr-CA" sz="2200" dirty="0"/>
              <a:t>et des milieux qui y sont associés (élaboration des PDE par le OBV)</a:t>
            </a:r>
          </a:p>
          <a:p>
            <a:pPr lvl="1">
              <a:spcBef>
                <a:spcPts val="1200"/>
              </a:spcBef>
            </a:pPr>
            <a:r>
              <a:rPr lang="fr-CA" sz="2200" dirty="0"/>
              <a:t>régionale spécifique aux MHH, afin de mieux planifier les actions et les interventions, </a:t>
            </a:r>
            <a:br>
              <a:rPr lang="fr-CA" sz="2200" dirty="0"/>
            </a:br>
            <a:r>
              <a:rPr lang="fr-CA" sz="2200" dirty="0"/>
              <a:t>dont celles relatives à la conservation (élaboration des plans par les MRC)</a:t>
            </a:r>
          </a:p>
          <a:p>
            <a:pPr>
              <a:spcBef>
                <a:spcPts val="1200"/>
              </a:spcBef>
            </a:pPr>
            <a:r>
              <a:rPr lang="fr-CA" sz="2600" dirty="0"/>
              <a:t>Prévoit la consultation par les MRC des instances concernées par une planification régionale à l’échelle du bassin versant: OBV, TCR, CRE et toute MRC partageant le même bassin versant</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28</a:t>
            </a:fld>
            <a:endParaRPr lang="fr-FR" altLang="fr-FR" dirty="0"/>
          </a:p>
        </p:txBody>
      </p:sp>
    </p:spTree>
    <p:extLst>
      <p:ext uri="{BB962C8B-B14F-4D97-AF65-F5344CB8AC3E}">
        <p14:creationId xmlns:p14="http://schemas.microsoft.com/office/powerpoint/2010/main" val="1553830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2473" y="385763"/>
            <a:ext cx="10455091" cy="811212"/>
          </a:xfrm>
        </p:spPr>
        <p:txBody>
          <a:bodyPr/>
          <a:lstStyle/>
          <a:p>
            <a:r>
              <a:rPr lang="fr-CA" dirty="0"/>
              <a:t>Loi sur l’eau (suite)</a:t>
            </a:r>
          </a:p>
        </p:txBody>
      </p:sp>
      <p:sp>
        <p:nvSpPr>
          <p:cNvPr id="3" name="Espace réservé du contenu 2"/>
          <p:cNvSpPr>
            <a:spLocks noGrp="1"/>
          </p:cNvSpPr>
          <p:nvPr>
            <p:ph idx="1"/>
          </p:nvPr>
        </p:nvSpPr>
        <p:spPr>
          <a:xfrm>
            <a:off x="1055688" y="1484313"/>
            <a:ext cx="10801112" cy="3876680"/>
          </a:xfrm>
        </p:spPr>
        <p:txBody>
          <a:bodyPr/>
          <a:lstStyle/>
          <a:p>
            <a:r>
              <a:rPr lang="fr-CA" sz="2600" dirty="0"/>
              <a:t>Élaboration et mise en œuvre d’un plan régional des MHH </a:t>
            </a:r>
            <a:r>
              <a:rPr lang="fr-CA" sz="2600" u="sng" dirty="0"/>
              <a:t>par les MRC</a:t>
            </a:r>
          </a:p>
          <a:p>
            <a:pPr lvl="1">
              <a:spcBef>
                <a:spcPts val="1200"/>
              </a:spcBef>
            </a:pPr>
            <a:r>
              <a:rPr lang="fr-CA" dirty="0"/>
              <a:t>Identifier les MHH sur le territoire concerné</a:t>
            </a:r>
          </a:p>
          <a:p>
            <a:pPr lvl="1">
              <a:spcBef>
                <a:spcPts val="1200"/>
              </a:spcBef>
            </a:pPr>
            <a:r>
              <a:rPr lang="fr-CA" dirty="0"/>
              <a:t>Décrire les problématiques susceptibles de les affecter</a:t>
            </a:r>
          </a:p>
          <a:p>
            <a:pPr lvl="1">
              <a:spcBef>
                <a:spcPts val="1200"/>
              </a:spcBef>
            </a:pPr>
            <a:r>
              <a:rPr lang="fr-CA" dirty="0"/>
              <a:t>Reconnaître les MHH :</a:t>
            </a:r>
          </a:p>
          <a:p>
            <a:pPr lvl="2"/>
            <a:r>
              <a:rPr lang="fr-CA" dirty="0"/>
              <a:t>d’intérêt pour la conservation</a:t>
            </a:r>
          </a:p>
          <a:p>
            <a:pPr lvl="2"/>
            <a:r>
              <a:rPr lang="fr-CA" dirty="0"/>
              <a:t>pouvant potentiellement être restaurés pour en améliorer l’état et les fonctions</a:t>
            </a:r>
          </a:p>
          <a:p>
            <a:pPr lvl="2"/>
            <a:r>
              <a:rPr lang="fr-CA" dirty="0"/>
              <a:t>devant faire l’objet d’un encadrement pour favoriser leur utilisation durable</a:t>
            </a:r>
          </a:p>
          <a:p>
            <a:pPr lvl="1">
              <a:spcBef>
                <a:spcPts val="1200"/>
              </a:spcBef>
            </a:pPr>
            <a:r>
              <a:rPr lang="fr-CA" dirty="0"/>
              <a:t>Présenter une liste d’interventions à réaliser</a:t>
            </a:r>
          </a:p>
          <a:p>
            <a:pPr lvl="1">
              <a:spcBef>
                <a:spcPts val="1200"/>
              </a:spcBef>
            </a:pPr>
            <a:r>
              <a:rPr lang="fr-CA" dirty="0"/>
              <a:t>Prévoir des mesures de suivi et d’évaluation</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29</a:t>
            </a:fld>
            <a:endParaRPr lang="fr-FR" altLang="fr-FR" dirty="0"/>
          </a:p>
        </p:txBody>
      </p:sp>
    </p:spTree>
    <p:extLst>
      <p:ext uri="{BB962C8B-B14F-4D97-AF65-F5344CB8AC3E}">
        <p14:creationId xmlns:p14="http://schemas.microsoft.com/office/powerpoint/2010/main" val="389519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304" y="322011"/>
            <a:ext cx="10491095" cy="874977"/>
          </a:xfrm>
        </p:spPr>
        <p:txBody>
          <a:bodyPr/>
          <a:lstStyle/>
          <a:p>
            <a:r>
              <a:rPr lang="fr-CA" dirty="0"/>
              <a:t>Vision de la modernisation</a:t>
            </a:r>
          </a:p>
        </p:txBody>
      </p:sp>
      <p:sp>
        <p:nvSpPr>
          <p:cNvPr id="3" name="Espace réservé du contenu 2"/>
          <p:cNvSpPr>
            <a:spLocks noGrp="1"/>
          </p:cNvSpPr>
          <p:nvPr>
            <p:ph idx="1"/>
          </p:nvPr>
        </p:nvSpPr>
        <p:spPr/>
        <p:txBody>
          <a:bodyPr/>
          <a:lstStyle/>
          <a:p>
            <a:r>
              <a:rPr lang="fr-CA" sz="2600" dirty="0"/>
              <a:t>Un régime d’autorisation environnementale moderne, clair et optimisé</a:t>
            </a:r>
          </a:p>
          <a:p>
            <a:endParaRPr lang="fr-CA" sz="2600" dirty="0"/>
          </a:p>
          <a:p>
            <a:r>
              <a:rPr lang="fr-CA" sz="2600" dirty="0"/>
              <a:t>Une culture de service reposant sur des valeurs de transparence, </a:t>
            </a:r>
            <a:br>
              <a:rPr lang="fr-CA" sz="2600" dirty="0"/>
            </a:br>
            <a:r>
              <a:rPr lang="fr-CA" sz="2600" dirty="0"/>
              <a:t>de rigueur et d’équité</a:t>
            </a:r>
          </a:p>
          <a:p>
            <a:endParaRPr lang="fr-CA" sz="2600" dirty="0"/>
          </a:p>
          <a:p>
            <a:r>
              <a:rPr lang="fr-CA" sz="2600" dirty="0"/>
              <a:t>Il s’agit donc d’une modernisation sur 3 fronts :</a:t>
            </a:r>
          </a:p>
          <a:p>
            <a:pPr lvl="1"/>
            <a:r>
              <a:rPr lang="fr-CA" dirty="0"/>
              <a:t>Modification de la LQE</a:t>
            </a:r>
          </a:p>
          <a:p>
            <a:pPr lvl="1"/>
            <a:r>
              <a:rPr lang="fr-CA" dirty="0"/>
              <a:t>Modification des règlements rendant la LQE applicable </a:t>
            </a:r>
            <a:r>
              <a:rPr lang="fr-CA" sz="2000" dirty="0"/>
              <a:t>(pré-publiés le 14 février)</a:t>
            </a:r>
            <a:endParaRPr lang="fr-CA" dirty="0"/>
          </a:p>
          <a:p>
            <a:pPr lvl="1"/>
            <a:r>
              <a:rPr lang="fr-CA" dirty="0"/>
              <a:t>Prestation de services  </a:t>
            </a:r>
            <a:r>
              <a:rPr lang="fr-CA" sz="2000" dirty="0"/>
              <a:t>(modification des façons de faire)</a:t>
            </a:r>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a:t>
            </a:fld>
            <a:endParaRPr lang="fr-FR" altLang="fr-FR" dirty="0"/>
          </a:p>
        </p:txBody>
      </p:sp>
    </p:spTree>
    <p:extLst>
      <p:ext uri="{BB962C8B-B14F-4D97-AF65-F5344CB8AC3E}">
        <p14:creationId xmlns:p14="http://schemas.microsoft.com/office/powerpoint/2010/main" val="386764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Loi sur l’eau (suite)</a:t>
            </a:r>
          </a:p>
        </p:txBody>
      </p:sp>
      <p:sp>
        <p:nvSpPr>
          <p:cNvPr id="3" name="Espace réservé du contenu 2"/>
          <p:cNvSpPr>
            <a:spLocks noGrp="1"/>
          </p:cNvSpPr>
          <p:nvPr>
            <p:ph idx="1"/>
          </p:nvPr>
        </p:nvSpPr>
        <p:spPr>
          <a:xfrm>
            <a:off x="1055688" y="1484313"/>
            <a:ext cx="11136312" cy="3876680"/>
          </a:xfrm>
        </p:spPr>
        <p:txBody>
          <a:bodyPr/>
          <a:lstStyle/>
          <a:p>
            <a:r>
              <a:rPr lang="fr-CA" sz="2600" dirty="0"/>
              <a:t>Programme(s) de restauration et de création de MHH favorisant </a:t>
            </a:r>
            <a:br>
              <a:rPr lang="fr-CA" sz="2600" dirty="0"/>
            </a:br>
            <a:r>
              <a:rPr lang="fr-CA" sz="2600" dirty="0"/>
              <a:t>l’atteinte de l’objectif d’aucune perte nette </a:t>
            </a:r>
          </a:p>
          <a:p>
            <a:pPr lvl="1">
              <a:spcBef>
                <a:spcPts val="600"/>
              </a:spcBef>
            </a:pPr>
            <a:r>
              <a:rPr lang="fr-CA" dirty="0"/>
              <a:t>Financement assuré par le </a:t>
            </a:r>
            <a:r>
              <a:rPr lang="fr-CA" i="1" dirty="0"/>
              <a:t>Fonds de protection de l’environnement et du domaine hydrique de l’État</a:t>
            </a:r>
            <a:r>
              <a:rPr lang="fr-CA" dirty="0"/>
              <a:t>, alimenté par les contributions financières versées par les promoteurs</a:t>
            </a:r>
          </a:p>
          <a:p>
            <a:pPr lvl="1">
              <a:spcBef>
                <a:spcPts val="600"/>
              </a:spcBef>
            </a:pPr>
            <a:r>
              <a:rPr lang="fr-CA" dirty="0"/>
              <a:t>Possibilité pour le ministre d’en déléguer la gestion dans le cadre d’une entente</a:t>
            </a:r>
          </a:p>
          <a:p>
            <a:pPr>
              <a:spcBef>
                <a:spcPts val="1800"/>
              </a:spcBef>
            </a:pPr>
            <a:r>
              <a:rPr lang="fr-CA" sz="2600" dirty="0"/>
              <a:t>Reddition de comptes du ministre sur l’objectif d’aucune perte nette de MHH et sur les enjeux liés aux changements climatiques</a:t>
            </a:r>
          </a:p>
          <a:p>
            <a:pPr lvl="1">
              <a:spcBef>
                <a:spcPts val="600"/>
              </a:spcBef>
            </a:pPr>
            <a:r>
              <a:rPr lang="fr-CA" dirty="0"/>
              <a:t>Production d’un bilan ministériel décennal, déposé à </a:t>
            </a:r>
            <a:r>
              <a:rPr lang="fr-CA" i="1" dirty="0"/>
              <a:t>l’Assemblée nationale</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30</a:t>
            </a:fld>
            <a:endParaRPr lang="fr-FR" altLang="fr-FR" dirty="0"/>
          </a:p>
        </p:txBody>
      </p:sp>
    </p:spTree>
    <p:extLst>
      <p:ext uri="{BB962C8B-B14F-4D97-AF65-F5344CB8AC3E}">
        <p14:creationId xmlns:p14="http://schemas.microsoft.com/office/powerpoint/2010/main" val="79069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4269" y="359201"/>
            <a:ext cx="10455091" cy="811212"/>
          </a:xfrm>
        </p:spPr>
        <p:txBody>
          <a:bodyPr/>
          <a:lstStyle/>
          <a:p>
            <a:r>
              <a:rPr lang="fr-CA" dirty="0"/>
              <a:t>Loi sur la conservation du patrimoine naturel</a:t>
            </a:r>
          </a:p>
        </p:txBody>
      </p:sp>
      <p:sp>
        <p:nvSpPr>
          <p:cNvPr id="3" name="Espace réservé du contenu 2"/>
          <p:cNvSpPr>
            <a:spLocks noGrp="1"/>
          </p:cNvSpPr>
          <p:nvPr>
            <p:ph idx="1"/>
          </p:nvPr>
        </p:nvSpPr>
        <p:spPr>
          <a:xfrm>
            <a:off x="1055691" y="1517935"/>
            <a:ext cx="11233172" cy="4143375"/>
          </a:xfrm>
        </p:spPr>
        <p:txBody>
          <a:bodyPr/>
          <a:lstStyle/>
          <a:p>
            <a:r>
              <a:rPr lang="fr-CA" sz="2600" dirty="0"/>
              <a:t>Soutient la conservation des MHH et l’atteinte </a:t>
            </a:r>
            <a:br>
              <a:rPr lang="fr-CA" sz="2600" dirty="0"/>
            </a:br>
            <a:r>
              <a:rPr lang="fr-CA" sz="2600" dirty="0"/>
              <a:t>de l’objectif d’aucune perte nette</a:t>
            </a:r>
          </a:p>
          <a:p>
            <a:pPr>
              <a:spcBef>
                <a:spcPts val="400"/>
              </a:spcBef>
            </a:pPr>
            <a:endParaRPr lang="fr-CA" sz="2600" dirty="0"/>
          </a:p>
          <a:p>
            <a:r>
              <a:rPr lang="fr-CA" sz="2600" dirty="0"/>
              <a:t>Complète l’article 13 afin de désigner des MHH d’intérêt dans lesquels aucune activité ne devrait porter atteinte à leur intégrité</a:t>
            </a:r>
          </a:p>
          <a:p>
            <a:pPr>
              <a:spcBef>
                <a:spcPts val="400"/>
              </a:spcBef>
            </a:pPr>
            <a:endParaRPr lang="fr-CA" sz="2600" dirty="0"/>
          </a:p>
          <a:p>
            <a:r>
              <a:rPr lang="fr-CA" sz="2600" dirty="0"/>
              <a:t>Établit un régime d’autorisation d’activités restreint pour les MHH désignés</a:t>
            </a:r>
          </a:p>
          <a:p>
            <a:pPr>
              <a:spcBef>
                <a:spcPts val="400"/>
              </a:spcBef>
            </a:pPr>
            <a:endParaRPr lang="fr-CA" sz="2600" dirty="0"/>
          </a:p>
          <a:p>
            <a:r>
              <a:rPr lang="fr-CA" sz="2600" dirty="0"/>
              <a:t>Prévoit un registre de suivi des désignations et des compensations</a:t>
            </a:r>
          </a:p>
          <a:p>
            <a:endParaRPr lang="fr-CA" sz="26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31</a:t>
            </a:fld>
            <a:endParaRPr lang="fr-FR" altLang="fr-FR" dirty="0"/>
          </a:p>
        </p:txBody>
      </p:sp>
    </p:spTree>
    <p:extLst>
      <p:ext uri="{BB962C8B-B14F-4D97-AF65-F5344CB8AC3E}">
        <p14:creationId xmlns:p14="http://schemas.microsoft.com/office/powerpoint/2010/main" val="163090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95544"/>
            <a:ext cx="10455091" cy="811212"/>
          </a:xfrm>
        </p:spPr>
        <p:txBody>
          <a:bodyPr/>
          <a:lstStyle/>
          <a:p>
            <a:r>
              <a:rPr lang="fr-CA" dirty="0"/>
              <a:t>Loi sur L’aménagement et l’urbanisme</a:t>
            </a:r>
          </a:p>
        </p:txBody>
      </p:sp>
      <p:sp>
        <p:nvSpPr>
          <p:cNvPr id="3" name="Espace réservé du contenu 2"/>
          <p:cNvSpPr>
            <a:spLocks noGrp="1"/>
          </p:cNvSpPr>
          <p:nvPr>
            <p:ph idx="1"/>
          </p:nvPr>
        </p:nvSpPr>
        <p:spPr>
          <a:xfrm>
            <a:off x="1055689" y="1555750"/>
            <a:ext cx="10945123" cy="3960550"/>
          </a:xfrm>
        </p:spPr>
        <p:txBody>
          <a:bodyPr/>
          <a:lstStyle/>
          <a:p>
            <a:r>
              <a:rPr lang="fr-CA" sz="2400" dirty="0"/>
              <a:t>Ajoute à l’article 1 une référence à la définition de MHH de la LQE</a:t>
            </a:r>
          </a:p>
          <a:p>
            <a:endParaRPr lang="fr-CA" sz="2400" dirty="0"/>
          </a:p>
          <a:p>
            <a:r>
              <a:rPr lang="fr-CA" sz="2400" dirty="0"/>
              <a:t>Modifie en concordance les articles 5, 53.13, 113, 115, ainsi que l’intitulé du chapitre VIII afin de référer aux « milieux humides et hydriques » et à </a:t>
            </a:r>
            <a:br>
              <a:rPr lang="fr-CA" sz="2400" dirty="0"/>
            </a:br>
            <a:r>
              <a:rPr lang="fr-CA" sz="2400" dirty="0"/>
              <a:t>« la protection de l’environnement »</a:t>
            </a:r>
          </a:p>
          <a:p>
            <a:endParaRPr lang="fr-CA" sz="2400" dirty="0"/>
          </a:p>
          <a:p>
            <a:r>
              <a:rPr lang="fr-CA" sz="2400" dirty="0"/>
              <a:t>Capacités règlementaires ne se limitent plus aux rives, littoral et plaine inondable</a:t>
            </a:r>
          </a:p>
          <a:p>
            <a:endParaRPr lang="fr-CA" sz="2400" dirty="0"/>
          </a:p>
          <a:p>
            <a:r>
              <a:rPr lang="fr-CA" sz="2400" dirty="0"/>
              <a:t>Ces dispositions amendées </a:t>
            </a:r>
            <a:r>
              <a:rPr lang="fr-CA" sz="2400" u="sng" dirty="0"/>
              <a:t>sont en vigueur </a:t>
            </a:r>
            <a:r>
              <a:rPr lang="fr-CA" sz="2400" dirty="0"/>
              <a:t>depuis le 16 juin 2017</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32</a:t>
            </a:fld>
            <a:endParaRPr lang="fr-FR" altLang="fr-FR" dirty="0"/>
          </a:p>
        </p:txBody>
      </p:sp>
    </p:spTree>
    <p:extLst>
      <p:ext uri="{BB962C8B-B14F-4D97-AF65-F5344CB8AC3E}">
        <p14:creationId xmlns:p14="http://schemas.microsoft.com/office/powerpoint/2010/main" val="423816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411" y="2509240"/>
            <a:ext cx="8497180" cy="811212"/>
          </a:xfrm>
        </p:spPr>
        <p:txBody>
          <a:bodyPr/>
          <a:lstStyle/>
          <a:p>
            <a:pPr algn="ctr"/>
            <a:r>
              <a:rPr lang="fr-CA" dirty="0">
                <a:solidFill>
                  <a:schemeClr val="accent3">
                    <a:lumMod val="75000"/>
                  </a:schemeClr>
                </a:solidFill>
              </a:rPr>
              <a:t>Et la foresterie là-dedans?</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33</a:t>
            </a:fld>
            <a:endParaRPr lang="fr-FR" altLang="fr-FR" dirty="0"/>
          </a:p>
        </p:txBody>
      </p:sp>
    </p:spTree>
    <p:extLst>
      <p:ext uri="{BB962C8B-B14F-4D97-AF65-F5344CB8AC3E}">
        <p14:creationId xmlns:p14="http://schemas.microsoft.com/office/powerpoint/2010/main" val="4232352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custDataLst>
              <p:tags r:id="rId1"/>
            </p:custDataLst>
          </p:nvPr>
        </p:nvSpPr>
        <p:spPr/>
        <p:txBody>
          <a:bodyPr/>
          <a:lstStyle/>
          <a:p>
            <a:endParaRPr lang="fr-CA" altLang="fr-FR"/>
          </a:p>
        </p:txBody>
      </p:sp>
      <p:sp>
        <p:nvSpPr>
          <p:cNvPr id="471043" name="Rectangle 3"/>
          <p:cNvSpPr>
            <a:spLocks noGrp="1" noChangeArrowheads="1"/>
          </p:cNvSpPr>
          <p:nvPr>
            <p:ph type="body" idx="4294967295"/>
            <p:custDataLst>
              <p:tags r:id="rId2"/>
            </p:custDataLst>
          </p:nvPr>
        </p:nvSpPr>
        <p:spPr>
          <a:xfrm>
            <a:off x="3143251" y="1905000"/>
            <a:ext cx="8661400" cy="4191000"/>
          </a:xfrm>
        </p:spPr>
        <p:txBody>
          <a:bodyPr/>
          <a:lstStyle/>
          <a:p>
            <a:endParaRPr lang="fr-CA" altLang="fr-FR"/>
          </a:p>
        </p:txBody>
      </p:sp>
      <p:sp>
        <p:nvSpPr>
          <p:cNvPr id="471044" name="Rectangle 4"/>
          <p:cNvSpPr>
            <a:spLocks noChangeArrowheads="1"/>
          </p:cNvSpPr>
          <p:nvPr>
            <p:custDataLst>
              <p:tags r:id="rId3"/>
            </p:custDataLst>
          </p:nvPr>
        </p:nvSpPr>
        <p:spPr bwMode="auto">
          <a:xfrm>
            <a:off x="2" y="0"/>
            <a:ext cx="12191999" cy="6858000"/>
          </a:xfrm>
          <a:prstGeom prst="rect">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Helvetica" panose="020B0604020202020204" pitchFamily="34" charset="0"/>
                <a:ea typeface="ＭＳ Ｐゴシック" panose="020B0600070205080204" pitchFamily="34" charset="-128"/>
              </a:defRPr>
            </a:lvl2pPr>
            <a:lvl3pPr eaLnBrk="0" hangingPunct="0">
              <a:defRPr sz="2400">
                <a:solidFill>
                  <a:schemeClr val="tx1"/>
                </a:solidFill>
                <a:latin typeface="Helvetica" panose="020B0604020202020204" pitchFamily="34" charset="0"/>
                <a:ea typeface="ＭＳ Ｐゴシック" panose="020B0600070205080204" pitchFamily="34" charset="-128"/>
              </a:defRPr>
            </a:lvl3pPr>
            <a:lvl4pPr eaLnBrk="0" hangingPunct="0">
              <a:defRPr sz="2400">
                <a:solidFill>
                  <a:schemeClr val="tx1"/>
                </a:solidFill>
                <a:latin typeface="Helvetica" panose="020B0604020202020204" pitchFamily="34" charset="0"/>
                <a:ea typeface="ＭＳ Ｐゴシック" panose="020B0600070205080204" pitchFamily="34" charset="-128"/>
              </a:defRPr>
            </a:lvl4pPr>
            <a:lvl5pPr eaLnBrk="0" hangingPunct="0">
              <a:defRPr sz="2400">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panose="020B0604020202020204" pitchFamily="34" charset="0"/>
                <a:ea typeface="ＭＳ Ｐゴシック" panose="020B0600070205080204" pitchFamily="34" charset="-128"/>
              </a:defRPr>
            </a:lvl9pPr>
          </a:lstStyle>
          <a:p>
            <a:pPr eaLnBrk="1" hangingPunct="1"/>
            <a:endParaRPr lang="fr-FR" altLang="fr-FR" sz="6000">
              <a:solidFill>
                <a:srgbClr val="FF0000"/>
              </a:solidFill>
            </a:endParaRPr>
          </a:p>
        </p:txBody>
      </p:sp>
      <p:pic>
        <p:nvPicPr>
          <p:cNvPr id="471045" name="Picture 7" descr="Exemples_Cas_Perturbations_TeaFie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173" y="0"/>
            <a:ext cx="1170463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46" name="Text Box 6"/>
          <p:cNvSpPr txBox="1">
            <a:spLocks noChangeArrowheads="1"/>
          </p:cNvSpPr>
          <p:nvPr/>
        </p:nvSpPr>
        <p:spPr bwMode="auto">
          <a:xfrm>
            <a:off x="230189" y="49216"/>
            <a:ext cx="76560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CA" altLang="fr-FR" sz="2400" b="1">
                <a:solidFill>
                  <a:srgbClr val="FF6600"/>
                </a:solidFill>
              </a:rPr>
              <a:t>La dégradation du Tea field 1934-2008, Haut-Saint-Laurent</a:t>
            </a:r>
            <a:endParaRPr lang="fr-CA" altLang="fr-FR" sz="2400" b="1">
              <a:solidFill>
                <a:srgbClr val="FF6600"/>
              </a:solidFill>
            </a:endParaRPr>
          </a:p>
        </p:txBody>
      </p:sp>
      <p:sp>
        <p:nvSpPr>
          <p:cNvPr id="471047" name="Text Box 7"/>
          <p:cNvSpPr txBox="1">
            <a:spLocks noChangeArrowheads="1"/>
          </p:cNvSpPr>
          <p:nvPr/>
        </p:nvSpPr>
        <p:spPr bwMode="auto">
          <a:xfrm>
            <a:off x="263527" y="476253"/>
            <a:ext cx="189140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CA" altLang="fr-FR" sz="1400">
                <a:solidFill>
                  <a:schemeClr val="accent1"/>
                </a:solidFill>
              </a:rPr>
              <a:t>Bouchard et Jean, 2001</a:t>
            </a:r>
            <a:endParaRPr lang="fr-CA" altLang="fr-FR" sz="1400">
              <a:solidFill>
                <a:schemeClr val="accent1"/>
              </a:solidFill>
            </a:endParaRPr>
          </a:p>
        </p:txBody>
      </p:sp>
    </p:spTree>
    <p:extLst>
      <p:ext uri="{BB962C8B-B14F-4D97-AF65-F5344CB8AC3E}">
        <p14:creationId xmlns:p14="http://schemas.microsoft.com/office/powerpoint/2010/main" val="24910263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Principaux enjeux à résoudre</a:t>
            </a:r>
          </a:p>
        </p:txBody>
      </p:sp>
      <p:sp>
        <p:nvSpPr>
          <p:cNvPr id="3" name="Espace réservé du contenu 2"/>
          <p:cNvSpPr>
            <a:spLocks noGrp="1"/>
          </p:cNvSpPr>
          <p:nvPr>
            <p:ph idx="1"/>
          </p:nvPr>
        </p:nvSpPr>
        <p:spPr>
          <a:xfrm>
            <a:off x="1055688" y="1484313"/>
            <a:ext cx="10369052" cy="3876680"/>
          </a:xfrm>
        </p:spPr>
        <p:txBody>
          <a:bodyPr/>
          <a:lstStyle/>
          <a:p>
            <a:pPr>
              <a:spcBef>
                <a:spcPts val="1200"/>
              </a:spcBef>
            </a:pPr>
            <a:r>
              <a:rPr lang="fr-CA" sz="2600" dirty="0"/>
              <a:t>Éviter la conversion des peuplements forestiers humides </a:t>
            </a:r>
            <a:br>
              <a:rPr lang="fr-CA" sz="2600" dirty="0"/>
            </a:br>
            <a:r>
              <a:rPr lang="fr-CA" sz="2600" dirty="0"/>
              <a:t>sans autorisation</a:t>
            </a:r>
          </a:p>
          <a:p>
            <a:pPr>
              <a:spcBef>
                <a:spcPts val="1200"/>
              </a:spcBef>
            </a:pPr>
            <a:r>
              <a:rPr lang="fr-CA" sz="2600" dirty="0"/>
              <a:t>Reconnaître le faible niveau de risque de plusieurs activités forestières, réalisées selon de bonnes pratiques</a:t>
            </a:r>
          </a:p>
          <a:p>
            <a:pPr>
              <a:spcBef>
                <a:spcPts val="1200"/>
              </a:spcBef>
            </a:pPr>
            <a:r>
              <a:rPr lang="fr-CA" sz="2600" dirty="0"/>
              <a:t>Corriger les incohérences de l’encadrement actuel</a:t>
            </a:r>
          </a:p>
          <a:p>
            <a:pPr lvl="1">
              <a:spcBef>
                <a:spcPts val="1200"/>
              </a:spcBef>
            </a:pPr>
            <a:r>
              <a:rPr lang="fr-CA" sz="2200" dirty="0"/>
              <a:t>Tenure des terres: RADF vs règlement d’application de la LQE en terre privée</a:t>
            </a:r>
          </a:p>
          <a:p>
            <a:pPr lvl="1">
              <a:spcBef>
                <a:spcPts val="1200"/>
              </a:spcBef>
            </a:pPr>
            <a:r>
              <a:rPr lang="fr-CA" sz="2200" dirty="0"/>
              <a:t>Réglementation municipale = importante variabilité territoriale</a:t>
            </a:r>
          </a:p>
          <a:p>
            <a:pPr lvl="1">
              <a:spcBef>
                <a:spcPts val="1200"/>
              </a:spcBef>
            </a:pPr>
            <a:r>
              <a:rPr lang="fr-CA" sz="2200" dirty="0"/>
              <a:t>Incohérence d’application par types de milieux</a:t>
            </a:r>
            <a:br>
              <a:rPr lang="fr-CA" sz="2200" dirty="0"/>
            </a:br>
            <a:r>
              <a:rPr lang="fr-CA" sz="2200" dirty="0"/>
              <a:t>marécage arborescent vs tourbière boisée</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35</a:t>
            </a:fld>
            <a:endParaRPr lang="fr-FR" altLang="fr-FR" dirty="0"/>
          </a:p>
        </p:txBody>
      </p:sp>
    </p:spTree>
    <p:extLst>
      <p:ext uri="{BB962C8B-B14F-4D97-AF65-F5344CB8AC3E}">
        <p14:creationId xmlns:p14="http://schemas.microsoft.com/office/powerpoint/2010/main" val="3291460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Hypothèses de travail</a:t>
            </a:r>
          </a:p>
        </p:txBody>
      </p:sp>
      <p:sp>
        <p:nvSpPr>
          <p:cNvPr id="3" name="Espace réservé du contenu 2"/>
          <p:cNvSpPr>
            <a:spLocks noGrp="1"/>
          </p:cNvSpPr>
          <p:nvPr>
            <p:ph idx="1"/>
          </p:nvPr>
        </p:nvSpPr>
        <p:spPr>
          <a:xfrm>
            <a:off x="1055688" y="1484312"/>
            <a:ext cx="11136312" cy="4176997"/>
          </a:xfrm>
        </p:spPr>
        <p:txBody>
          <a:bodyPr/>
          <a:lstStyle/>
          <a:p>
            <a:pPr>
              <a:spcBef>
                <a:spcPts val="1200"/>
              </a:spcBef>
            </a:pPr>
            <a:r>
              <a:rPr lang="fr-CA" sz="2600" dirty="0"/>
              <a:t>Miser sur l’aménagement écosystémique</a:t>
            </a:r>
          </a:p>
          <a:p>
            <a:pPr>
              <a:spcBef>
                <a:spcPts val="1200"/>
              </a:spcBef>
            </a:pPr>
            <a:r>
              <a:rPr lang="fr-CA" sz="2600" dirty="0"/>
              <a:t>Prévoir des modalités d’exclusions faciles à appliquer </a:t>
            </a:r>
            <a:r>
              <a:rPr lang="fr-CA" sz="2400" dirty="0"/>
              <a:t>(risque négligeable)</a:t>
            </a:r>
          </a:p>
          <a:p>
            <a:pPr lvl="1">
              <a:spcBef>
                <a:spcPts val="1200"/>
              </a:spcBef>
            </a:pPr>
            <a:r>
              <a:rPr lang="fr-CA" sz="2200" dirty="0"/>
              <a:t>coupes « domestiques », coupes partielles, coupes totales sup. &lt; 4 ha</a:t>
            </a:r>
          </a:p>
          <a:p>
            <a:pPr lvl="1">
              <a:spcBef>
                <a:spcPts val="1200"/>
              </a:spcBef>
            </a:pPr>
            <a:r>
              <a:rPr lang="fr-CA" sz="2200" dirty="0"/>
              <a:t>entretien et réparation de la voirie forestière</a:t>
            </a:r>
          </a:p>
          <a:p>
            <a:pPr lvl="1">
              <a:spcBef>
                <a:spcPts val="1200"/>
              </a:spcBef>
            </a:pPr>
            <a:r>
              <a:rPr lang="fr-CA" sz="2200" dirty="0"/>
              <a:t>objectif de maintien de l’hydrologie des sols (sans orniérage)</a:t>
            </a:r>
          </a:p>
          <a:p>
            <a:pPr>
              <a:spcBef>
                <a:spcPts val="1200"/>
              </a:spcBef>
            </a:pPr>
            <a:r>
              <a:rPr lang="fr-CA" sz="2600" dirty="0"/>
              <a:t>Favoriser l’utilisation de saines pratiques forestières</a:t>
            </a:r>
          </a:p>
          <a:p>
            <a:pPr>
              <a:spcBef>
                <a:spcPts val="1200"/>
              </a:spcBef>
            </a:pPr>
            <a:r>
              <a:rPr lang="fr-CA" sz="2600" dirty="0"/>
              <a:t>Assurer la planification des travaux forestiers </a:t>
            </a:r>
            <a:r>
              <a:rPr lang="fr-CA" sz="2400" dirty="0"/>
              <a:t>(risque faible)</a:t>
            </a:r>
            <a:endParaRPr lang="fr-CA" sz="2600" dirty="0"/>
          </a:p>
          <a:p>
            <a:pPr lvl="1">
              <a:spcBef>
                <a:spcPts val="1200"/>
              </a:spcBef>
            </a:pPr>
            <a:r>
              <a:rPr lang="fr-CA" sz="2200" dirty="0"/>
              <a:t>associer la prescription sylvicole à la déclaration de conformité </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36</a:t>
            </a:fld>
            <a:endParaRPr lang="fr-FR" altLang="fr-FR" dirty="0"/>
          </a:p>
        </p:txBody>
      </p:sp>
    </p:spTree>
    <p:extLst>
      <p:ext uri="{BB962C8B-B14F-4D97-AF65-F5344CB8AC3E}">
        <p14:creationId xmlns:p14="http://schemas.microsoft.com/office/powerpoint/2010/main" val="27205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Propositions d’exemptions pour la foresterie</a:t>
            </a:r>
          </a:p>
        </p:txBody>
      </p:sp>
      <p:sp>
        <p:nvSpPr>
          <p:cNvPr id="3" name="Espace réservé du contenu 2"/>
          <p:cNvSpPr>
            <a:spLocks noGrp="1"/>
          </p:cNvSpPr>
          <p:nvPr>
            <p:ph idx="1"/>
          </p:nvPr>
        </p:nvSpPr>
        <p:spPr>
          <a:xfrm>
            <a:off x="1055688" y="1340710"/>
            <a:ext cx="10945132" cy="5015659"/>
          </a:xfrm>
        </p:spPr>
        <p:txBody>
          <a:bodyPr/>
          <a:lstStyle/>
          <a:p>
            <a:pPr>
              <a:spcBef>
                <a:spcPts val="1200"/>
              </a:spcBef>
            </a:pPr>
            <a:r>
              <a:rPr lang="fr-CA" sz="2000" dirty="0"/>
              <a:t>23° lorsqu’ils sont </a:t>
            </a:r>
            <a:r>
              <a:rPr lang="fr-CA" sz="2000" dirty="0" err="1"/>
              <a:t>prévus</a:t>
            </a:r>
            <a:r>
              <a:rPr lang="fr-CA" sz="2000" dirty="0"/>
              <a:t> dans une </a:t>
            </a:r>
            <a:r>
              <a:rPr lang="fr-CA" sz="2000" dirty="0" err="1"/>
              <a:t>forêt</a:t>
            </a:r>
            <a:r>
              <a:rPr lang="fr-CA" sz="2000" dirty="0"/>
              <a:t> autre qu’une </a:t>
            </a:r>
            <a:r>
              <a:rPr lang="fr-CA" sz="2000" dirty="0" err="1"/>
              <a:t>forêt</a:t>
            </a:r>
            <a:r>
              <a:rPr lang="fr-CA" sz="2000" dirty="0"/>
              <a:t> du domaine de l’</a:t>
            </a:r>
            <a:r>
              <a:rPr lang="fr-CA" sz="2000" dirty="0" err="1"/>
              <a:t>État</a:t>
            </a:r>
            <a:r>
              <a:rPr lang="fr-CA" sz="2000" dirty="0"/>
              <a:t>, les travaux suivants </a:t>
            </a:r>
            <a:r>
              <a:rPr lang="fr-CA" sz="2000" dirty="0" err="1"/>
              <a:t>destinés</a:t>
            </a:r>
            <a:r>
              <a:rPr lang="fr-CA" sz="2000" dirty="0"/>
              <a:t> à des fins d’</a:t>
            </a:r>
            <a:r>
              <a:rPr lang="fr-CA" sz="2000" dirty="0" err="1"/>
              <a:t>aménagement</a:t>
            </a:r>
            <a:r>
              <a:rPr lang="fr-CA" sz="2000" dirty="0"/>
              <a:t> forestier :</a:t>
            </a:r>
          </a:p>
          <a:p>
            <a:pPr lvl="1">
              <a:spcBef>
                <a:spcPts val="1200"/>
              </a:spcBef>
            </a:pPr>
            <a:r>
              <a:rPr lang="fr-CA" sz="1800" dirty="0"/>
              <a:t>a) </a:t>
            </a:r>
            <a:r>
              <a:rPr lang="fr-CA" sz="1800" b="1" dirty="0"/>
              <a:t>l’</a:t>
            </a:r>
            <a:r>
              <a:rPr lang="fr-CA" sz="1800" b="1" dirty="0" err="1"/>
              <a:t>épandage</a:t>
            </a:r>
            <a:r>
              <a:rPr lang="fr-CA" sz="1800" b="1" dirty="0"/>
              <a:t> de </a:t>
            </a:r>
            <a:r>
              <a:rPr lang="fr-CA" sz="1800" b="1" dirty="0" err="1"/>
              <a:t>résidus</a:t>
            </a:r>
            <a:r>
              <a:rPr lang="fr-CA" sz="1800" b="1" dirty="0"/>
              <a:t> de coupe </a:t>
            </a:r>
            <a:r>
              <a:rPr lang="fr-CA" sz="1800" dirty="0" err="1"/>
              <a:t>réalise</a:t>
            </a:r>
            <a:r>
              <a:rPr lang="fr-CA" sz="1800" dirty="0"/>
              <a:t>́ dans la rive ou la plaine inondable d’un lac ou d’un cours d’eau , dans un </a:t>
            </a:r>
            <a:r>
              <a:rPr lang="fr-CA" sz="1800" dirty="0" err="1"/>
              <a:t>marécage</a:t>
            </a:r>
            <a:r>
              <a:rPr lang="fr-CA" sz="1800" dirty="0"/>
              <a:t> arborescent ou dans une </a:t>
            </a:r>
            <a:r>
              <a:rPr lang="fr-CA" sz="1800" dirty="0" err="1"/>
              <a:t>tourbière</a:t>
            </a:r>
            <a:r>
              <a:rPr lang="fr-CA" sz="1800" dirty="0"/>
              <a:t> </a:t>
            </a:r>
            <a:r>
              <a:rPr lang="fr-CA" sz="1800" dirty="0" err="1"/>
              <a:t>boisée</a:t>
            </a:r>
            <a:r>
              <a:rPr lang="fr-CA" sz="1800" dirty="0"/>
              <a:t>;</a:t>
            </a:r>
          </a:p>
          <a:p>
            <a:pPr lvl="1">
              <a:spcBef>
                <a:spcPts val="1200"/>
              </a:spcBef>
            </a:pPr>
            <a:r>
              <a:rPr lang="fr-CA" sz="1800" dirty="0"/>
              <a:t>b) </a:t>
            </a:r>
            <a:r>
              <a:rPr lang="fr-CA" sz="1800" b="1" dirty="0"/>
              <a:t>les travaux de reconstruction ou d’</a:t>
            </a:r>
            <a:r>
              <a:rPr lang="fr-CA" sz="1800" b="1" dirty="0" err="1"/>
              <a:t>élargissement</a:t>
            </a:r>
            <a:r>
              <a:rPr lang="fr-CA" sz="1800" b="1" dirty="0"/>
              <a:t> </a:t>
            </a:r>
            <a:r>
              <a:rPr lang="fr-CA" sz="1800" dirty="0"/>
              <a:t>d’un chemin forestier existant dans la rive d’un lac ou d’un cours d’eau ou les travaux de construction, de reconstruction ou d’</a:t>
            </a:r>
            <a:r>
              <a:rPr lang="fr-CA" sz="1800" dirty="0" err="1"/>
              <a:t>élargissement</a:t>
            </a:r>
            <a:r>
              <a:rPr lang="fr-CA" sz="1800" dirty="0"/>
              <a:t> d’un chemin forestier dans une plaine inondable, sauf s’ils sont </a:t>
            </a:r>
            <a:r>
              <a:rPr lang="fr-CA" sz="1800" dirty="0" err="1"/>
              <a:t>également</a:t>
            </a:r>
            <a:r>
              <a:rPr lang="fr-CA" sz="1800" dirty="0"/>
              <a:t> </a:t>
            </a:r>
            <a:r>
              <a:rPr lang="fr-CA" sz="1800" dirty="0" err="1"/>
              <a:t>réalisés</a:t>
            </a:r>
            <a:r>
              <a:rPr lang="fr-CA" sz="1800" dirty="0"/>
              <a:t> dans le littoral d’un lac ou d’un cours d’eau ou dans un </a:t>
            </a:r>
            <a:r>
              <a:rPr lang="fr-CA" sz="1800" dirty="0" err="1"/>
              <a:t>étang</a:t>
            </a:r>
            <a:r>
              <a:rPr lang="fr-CA" sz="1800" dirty="0"/>
              <a:t>, un marais, un </a:t>
            </a:r>
            <a:r>
              <a:rPr lang="fr-CA" sz="1800" dirty="0" err="1"/>
              <a:t>marécage</a:t>
            </a:r>
            <a:r>
              <a:rPr lang="fr-CA" sz="1800" dirty="0"/>
              <a:t> ou une </a:t>
            </a:r>
            <a:r>
              <a:rPr lang="fr-CA" sz="1800" dirty="0" err="1"/>
              <a:t>tourbière</a:t>
            </a:r>
            <a:r>
              <a:rPr lang="fr-CA" sz="1800" dirty="0"/>
              <a:t>;</a:t>
            </a:r>
          </a:p>
          <a:p>
            <a:pPr lvl="1">
              <a:spcBef>
                <a:spcPts val="1200"/>
              </a:spcBef>
            </a:pPr>
            <a:r>
              <a:rPr lang="fr-CA" sz="1800" dirty="0"/>
              <a:t>c) </a:t>
            </a:r>
            <a:r>
              <a:rPr lang="fr-CA" sz="1800" b="1" dirty="0"/>
              <a:t>l’</a:t>
            </a:r>
            <a:r>
              <a:rPr lang="fr-CA" sz="1800" b="1" dirty="0" err="1"/>
              <a:t>aménagement</a:t>
            </a:r>
            <a:r>
              <a:rPr lang="fr-CA" sz="1800" b="1" dirty="0"/>
              <a:t> d’un chemin d’hiver </a:t>
            </a:r>
            <a:r>
              <a:rPr lang="fr-CA" sz="1800" dirty="0"/>
              <a:t>au sens du </a:t>
            </a:r>
            <a:r>
              <a:rPr lang="fr-CA" sz="1800" dirty="0" err="1"/>
              <a:t>Règlement</a:t>
            </a:r>
            <a:r>
              <a:rPr lang="fr-CA" sz="1800" dirty="0"/>
              <a:t> sur l’</a:t>
            </a:r>
            <a:r>
              <a:rPr lang="fr-CA" sz="1800" dirty="0" err="1"/>
              <a:t>aménagement</a:t>
            </a:r>
            <a:r>
              <a:rPr lang="fr-CA" sz="1800" dirty="0"/>
              <a:t> des </a:t>
            </a:r>
            <a:r>
              <a:rPr lang="fr-CA" sz="1800" dirty="0" err="1"/>
              <a:t>forêts</a:t>
            </a:r>
            <a:r>
              <a:rPr lang="fr-CA" sz="1800" dirty="0"/>
              <a:t> du domaine de l’</a:t>
            </a:r>
            <a:r>
              <a:rPr lang="fr-CA" sz="1800" dirty="0" err="1"/>
              <a:t>État</a:t>
            </a:r>
            <a:r>
              <a:rPr lang="fr-CA" sz="1800" dirty="0"/>
              <a:t> dans un </a:t>
            </a:r>
            <a:r>
              <a:rPr lang="fr-CA" sz="1800" dirty="0" err="1"/>
              <a:t>marécage</a:t>
            </a:r>
            <a:r>
              <a:rPr lang="fr-CA" sz="1800" dirty="0"/>
              <a:t> arborescent ou une </a:t>
            </a:r>
            <a:r>
              <a:rPr lang="fr-CA" sz="1800" dirty="0" err="1"/>
              <a:t>tourbière</a:t>
            </a:r>
            <a:r>
              <a:rPr lang="fr-CA" sz="1800" dirty="0"/>
              <a:t> </a:t>
            </a:r>
            <a:r>
              <a:rPr lang="fr-CA" sz="1800" dirty="0" err="1"/>
              <a:t>boisée</a:t>
            </a:r>
            <a:r>
              <a:rPr lang="fr-CA" sz="1800" dirty="0"/>
              <a:t>, lorsque le sol est </a:t>
            </a:r>
            <a:r>
              <a:rPr lang="fr-CA" sz="1800" dirty="0" err="1"/>
              <a:t>gele</a:t>
            </a:r>
            <a:r>
              <a:rPr lang="fr-CA" sz="1800" dirty="0"/>
              <a:t>́ sur une profondeur de plus de 35 cm;</a:t>
            </a:r>
          </a:p>
          <a:p>
            <a:pPr lvl="1">
              <a:spcBef>
                <a:spcPts val="1200"/>
              </a:spcBef>
            </a:pPr>
            <a:r>
              <a:rPr lang="fr-CA" sz="1800" dirty="0"/>
              <a:t>d) </a:t>
            </a:r>
            <a:r>
              <a:rPr lang="fr-CA" sz="1800" b="1" dirty="0"/>
              <a:t>les travaux d’entretien, de </a:t>
            </a:r>
            <a:r>
              <a:rPr lang="fr-CA" sz="1800" b="1" dirty="0" err="1"/>
              <a:t>réparation</a:t>
            </a:r>
            <a:r>
              <a:rPr lang="fr-CA" sz="1800" b="1" dirty="0"/>
              <a:t> ou de fermeture </a:t>
            </a:r>
            <a:r>
              <a:rPr lang="fr-CA" sz="1800" dirty="0"/>
              <a:t>d’un chemin forestier;</a:t>
            </a:r>
            <a:endParaRPr lang="fr-CA" sz="20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37</a:t>
            </a:fld>
            <a:endParaRPr lang="fr-FR" altLang="fr-FR" dirty="0"/>
          </a:p>
        </p:txBody>
      </p:sp>
    </p:spTree>
    <p:extLst>
      <p:ext uri="{BB962C8B-B14F-4D97-AF65-F5344CB8AC3E}">
        <p14:creationId xmlns:p14="http://schemas.microsoft.com/office/powerpoint/2010/main" val="2574080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Propositions d’exemption pour la foresterie</a:t>
            </a:r>
          </a:p>
        </p:txBody>
      </p:sp>
      <p:sp>
        <p:nvSpPr>
          <p:cNvPr id="3" name="Espace réservé du contenu 2"/>
          <p:cNvSpPr>
            <a:spLocks noGrp="1"/>
          </p:cNvSpPr>
          <p:nvPr>
            <p:ph idx="1"/>
          </p:nvPr>
        </p:nvSpPr>
        <p:spPr>
          <a:xfrm>
            <a:off x="1055688" y="1484313"/>
            <a:ext cx="10945132" cy="4872056"/>
          </a:xfrm>
        </p:spPr>
        <p:txBody>
          <a:bodyPr/>
          <a:lstStyle/>
          <a:p>
            <a:pPr lvl="1">
              <a:spcBef>
                <a:spcPts val="1200"/>
              </a:spcBef>
            </a:pPr>
            <a:r>
              <a:rPr lang="fr-CA" sz="1800" dirty="0"/>
              <a:t>e) </a:t>
            </a:r>
            <a:r>
              <a:rPr lang="fr-CA" sz="1800" b="1" dirty="0"/>
              <a:t>les travaux de reboisement </a:t>
            </a:r>
            <a:r>
              <a:rPr lang="fr-CA" sz="1800" dirty="0"/>
              <a:t>dans un </a:t>
            </a:r>
            <a:r>
              <a:rPr lang="fr-CA" sz="1800" dirty="0" err="1"/>
              <a:t>marécage</a:t>
            </a:r>
            <a:r>
              <a:rPr lang="fr-CA" sz="1800" dirty="0"/>
              <a:t> arborescent ou une </a:t>
            </a:r>
            <a:r>
              <a:rPr lang="fr-CA" sz="1800" dirty="0" err="1"/>
              <a:t>tourbière</a:t>
            </a:r>
            <a:r>
              <a:rPr lang="fr-CA" sz="1800" dirty="0"/>
              <a:t> </a:t>
            </a:r>
            <a:r>
              <a:rPr lang="fr-CA" sz="1800" dirty="0" err="1"/>
              <a:t>boisée</a:t>
            </a:r>
            <a:r>
              <a:rPr lang="fr-CA" sz="1800" dirty="0"/>
              <a:t> lorsqu’ils sont </a:t>
            </a:r>
            <a:r>
              <a:rPr lang="fr-CA" sz="1800" dirty="0" err="1"/>
              <a:t>réalisés</a:t>
            </a:r>
            <a:r>
              <a:rPr lang="fr-CA" sz="1800" dirty="0"/>
              <a:t> sur une superficie de moins de 4 ha ainsi que les travaux de reboisement </a:t>
            </a:r>
            <a:r>
              <a:rPr lang="fr-CA" sz="1800" dirty="0" err="1"/>
              <a:t>réalisés</a:t>
            </a:r>
            <a:r>
              <a:rPr lang="fr-CA" sz="1800" dirty="0"/>
              <a:t> dans la rive ou la plaine inondable d’un lac ou d’un cours d’eau;</a:t>
            </a:r>
          </a:p>
          <a:p>
            <a:pPr lvl="1">
              <a:spcBef>
                <a:spcPts val="1200"/>
              </a:spcBef>
            </a:pPr>
            <a:r>
              <a:rPr lang="fr-CA" sz="1800" dirty="0"/>
              <a:t>f) </a:t>
            </a:r>
            <a:r>
              <a:rPr lang="fr-CA" sz="1800" b="1" dirty="0"/>
              <a:t>la coupe </a:t>
            </a:r>
            <a:r>
              <a:rPr lang="fr-CA" sz="1800" b="1" dirty="0" err="1"/>
              <a:t>réalisée</a:t>
            </a:r>
            <a:r>
              <a:rPr lang="fr-CA" sz="1800" b="1" dirty="0"/>
              <a:t> dans la plaine inondable </a:t>
            </a:r>
            <a:r>
              <a:rPr lang="fr-CA" sz="1800" dirty="0"/>
              <a:t>d’un lac ou d’un cours d’eau sauf si elle est </a:t>
            </a:r>
            <a:r>
              <a:rPr lang="fr-CA" sz="1800" dirty="0" err="1"/>
              <a:t>également</a:t>
            </a:r>
            <a:r>
              <a:rPr lang="fr-CA" sz="1800" dirty="0"/>
              <a:t> </a:t>
            </a:r>
            <a:r>
              <a:rPr lang="fr-CA" sz="1800" dirty="0" err="1"/>
              <a:t>réalisée</a:t>
            </a:r>
            <a:r>
              <a:rPr lang="fr-CA" sz="1800" dirty="0"/>
              <a:t> dans un </a:t>
            </a:r>
            <a:r>
              <a:rPr lang="fr-CA" sz="1800" dirty="0" err="1"/>
              <a:t>étang</a:t>
            </a:r>
            <a:r>
              <a:rPr lang="fr-CA" sz="1800" dirty="0"/>
              <a:t>, un marais, un </a:t>
            </a:r>
            <a:r>
              <a:rPr lang="fr-CA" sz="1800" dirty="0" err="1"/>
              <a:t>marécage</a:t>
            </a:r>
            <a:r>
              <a:rPr lang="fr-CA" sz="1800" dirty="0"/>
              <a:t> ou une </a:t>
            </a:r>
            <a:r>
              <a:rPr lang="fr-CA" sz="1800" dirty="0" err="1"/>
              <a:t>tourbière</a:t>
            </a:r>
            <a:r>
              <a:rPr lang="fr-CA" sz="1800" dirty="0"/>
              <a:t>;</a:t>
            </a:r>
          </a:p>
          <a:p>
            <a:pPr lvl="1">
              <a:spcBef>
                <a:spcPts val="1200"/>
              </a:spcBef>
            </a:pPr>
            <a:r>
              <a:rPr lang="fr-CA" sz="1800" dirty="0"/>
              <a:t>g) </a:t>
            </a:r>
            <a:r>
              <a:rPr lang="fr-CA" sz="1800" b="1" dirty="0"/>
              <a:t>la coupe partielle </a:t>
            </a:r>
            <a:r>
              <a:rPr lang="fr-CA" sz="1800" b="1" dirty="0" err="1"/>
              <a:t>réalisée</a:t>
            </a:r>
            <a:r>
              <a:rPr lang="fr-CA" sz="1800" b="1" dirty="0"/>
              <a:t> dans la rive </a:t>
            </a:r>
            <a:r>
              <a:rPr lang="fr-CA" sz="1800" dirty="0"/>
              <a:t>d’un lac ou d’un cours d’eau, sauf si elle est </a:t>
            </a:r>
            <a:r>
              <a:rPr lang="fr-CA" sz="1800" dirty="0" err="1"/>
              <a:t>réalisée</a:t>
            </a:r>
            <a:r>
              <a:rPr lang="fr-CA" sz="1800" dirty="0"/>
              <a:t> dans un </a:t>
            </a:r>
            <a:r>
              <a:rPr lang="fr-CA" sz="1800" dirty="0" err="1"/>
              <a:t>étang</a:t>
            </a:r>
            <a:r>
              <a:rPr lang="fr-CA" sz="1800" dirty="0"/>
              <a:t>, un marais, un </a:t>
            </a:r>
            <a:r>
              <a:rPr lang="fr-CA" sz="1800" dirty="0" err="1"/>
              <a:t>marécage</a:t>
            </a:r>
            <a:r>
              <a:rPr lang="fr-CA" sz="1800" dirty="0"/>
              <a:t> arbustif ou une </a:t>
            </a:r>
            <a:r>
              <a:rPr lang="fr-CA" sz="1800" dirty="0" err="1"/>
              <a:t>tourbière</a:t>
            </a:r>
            <a:r>
              <a:rPr lang="fr-CA" sz="1800" dirty="0"/>
              <a:t> ouverte, ainsi qu’une telle coupe </a:t>
            </a:r>
            <a:r>
              <a:rPr lang="fr-CA" sz="1800" dirty="0" err="1"/>
              <a:t>réalisée</a:t>
            </a:r>
            <a:r>
              <a:rPr lang="fr-CA" sz="1800" dirty="0"/>
              <a:t> dans un </a:t>
            </a:r>
            <a:r>
              <a:rPr lang="fr-CA" sz="1800" dirty="0" err="1"/>
              <a:t>marécage</a:t>
            </a:r>
            <a:r>
              <a:rPr lang="fr-CA" sz="1800" dirty="0"/>
              <a:t> arborescent ou une </a:t>
            </a:r>
            <a:r>
              <a:rPr lang="fr-CA" sz="1800" dirty="0" err="1"/>
              <a:t>tourbière</a:t>
            </a:r>
            <a:r>
              <a:rPr lang="fr-CA" sz="1800" dirty="0"/>
              <a:t> </a:t>
            </a:r>
            <a:r>
              <a:rPr lang="fr-CA" sz="1800" dirty="0" err="1"/>
              <a:t>boisée</a:t>
            </a:r>
            <a:r>
              <a:rPr lang="fr-CA" sz="1800" dirty="0"/>
              <a:t>, aux conditions suivantes :</a:t>
            </a:r>
          </a:p>
          <a:p>
            <a:pPr lvl="2">
              <a:spcBef>
                <a:spcPts val="0"/>
              </a:spcBef>
            </a:pPr>
            <a:r>
              <a:rPr lang="fr-CA" sz="1400" dirty="0"/>
              <a:t>i. la coupe est </a:t>
            </a:r>
            <a:r>
              <a:rPr lang="fr-CA" sz="1400" dirty="0" err="1"/>
              <a:t>effectuée</a:t>
            </a:r>
            <a:r>
              <a:rPr lang="fr-CA" sz="1400" dirty="0"/>
              <a:t> sur au plus 50 % des tiges de 10 cm et plus de </a:t>
            </a:r>
            <a:r>
              <a:rPr lang="fr-CA" sz="1400" dirty="0" err="1"/>
              <a:t>diamètre</a:t>
            </a:r>
            <a:r>
              <a:rPr lang="fr-CA" sz="1400" dirty="0"/>
              <a:t>;</a:t>
            </a:r>
          </a:p>
          <a:p>
            <a:pPr lvl="2">
              <a:spcBef>
                <a:spcPts val="0"/>
              </a:spcBef>
            </a:pPr>
            <a:r>
              <a:rPr lang="fr-CA" sz="1400" dirty="0"/>
              <a:t>ii. un couvert forestier d’au moins 50 % est </a:t>
            </a:r>
            <a:r>
              <a:rPr lang="fr-CA" sz="1400" dirty="0" err="1"/>
              <a:t>préserve</a:t>
            </a:r>
            <a:r>
              <a:rPr lang="fr-CA" sz="1400" dirty="0"/>
              <a:t>́, incluant les sentiers d’abattage et de </a:t>
            </a:r>
            <a:r>
              <a:rPr lang="fr-CA" sz="1400" dirty="0" err="1"/>
              <a:t>débardage</a:t>
            </a:r>
            <a:r>
              <a:rPr lang="fr-CA" sz="1400" dirty="0"/>
              <a:t>;</a:t>
            </a:r>
          </a:p>
          <a:p>
            <a:pPr lvl="2">
              <a:spcBef>
                <a:spcPts val="0"/>
              </a:spcBef>
            </a:pPr>
            <a:r>
              <a:rPr lang="fr-CA" sz="1400" dirty="0"/>
              <a:t>iii. les arbres qui restent en place sont </a:t>
            </a:r>
            <a:r>
              <a:rPr lang="fr-CA" sz="1400" dirty="0" err="1"/>
              <a:t>répartis</a:t>
            </a:r>
            <a:r>
              <a:rPr lang="fr-CA" sz="1400" dirty="0"/>
              <a:t> </a:t>
            </a:r>
            <a:r>
              <a:rPr lang="fr-CA" sz="1400" dirty="0" err="1"/>
              <a:t>uniformément</a:t>
            </a:r>
            <a:r>
              <a:rPr lang="fr-CA" sz="1400" dirty="0"/>
              <a:t>;</a:t>
            </a:r>
          </a:p>
          <a:p>
            <a:pPr lvl="1">
              <a:spcBef>
                <a:spcPts val="0"/>
              </a:spcBef>
            </a:pPr>
            <a:r>
              <a:rPr lang="fr-CA" sz="1800" dirty="0"/>
              <a:t>h) </a:t>
            </a:r>
            <a:r>
              <a:rPr lang="fr-CA" sz="1800" b="1" dirty="0"/>
              <a:t>la coupe totale sur une superficie de moins de 4 ha </a:t>
            </a:r>
            <a:r>
              <a:rPr lang="fr-CA" sz="1800" dirty="0" err="1"/>
              <a:t>réalisée</a:t>
            </a:r>
            <a:r>
              <a:rPr lang="fr-CA" sz="1800" dirty="0"/>
              <a:t> dans un </a:t>
            </a:r>
            <a:r>
              <a:rPr lang="fr-CA" sz="1800" dirty="0" err="1"/>
              <a:t>marécage</a:t>
            </a:r>
            <a:r>
              <a:rPr lang="fr-CA" sz="1800" dirty="0"/>
              <a:t> arborescent ou une </a:t>
            </a:r>
            <a:r>
              <a:rPr lang="fr-CA" sz="1800" dirty="0" err="1"/>
              <a:t>tourbière</a:t>
            </a:r>
            <a:r>
              <a:rPr lang="fr-CA" sz="1800" dirty="0"/>
              <a:t> </a:t>
            </a:r>
            <a:r>
              <a:rPr lang="fr-CA" sz="1800" dirty="0" err="1"/>
              <a:t>boisée</a:t>
            </a:r>
            <a:r>
              <a:rPr lang="fr-CA" sz="1800" dirty="0"/>
              <a:t>, sauf si elle est </a:t>
            </a:r>
            <a:r>
              <a:rPr lang="fr-CA" sz="1800" dirty="0" err="1"/>
              <a:t>réalisée</a:t>
            </a:r>
            <a:r>
              <a:rPr lang="fr-CA" sz="1800" dirty="0"/>
              <a:t> dans une </a:t>
            </a:r>
            <a:r>
              <a:rPr lang="fr-CA" sz="1800" dirty="0" err="1"/>
              <a:t>lisière</a:t>
            </a:r>
            <a:r>
              <a:rPr lang="fr-CA" sz="1800" dirty="0"/>
              <a:t> </a:t>
            </a:r>
            <a:r>
              <a:rPr lang="fr-CA" sz="1800" dirty="0" err="1"/>
              <a:t>boisée</a:t>
            </a:r>
            <a:r>
              <a:rPr lang="fr-CA" sz="1800" dirty="0"/>
              <a:t> de 20 m en bordure d’une </a:t>
            </a:r>
            <a:r>
              <a:rPr lang="fr-CA" sz="1800" dirty="0" err="1"/>
              <a:t>tourbière</a:t>
            </a:r>
            <a:r>
              <a:rPr lang="fr-CA" sz="1800" dirty="0"/>
              <a:t> ouverte, d’un marais ou d’un </a:t>
            </a:r>
            <a:r>
              <a:rPr lang="fr-CA" sz="1800" dirty="0" err="1"/>
              <a:t>marécage</a:t>
            </a:r>
            <a:r>
              <a:rPr lang="fr-CA" sz="1800" dirty="0"/>
              <a:t> arbustif riverain </a:t>
            </a:r>
            <a:r>
              <a:rPr lang="fr-CA" sz="1800" dirty="0" err="1"/>
              <a:t>conformément</a:t>
            </a:r>
            <a:r>
              <a:rPr lang="fr-CA" sz="1800" dirty="0"/>
              <a:t> aux conditions </a:t>
            </a:r>
            <a:r>
              <a:rPr lang="fr-CA" sz="1800" dirty="0" err="1"/>
              <a:t>prévues</a:t>
            </a:r>
            <a:r>
              <a:rPr lang="fr-CA" sz="1800" dirty="0"/>
              <a:t> au RADF;</a:t>
            </a:r>
          </a:p>
          <a:p>
            <a:pPr lvl="1">
              <a:spcBef>
                <a:spcPts val="0"/>
              </a:spcBef>
            </a:pPr>
            <a:endParaRPr lang="fr-CA" sz="18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38</a:t>
            </a:fld>
            <a:endParaRPr lang="fr-FR" altLang="fr-FR" dirty="0"/>
          </a:p>
        </p:txBody>
      </p:sp>
    </p:spTree>
    <p:extLst>
      <p:ext uri="{BB962C8B-B14F-4D97-AF65-F5344CB8AC3E}">
        <p14:creationId xmlns:p14="http://schemas.microsoft.com/office/powerpoint/2010/main" val="3821378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Conditions générales</a:t>
            </a:r>
          </a:p>
        </p:txBody>
      </p:sp>
      <p:sp>
        <p:nvSpPr>
          <p:cNvPr id="3" name="Espace réservé du contenu 2"/>
          <p:cNvSpPr>
            <a:spLocks noGrp="1"/>
          </p:cNvSpPr>
          <p:nvPr>
            <p:ph idx="1"/>
          </p:nvPr>
        </p:nvSpPr>
        <p:spPr>
          <a:xfrm>
            <a:off x="1055688" y="1484313"/>
            <a:ext cx="10455092" cy="3876680"/>
          </a:xfrm>
        </p:spPr>
        <p:txBody>
          <a:bodyPr/>
          <a:lstStyle/>
          <a:p>
            <a:pPr marL="0" indent="0">
              <a:spcBef>
                <a:spcPts val="1200"/>
              </a:spcBef>
              <a:buNone/>
            </a:pPr>
            <a:r>
              <a:rPr lang="fr-CA" sz="2000" dirty="0"/>
              <a:t>31. Les interventions qui, en vertu des articles 27 à 30 de la </a:t>
            </a:r>
            <a:r>
              <a:rPr lang="fr-CA" sz="2000" dirty="0" err="1"/>
              <a:t>présente</a:t>
            </a:r>
            <a:r>
              <a:rPr lang="fr-CA" sz="2000" dirty="0"/>
              <a:t> annexe, sont </a:t>
            </a:r>
            <a:r>
              <a:rPr lang="fr-CA" sz="2000" dirty="0" err="1"/>
              <a:t>exemptées</a:t>
            </a:r>
            <a:r>
              <a:rPr lang="fr-CA" sz="2000" dirty="0"/>
              <a:t> de l’application du paragraphe 4 du premier </a:t>
            </a:r>
            <a:r>
              <a:rPr lang="fr-CA" sz="2000" dirty="0" err="1"/>
              <a:t>alinéa</a:t>
            </a:r>
            <a:r>
              <a:rPr lang="fr-CA" sz="2000" dirty="0"/>
              <a:t> de l’article 22 de la Loi, doivent </a:t>
            </a:r>
            <a:r>
              <a:rPr lang="fr-CA" sz="2000" dirty="0" err="1"/>
              <a:t>être</a:t>
            </a:r>
            <a:r>
              <a:rPr lang="fr-CA" sz="2000" dirty="0"/>
              <a:t> </a:t>
            </a:r>
            <a:r>
              <a:rPr lang="fr-CA" sz="2000" dirty="0" err="1"/>
              <a:t>réalisées</a:t>
            </a:r>
            <a:r>
              <a:rPr lang="fr-CA" sz="2000" dirty="0"/>
              <a:t> </a:t>
            </a:r>
            <a:r>
              <a:rPr lang="fr-CA" sz="2000" dirty="0" err="1"/>
              <a:t>conformément</a:t>
            </a:r>
            <a:r>
              <a:rPr lang="fr-CA" sz="2000" dirty="0"/>
              <a:t> à certaines des conditions suivantes :</a:t>
            </a:r>
          </a:p>
          <a:p>
            <a:pPr lvl="1">
              <a:spcBef>
                <a:spcPts val="0"/>
              </a:spcBef>
            </a:pPr>
            <a:r>
              <a:rPr lang="fr-CA" sz="1800" dirty="0"/>
              <a:t>1° </a:t>
            </a:r>
            <a:r>
              <a:rPr lang="fr-CA" sz="1800" b="1" dirty="0"/>
              <a:t>sans remblai ni </a:t>
            </a:r>
            <a:r>
              <a:rPr lang="fr-CA" sz="1800" b="1" dirty="0" err="1"/>
              <a:t>déblai</a:t>
            </a:r>
            <a:r>
              <a:rPr lang="fr-CA" sz="1800" dirty="0"/>
              <a:t>, sauf pour […];</a:t>
            </a:r>
          </a:p>
          <a:p>
            <a:pPr lvl="1">
              <a:spcBef>
                <a:spcPts val="0"/>
              </a:spcBef>
            </a:pPr>
            <a:r>
              <a:rPr lang="fr-CA" sz="1800" dirty="0"/>
              <a:t>2° </a:t>
            </a:r>
            <a:r>
              <a:rPr lang="fr-CA" sz="1800" b="1" dirty="0"/>
              <a:t>sans utiliser de pesticides</a:t>
            </a:r>
            <a:r>
              <a:rPr lang="fr-CA" sz="1800" dirty="0"/>
              <a:t>, sauf pour […];</a:t>
            </a:r>
          </a:p>
          <a:p>
            <a:pPr lvl="1">
              <a:spcBef>
                <a:spcPts val="0"/>
              </a:spcBef>
            </a:pPr>
            <a:r>
              <a:rPr lang="fr-CA" sz="1800" dirty="0"/>
              <a:t>3° </a:t>
            </a:r>
            <a:r>
              <a:rPr lang="fr-CA" sz="1800" b="1" dirty="0"/>
              <a:t>sans machinerie lourde</a:t>
            </a:r>
            <a:r>
              <a:rPr lang="fr-CA" sz="1800" dirty="0"/>
              <a:t>, sauf pour […];</a:t>
            </a:r>
          </a:p>
          <a:p>
            <a:pPr lvl="1">
              <a:spcBef>
                <a:spcPts val="0"/>
              </a:spcBef>
            </a:pPr>
            <a:r>
              <a:rPr lang="fr-CA" sz="1800" dirty="0"/>
              <a:t>4° </a:t>
            </a:r>
            <a:r>
              <a:rPr lang="fr-CA" sz="1800" b="1" dirty="0"/>
              <a:t>sans dynamitage</a:t>
            </a:r>
            <a:r>
              <a:rPr lang="fr-CA" sz="1800" dirty="0"/>
              <a:t>...</a:t>
            </a:r>
          </a:p>
          <a:p>
            <a:pPr lvl="1">
              <a:spcBef>
                <a:spcPts val="0"/>
              </a:spcBef>
            </a:pPr>
            <a:r>
              <a:rPr lang="fr-CA" sz="1800" dirty="0"/>
              <a:t>5° </a:t>
            </a:r>
            <a:r>
              <a:rPr lang="fr-CA" sz="1800" b="1" dirty="0"/>
              <a:t>sans l’</a:t>
            </a:r>
            <a:r>
              <a:rPr lang="fr-CA" sz="1800" b="1" dirty="0" err="1"/>
              <a:t>aménagement</a:t>
            </a:r>
            <a:r>
              <a:rPr lang="fr-CA" sz="1800" b="1" dirty="0"/>
              <a:t> d’un chemin d’</a:t>
            </a:r>
            <a:r>
              <a:rPr lang="fr-CA" sz="1800" b="1" dirty="0" err="1"/>
              <a:t>accès</a:t>
            </a:r>
            <a:r>
              <a:rPr lang="fr-CA" sz="1800" dirty="0"/>
              <a:t>, sauf pour […];</a:t>
            </a:r>
          </a:p>
          <a:p>
            <a:pPr lvl="1">
              <a:spcBef>
                <a:spcPts val="0"/>
              </a:spcBef>
            </a:pPr>
            <a:r>
              <a:rPr lang="fr-CA" sz="1800" dirty="0"/>
              <a:t>6° </a:t>
            </a:r>
            <a:r>
              <a:rPr lang="fr-CA" sz="1800" b="1" dirty="0"/>
              <a:t>sans </a:t>
            </a:r>
            <a:r>
              <a:rPr lang="fr-CA" sz="1800" b="1" dirty="0" err="1"/>
              <a:t>orniérage</a:t>
            </a:r>
            <a:r>
              <a:rPr lang="fr-CA" sz="1800" b="1" dirty="0"/>
              <a:t> du sol</a:t>
            </a:r>
            <a:r>
              <a:rPr lang="fr-CA" sz="1800" dirty="0"/>
              <a:t>, sauf pour […];</a:t>
            </a:r>
          </a:p>
          <a:p>
            <a:pPr lvl="1">
              <a:spcBef>
                <a:spcPts val="0"/>
              </a:spcBef>
            </a:pPr>
            <a:r>
              <a:rPr lang="fr-CA" sz="1800" dirty="0"/>
              <a:t>7° </a:t>
            </a:r>
            <a:r>
              <a:rPr lang="fr-CA" sz="1800" b="1" dirty="0"/>
              <a:t>sans nuire au libre </a:t>
            </a:r>
            <a:r>
              <a:rPr lang="fr-CA" sz="1800" b="1" dirty="0" err="1"/>
              <a:t>écoulement</a:t>
            </a:r>
            <a:r>
              <a:rPr lang="fr-CA" sz="1800" b="1" dirty="0"/>
              <a:t> des eaux</a:t>
            </a:r>
            <a:r>
              <a:rPr lang="fr-CA" sz="1800" dirty="0"/>
              <a:t>;</a:t>
            </a:r>
          </a:p>
          <a:p>
            <a:pPr lvl="1">
              <a:spcBef>
                <a:spcPts val="0"/>
              </a:spcBef>
            </a:pPr>
            <a:r>
              <a:rPr lang="fr-CA" sz="1800" dirty="0"/>
              <a:t>8° </a:t>
            </a:r>
            <a:r>
              <a:rPr lang="fr-CA" sz="1800" b="1" dirty="0"/>
              <a:t>sans nuire à la circulation du poisson</a:t>
            </a:r>
            <a:r>
              <a:rPr lang="fr-CA" sz="1800" dirty="0"/>
              <a:t>, sauf pour […]</a:t>
            </a:r>
          </a:p>
          <a:p>
            <a:pPr lvl="1">
              <a:spcBef>
                <a:spcPts val="0"/>
              </a:spcBef>
            </a:pPr>
            <a:r>
              <a:rPr lang="fr-CA" sz="1800" dirty="0"/>
              <a:t>9° </a:t>
            </a:r>
            <a:r>
              <a:rPr lang="fr-CA" sz="1800" b="1" dirty="0"/>
              <a:t>en utilisant des </a:t>
            </a:r>
            <a:r>
              <a:rPr lang="fr-CA" sz="1800" b="1" dirty="0" err="1"/>
              <a:t>matériaux</a:t>
            </a:r>
            <a:r>
              <a:rPr lang="fr-CA" sz="1800" b="1" dirty="0"/>
              <a:t> naturels </a:t>
            </a:r>
            <a:r>
              <a:rPr lang="fr-CA" sz="1800" dirty="0"/>
              <a:t>[...]</a:t>
            </a:r>
          </a:p>
          <a:p>
            <a:pPr lvl="1">
              <a:spcBef>
                <a:spcPts val="1200"/>
              </a:spcBef>
            </a:pPr>
            <a:endParaRPr lang="fr-CA" sz="2600" dirty="0"/>
          </a:p>
          <a:p>
            <a:pPr lvl="1">
              <a:spcBef>
                <a:spcPts val="1200"/>
              </a:spcBef>
            </a:pPr>
            <a:endParaRPr lang="fr-CA" sz="18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39</a:t>
            </a:fld>
            <a:endParaRPr lang="fr-FR" altLang="fr-FR" dirty="0"/>
          </a:p>
        </p:txBody>
      </p:sp>
    </p:spTree>
    <p:extLst>
      <p:ext uri="{BB962C8B-B14F-4D97-AF65-F5344CB8AC3E}">
        <p14:creationId xmlns:p14="http://schemas.microsoft.com/office/powerpoint/2010/main" val="322637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411" y="2509240"/>
            <a:ext cx="8497180" cy="811212"/>
          </a:xfrm>
        </p:spPr>
        <p:txBody>
          <a:bodyPr/>
          <a:lstStyle/>
          <a:p>
            <a:pPr algn="ctr"/>
            <a:r>
              <a:rPr lang="fr-CA" dirty="0">
                <a:solidFill>
                  <a:schemeClr val="accent3">
                    <a:lumMod val="75000"/>
                  </a:schemeClr>
                </a:solidFill>
              </a:rPr>
              <a:t>Volet modernisation du régime d’autorisation environnementale</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a:t>
            </a:fld>
            <a:endParaRPr lang="fr-FR" altLang="fr-FR" dirty="0"/>
          </a:p>
        </p:txBody>
      </p:sp>
    </p:spTree>
    <p:extLst>
      <p:ext uri="{BB962C8B-B14F-4D97-AF65-F5344CB8AC3E}">
        <p14:creationId xmlns:p14="http://schemas.microsoft.com/office/powerpoint/2010/main" val="4016638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Hypothèses de travail </a:t>
            </a:r>
            <a:r>
              <a:rPr lang="mr-IN" dirty="0"/>
              <a:t>–</a:t>
            </a:r>
            <a:r>
              <a:rPr lang="fr-CA" dirty="0"/>
              <a:t> Déclaration de conformité</a:t>
            </a:r>
          </a:p>
        </p:txBody>
      </p:sp>
      <p:sp>
        <p:nvSpPr>
          <p:cNvPr id="3" name="Espace réservé du contenu 2"/>
          <p:cNvSpPr>
            <a:spLocks noGrp="1"/>
          </p:cNvSpPr>
          <p:nvPr>
            <p:ph idx="1"/>
          </p:nvPr>
        </p:nvSpPr>
        <p:spPr>
          <a:xfrm>
            <a:off x="1055688" y="1484313"/>
            <a:ext cx="11136312" cy="3876680"/>
          </a:xfrm>
        </p:spPr>
        <p:txBody>
          <a:bodyPr/>
          <a:lstStyle/>
          <a:p>
            <a:pPr>
              <a:spcBef>
                <a:spcPts val="1200"/>
              </a:spcBef>
            </a:pPr>
            <a:r>
              <a:rPr lang="fr-CA" sz="2400" dirty="0"/>
              <a:t>Lier les travaux forestiers à une planification professionnelle</a:t>
            </a:r>
          </a:p>
          <a:p>
            <a:pPr lvl="1">
              <a:spcBef>
                <a:spcPts val="0"/>
              </a:spcBef>
            </a:pPr>
            <a:r>
              <a:rPr lang="fr-CA" sz="2000" dirty="0"/>
              <a:t>prescription sylvicole</a:t>
            </a:r>
          </a:p>
          <a:p>
            <a:pPr lvl="1">
              <a:spcBef>
                <a:spcPts val="0"/>
              </a:spcBef>
            </a:pPr>
            <a:r>
              <a:rPr lang="fr-CA" sz="2000" dirty="0"/>
              <a:t>regrouper les travaux sous une seule déclaration</a:t>
            </a:r>
          </a:p>
          <a:p>
            <a:pPr lvl="1">
              <a:spcBef>
                <a:spcPts val="0"/>
              </a:spcBef>
            </a:pPr>
            <a:r>
              <a:rPr lang="fr-CA" sz="2000" dirty="0"/>
              <a:t>attestation que les conditions sont respectées</a:t>
            </a:r>
          </a:p>
          <a:p>
            <a:pPr>
              <a:spcBef>
                <a:spcPts val="1200"/>
              </a:spcBef>
            </a:pPr>
            <a:r>
              <a:rPr lang="fr-CA" sz="2400" dirty="0"/>
              <a:t>Dépôt minimalement 30 jours avant le début des travaux</a:t>
            </a:r>
          </a:p>
          <a:p>
            <a:pPr>
              <a:spcBef>
                <a:spcPts val="1200"/>
              </a:spcBef>
            </a:pPr>
            <a:r>
              <a:rPr lang="fr-CA" sz="2400" dirty="0"/>
              <a:t>Activités à couvrir :</a:t>
            </a:r>
          </a:p>
          <a:p>
            <a:pPr lvl="1">
              <a:spcBef>
                <a:spcPts val="1200"/>
              </a:spcBef>
            </a:pPr>
            <a:r>
              <a:rPr lang="fr-CA" sz="2000" dirty="0"/>
              <a:t>aménagement de chemins forestiers adaptés (bonnes pratiques adaptées à l’hydrologie)</a:t>
            </a:r>
          </a:p>
          <a:p>
            <a:pPr lvl="1">
              <a:spcBef>
                <a:spcPts val="1200"/>
              </a:spcBef>
            </a:pPr>
            <a:r>
              <a:rPr lang="fr-CA" sz="2000" dirty="0"/>
              <a:t>coupe totale sur superficie plus importante</a:t>
            </a:r>
          </a:p>
          <a:p>
            <a:pPr lvl="1">
              <a:spcBef>
                <a:spcPts val="1200"/>
              </a:spcBef>
            </a:pPr>
            <a:r>
              <a:rPr lang="fr-CA" sz="2000" dirty="0"/>
              <a:t>reboisement sur plus de 4 ha…</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40</a:t>
            </a:fld>
            <a:endParaRPr lang="fr-FR" altLang="fr-FR" dirty="0"/>
          </a:p>
        </p:txBody>
      </p:sp>
    </p:spTree>
    <p:extLst>
      <p:ext uri="{BB962C8B-B14F-4D97-AF65-F5344CB8AC3E}">
        <p14:creationId xmlns:p14="http://schemas.microsoft.com/office/powerpoint/2010/main" val="3928347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411" y="2509240"/>
            <a:ext cx="8497180" cy="811212"/>
          </a:xfrm>
        </p:spPr>
        <p:txBody>
          <a:bodyPr/>
          <a:lstStyle/>
          <a:p>
            <a:pPr algn="ctr"/>
            <a:r>
              <a:rPr lang="fr-CA" dirty="0">
                <a:solidFill>
                  <a:schemeClr val="accent3">
                    <a:lumMod val="75000"/>
                  </a:schemeClr>
                </a:solidFill>
              </a:rPr>
              <a:t>Étapes à venir</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41</a:t>
            </a:fld>
            <a:endParaRPr lang="fr-FR" altLang="fr-FR" dirty="0"/>
          </a:p>
        </p:txBody>
      </p:sp>
    </p:spTree>
    <p:extLst>
      <p:ext uri="{BB962C8B-B14F-4D97-AF65-F5344CB8AC3E}">
        <p14:creationId xmlns:p14="http://schemas.microsoft.com/office/powerpoint/2010/main" val="53333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CA" altLang="fr-FR" dirty="0">
                <a:ea typeface="ヒラギノ角ゴ Pro W3" pitchFamily="124" charset="-128"/>
              </a:rPr>
              <a:t>Période transitoire</a:t>
            </a:r>
          </a:p>
        </p:txBody>
      </p:sp>
      <p:cxnSp>
        <p:nvCxnSpPr>
          <p:cNvPr id="3" name="Connecteur droit avec flèche 2"/>
          <p:cNvCxnSpPr/>
          <p:nvPr/>
        </p:nvCxnSpPr>
        <p:spPr>
          <a:xfrm>
            <a:off x="895351" y="2181225"/>
            <a:ext cx="10363200"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48" name="Groupe 7"/>
          <p:cNvGrpSpPr>
            <a:grpSpLocks/>
          </p:cNvGrpSpPr>
          <p:nvPr/>
        </p:nvGrpSpPr>
        <p:grpSpPr bwMode="auto">
          <a:xfrm>
            <a:off x="3257551" y="1860550"/>
            <a:ext cx="2023533" cy="622300"/>
            <a:chOff x="1692613" y="2645922"/>
            <a:chExt cx="1517514" cy="622571"/>
          </a:xfrm>
        </p:grpSpPr>
        <p:cxnSp>
          <p:nvCxnSpPr>
            <p:cNvPr id="5" name="Connecteur droit 4"/>
            <p:cNvCxnSpPr/>
            <p:nvPr/>
          </p:nvCxnSpPr>
          <p:spPr>
            <a:xfrm>
              <a:off x="2451370" y="2645922"/>
              <a:ext cx="0" cy="622571"/>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6166" name="ZoneTexte 5"/>
            <p:cNvSpPr txBox="1">
              <a:spLocks noChangeArrowheads="1"/>
            </p:cNvSpPr>
            <p:nvPr/>
          </p:nvSpPr>
          <p:spPr bwMode="auto">
            <a:xfrm>
              <a:off x="1692613" y="2787850"/>
              <a:ext cx="1517514" cy="36933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ea typeface="ヒラギノ角ゴ Pro W3" pitchFamily="124" charset="-128"/>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ea typeface="ヒラギノ角ゴ Pro W3" pitchFamily="12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9pPr>
            </a:lstStyle>
            <a:p>
              <a:pPr algn="ctr">
                <a:spcBef>
                  <a:spcPct val="0"/>
                </a:spcBef>
                <a:buFontTx/>
                <a:buNone/>
              </a:pPr>
              <a:r>
                <a:rPr lang="fr-CA" altLang="fr-FR" sz="1800"/>
                <a:t>23 mars 2018</a:t>
              </a:r>
            </a:p>
          </p:txBody>
        </p:sp>
      </p:grpSp>
      <p:grpSp>
        <p:nvGrpSpPr>
          <p:cNvPr id="6149" name="Groupe 9"/>
          <p:cNvGrpSpPr>
            <a:grpSpLocks/>
          </p:cNvGrpSpPr>
          <p:nvPr/>
        </p:nvGrpSpPr>
        <p:grpSpPr bwMode="auto">
          <a:xfrm>
            <a:off x="6688667" y="1860550"/>
            <a:ext cx="2023533" cy="622300"/>
            <a:chOff x="5016230" y="2645922"/>
            <a:chExt cx="1517514" cy="622571"/>
          </a:xfrm>
        </p:grpSpPr>
        <p:cxnSp>
          <p:nvCxnSpPr>
            <p:cNvPr id="9" name="Connecteur droit 8"/>
            <p:cNvCxnSpPr/>
            <p:nvPr/>
          </p:nvCxnSpPr>
          <p:spPr>
            <a:xfrm>
              <a:off x="5774987" y="2645922"/>
              <a:ext cx="0" cy="622571"/>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6164" name="ZoneTexte 10"/>
            <p:cNvSpPr txBox="1">
              <a:spLocks noChangeArrowheads="1"/>
            </p:cNvSpPr>
            <p:nvPr/>
          </p:nvSpPr>
          <p:spPr bwMode="auto">
            <a:xfrm>
              <a:off x="5016230" y="2787850"/>
              <a:ext cx="1517514" cy="36933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ea typeface="ヒラギノ角ゴ Pro W3" pitchFamily="124" charset="-128"/>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ea typeface="ヒラギノ角ゴ Pro W3" pitchFamily="12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9pPr>
            </a:lstStyle>
            <a:p>
              <a:pPr algn="ctr">
                <a:spcBef>
                  <a:spcPct val="0"/>
                </a:spcBef>
                <a:buFontTx/>
                <a:buNone/>
              </a:pPr>
              <a:r>
                <a:rPr lang="fr-CA" altLang="fr-FR" sz="1800" dirty="0"/>
                <a:t>? 2018</a:t>
              </a:r>
            </a:p>
          </p:txBody>
        </p:sp>
      </p:grpSp>
      <p:sp>
        <p:nvSpPr>
          <p:cNvPr id="7" name="ZoneTexte 6"/>
          <p:cNvSpPr txBox="1"/>
          <p:nvPr/>
        </p:nvSpPr>
        <p:spPr>
          <a:xfrm>
            <a:off x="467785" y="1455738"/>
            <a:ext cx="3812116" cy="4000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effectLst>
            <a:outerShdw blurRad="50800" dist="38100" dir="2700000" algn="tl" rotWithShape="0">
              <a:prstClr val="black">
                <a:alpha val="40000"/>
              </a:prstClr>
            </a:outerShdw>
          </a:effectLst>
        </p:spPr>
        <p:txBody>
          <a:bodyPr>
            <a:spAutoFit/>
          </a:bodyPr>
          <a:lstStyle/>
          <a:p>
            <a:pPr algn="ctr">
              <a:defRPr/>
            </a:pPr>
            <a:r>
              <a:rPr lang="fr-CA" sz="2000" b="1" dirty="0">
                <a:solidFill>
                  <a:schemeClr val="bg1"/>
                </a:solidFill>
              </a:rPr>
              <a:t>Ancienne LQE</a:t>
            </a:r>
          </a:p>
        </p:txBody>
      </p:sp>
      <p:sp>
        <p:nvSpPr>
          <p:cNvPr id="13" name="ZoneTexte 12"/>
          <p:cNvSpPr txBox="1"/>
          <p:nvPr/>
        </p:nvSpPr>
        <p:spPr>
          <a:xfrm>
            <a:off x="4279901" y="1455738"/>
            <a:ext cx="7302500" cy="400050"/>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effectLst>
            <a:outerShdw blurRad="50800" dist="38100" dir="2700000" algn="tl" rotWithShape="0">
              <a:prstClr val="black">
                <a:alpha val="40000"/>
              </a:prstClr>
            </a:outerShdw>
          </a:effectLst>
        </p:spPr>
        <p:txBody>
          <a:bodyPr>
            <a:spAutoFit/>
          </a:bodyPr>
          <a:lstStyle/>
          <a:p>
            <a:pPr algn="ctr">
              <a:defRPr/>
            </a:pPr>
            <a:r>
              <a:rPr lang="fr-CA" sz="2000" b="1" dirty="0">
                <a:solidFill>
                  <a:schemeClr val="bg1"/>
                </a:solidFill>
              </a:rPr>
              <a:t>Nouvelle LQE</a:t>
            </a:r>
          </a:p>
        </p:txBody>
      </p:sp>
      <p:sp>
        <p:nvSpPr>
          <p:cNvPr id="14" name="ZoneTexte 13"/>
          <p:cNvSpPr txBox="1"/>
          <p:nvPr/>
        </p:nvSpPr>
        <p:spPr>
          <a:xfrm>
            <a:off x="467785" y="2513013"/>
            <a:ext cx="3812116" cy="400050"/>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effectLst>
            <a:outerShdw blurRad="50800" dist="38100" dir="2700000" algn="tl" rotWithShape="0">
              <a:prstClr val="black">
                <a:alpha val="40000"/>
              </a:prstClr>
            </a:outerShdw>
          </a:effectLst>
        </p:spPr>
        <p:txBody>
          <a:bodyPr>
            <a:spAutoFit/>
          </a:bodyPr>
          <a:lstStyle/>
          <a:p>
            <a:pPr algn="ctr">
              <a:defRPr/>
            </a:pPr>
            <a:r>
              <a:rPr lang="fr-CA" sz="2000" b="1" dirty="0">
                <a:solidFill>
                  <a:schemeClr val="bg1"/>
                </a:solidFill>
              </a:rPr>
              <a:t>Anciens règlements</a:t>
            </a:r>
          </a:p>
        </p:txBody>
      </p:sp>
      <p:sp>
        <p:nvSpPr>
          <p:cNvPr id="15" name="ZoneTexte 14"/>
          <p:cNvSpPr txBox="1"/>
          <p:nvPr/>
        </p:nvSpPr>
        <p:spPr>
          <a:xfrm>
            <a:off x="7700434" y="2513013"/>
            <a:ext cx="3881967" cy="400050"/>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effectLst>
            <a:outerShdw blurRad="50800" dist="38100" dir="2700000" algn="tl" rotWithShape="0">
              <a:prstClr val="black">
                <a:alpha val="40000"/>
              </a:prstClr>
            </a:outerShdw>
          </a:effectLst>
        </p:spPr>
        <p:txBody>
          <a:bodyPr>
            <a:spAutoFit/>
          </a:bodyPr>
          <a:lstStyle/>
          <a:p>
            <a:pPr algn="ctr">
              <a:defRPr/>
            </a:pPr>
            <a:r>
              <a:rPr lang="fr-CA" sz="2000" b="1" dirty="0">
                <a:solidFill>
                  <a:schemeClr val="bg1"/>
                </a:solidFill>
              </a:rPr>
              <a:t>Nouveaux règlements</a:t>
            </a:r>
          </a:p>
        </p:txBody>
      </p:sp>
      <p:sp>
        <p:nvSpPr>
          <p:cNvPr id="12" name="Accolade fermante 11"/>
          <p:cNvSpPr/>
          <p:nvPr/>
        </p:nvSpPr>
        <p:spPr>
          <a:xfrm rot="5400000">
            <a:off x="5821023" y="1344223"/>
            <a:ext cx="374650" cy="3420533"/>
          </a:xfrm>
          <a:prstGeom prst="rightBrace">
            <a:avLst/>
          </a:prstGeom>
          <a:ln w="38100">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6155" name="ZoneTexte 15"/>
          <p:cNvSpPr txBox="1">
            <a:spLocks noChangeArrowheads="1"/>
          </p:cNvSpPr>
          <p:nvPr/>
        </p:nvSpPr>
        <p:spPr bwMode="auto">
          <a:xfrm>
            <a:off x="4279900" y="2446339"/>
            <a:ext cx="342053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ea typeface="ヒラギノ角ゴ Pro W3" pitchFamily="124" charset="-128"/>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ea typeface="ヒラギノ角ゴ Pro W3" pitchFamily="12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9pPr>
          </a:lstStyle>
          <a:p>
            <a:pPr algn="ctr">
              <a:spcBef>
                <a:spcPct val="0"/>
              </a:spcBef>
              <a:buFontTx/>
              <a:buNone/>
            </a:pPr>
            <a:r>
              <a:rPr lang="fr-CA" altLang="fr-FR" sz="2800" b="1"/>
              <a:t>???</a:t>
            </a:r>
          </a:p>
        </p:txBody>
      </p:sp>
      <p:sp>
        <p:nvSpPr>
          <p:cNvPr id="6156" name="ZoneTexte 19"/>
          <p:cNvSpPr txBox="1">
            <a:spLocks noChangeArrowheads="1"/>
          </p:cNvSpPr>
          <p:nvPr/>
        </p:nvSpPr>
        <p:spPr bwMode="auto">
          <a:xfrm>
            <a:off x="4279900" y="3179117"/>
            <a:ext cx="342053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ea typeface="ヒラギノ角ゴ Pro W3" pitchFamily="124" charset="-128"/>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ea typeface="ヒラギノ角ゴ Pro W3" pitchFamily="12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9pPr>
          </a:lstStyle>
          <a:p>
            <a:pPr algn="ctr">
              <a:spcBef>
                <a:spcPct val="0"/>
              </a:spcBef>
              <a:buFontTx/>
              <a:buNone/>
            </a:pPr>
            <a:r>
              <a:rPr lang="fr-CA" altLang="fr-FR" sz="2000" b="1" i="1" dirty="0">
                <a:solidFill>
                  <a:srgbClr val="C00000"/>
                </a:solidFill>
              </a:rPr>
              <a:t>Période transitoire</a:t>
            </a:r>
          </a:p>
        </p:txBody>
      </p:sp>
      <p:sp>
        <p:nvSpPr>
          <p:cNvPr id="17" name="ZoneTexte 16"/>
          <p:cNvSpPr txBox="1"/>
          <p:nvPr/>
        </p:nvSpPr>
        <p:spPr>
          <a:xfrm>
            <a:off x="4279900" y="3798338"/>
            <a:ext cx="3420533" cy="5232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effectLst>
            <a:outerShdw blurRad="50800" dist="38100" dir="2700000" algn="tl" rotWithShape="0">
              <a:prstClr val="black">
                <a:alpha val="40000"/>
              </a:prstClr>
            </a:outerShdw>
          </a:effectLst>
        </p:spPr>
        <p:txBody>
          <a:bodyPr>
            <a:spAutoFit/>
          </a:bodyPr>
          <a:lstStyle/>
          <a:p>
            <a:pPr algn="ctr">
              <a:defRPr/>
            </a:pPr>
            <a:r>
              <a:rPr lang="fr-CA" sz="1400" b="1" dirty="0">
                <a:solidFill>
                  <a:schemeClr val="bg1"/>
                </a:solidFill>
              </a:rPr>
              <a:t>Règlement relatif à certaines mesures transitoires</a:t>
            </a:r>
          </a:p>
        </p:txBody>
      </p:sp>
      <p:sp>
        <p:nvSpPr>
          <p:cNvPr id="18" name="ZoneTexte 17"/>
          <p:cNvSpPr txBox="1"/>
          <p:nvPr/>
        </p:nvSpPr>
        <p:spPr>
          <a:xfrm>
            <a:off x="4301046" y="4490161"/>
            <a:ext cx="3431116" cy="30777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effectLst>
            <a:outerShdw blurRad="50800" dist="38100" dir="2700000" algn="tl" rotWithShape="0">
              <a:prstClr val="black">
                <a:alpha val="40000"/>
              </a:prstClr>
            </a:outerShdw>
          </a:effectLst>
        </p:spPr>
        <p:txBody>
          <a:bodyPr wrap="square">
            <a:spAutoFit/>
          </a:bodyPr>
          <a:lstStyle/>
          <a:p>
            <a:pPr algn="ctr">
              <a:defRPr/>
            </a:pPr>
            <a:r>
              <a:rPr lang="fr-CA" sz="1400" b="1" dirty="0">
                <a:solidFill>
                  <a:schemeClr val="bg1"/>
                </a:solidFill>
              </a:rPr>
              <a:t>RALQE et règlements sectoriels actuels</a:t>
            </a:r>
          </a:p>
        </p:txBody>
      </p:sp>
      <p:sp>
        <p:nvSpPr>
          <p:cNvPr id="19" name="ZoneTexte 18"/>
          <p:cNvSpPr txBox="1"/>
          <p:nvPr/>
        </p:nvSpPr>
        <p:spPr>
          <a:xfrm>
            <a:off x="4258735" y="5181985"/>
            <a:ext cx="3431116" cy="116955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effectLst>
            <a:outerShdw blurRad="50800" dist="38100" dir="2700000" algn="tl" rotWithShape="0">
              <a:prstClr val="black">
                <a:alpha val="40000"/>
              </a:prstClr>
            </a:outerShdw>
          </a:effectLst>
        </p:spPr>
        <p:txBody>
          <a:bodyPr wrap="square">
            <a:spAutoFit/>
          </a:bodyPr>
          <a:lstStyle/>
          <a:p>
            <a:pPr algn="ctr">
              <a:defRPr/>
            </a:pPr>
            <a:r>
              <a:rPr lang="fr-CA" sz="1400" b="1" dirty="0">
                <a:solidFill>
                  <a:schemeClr val="bg1"/>
                </a:solidFill>
              </a:rPr>
              <a:t>Règlement relatif à l’évaluation et l’examen des impacts sur l’environnement de certains projets</a:t>
            </a:r>
          </a:p>
          <a:p>
            <a:pPr algn="ctr">
              <a:defRPr/>
            </a:pPr>
            <a:r>
              <a:rPr lang="fr-CA" sz="1400" b="1" dirty="0">
                <a:solidFill>
                  <a:schemeClr val="bg1"/>
                </a:solidFill>
              </a:rPr>
              <a:t>Règlement sur les aqueducs et égouts privés</a:t>
            </a:r>
          </a:p>
        </p:txBody>
      </p:sp>
      <p:cxnSp>
        <p:nvCxnSpPr>
          <p:cNvPr id="4" name="Connecteur droit avec flèche 3"/>
          <p:cNvCxnSpPr>
            <a:stCxn id="6156" idx="2"/>
            <a:endCxn id="17" idx="0"/>
          </p:cNvCxnSpPr>
          <p:nvPr/>
        </p:nvCxnSpPr>
        <p:spPr>
          <a:xfrm>
            <a:off x="5990167" y="3579168"/>
            <a:ext cx="0" cy="21917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 name="ZoneTexte 5"/>
          <p:cNvSpPr txBox="1">
            <a:spLocks noChangeArrowheads="1"/>
          </p:cNvSpPr>
          <p:nvPr/>
        </p:nvSpPr>
        <p:spPr bwMode="auto">
          <a:xfrm>
            <a:off x="5632027" y="4025125"/>
            <a:ext cx="685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Calibri" panose="020F0502020204030204" pitchFamily="34" charset="0"/>
                <a:ea typeface="ヒラギノ角ゴ Pro W3" pitchFamily="124" charset="-128"/>
              </a:defRPr>
            </a:lvl1pPr>
            <a:lvl2pPr marL="742950" indent="-285750">
              <a:spcBef>
                <a:spcPct val="20000"/>
              </a:spcBef>
              <a:buFont typeface="Arial" panose="020B0604020202020204" pitchFamily="34" charset="0"/>
              <a:buChar char="–"/>
              <a:defRPr sz="2600">
                <a:solidFill>
                  <a:schemeClr val="tx1"/>
                </a:solidFill>
                <a:latin typeface="Calibri" panose="020F0502020204030204" pitchFamily="34" charset="0"/>
                <a:ea typeface="ヒラギノ角ゴ Pro W3" pitchFamily="12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pitchFamily="12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pitchFamily="124" charset="-128"/>
              </a:defRPr>
            </a:lvl9pPr>
          </a:lstStyle>
          <a:p>
            <a:pPr algn="ctr">
              <a:spcBef>
                <a:spcPct val="0"/>
              </a:spcBef>
              <a:buFontTx/>
              <a:buNone/>
            </a:pPr>
            <a:endParaRPr lang="fr-CA" altLang="fr-FR" sz="1800" b="1" dirty="0">
              <a:solidFill>
                <a:srgbClr val="C00000"/>
              </a:solidFill>
            </a:endParaRPr>
          </a:p>
        </p:txBody>
      </p:sp>
    </p:spTree>
    <p:extLst>
      <p:ext uri="{BB962C8B-B14F-4D97-AF65-F5344CB8AC3E}">
        <p14:creationId xmlns:p14="http://schemas.microsoft.com/office/powerpoint/2010/main" val="3449610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nodeType="afterGroup">
                            <p:stCondLst>
                              <p:cond delay="1000"/>
                            </p:stCondLst>
                            <p:childTnLst>
                              <p:par>
                                <p:cTn id="22" presetID="31" presetClass="entr" presetSubtype="0" fill="hold" grpId="0" nodeType="afterEffect">
                                  <p:stCondLst>
                                    <p:cond delay="0"/>
                                  </p:stCondLst>
                                  <p:childTnLst>
                                    <p:set>
                                      <p:cBhvr>
                                        <p:cTn id="23" dur="1" fill="hold">
                                          <p:stCondLst>
                                            <p:cond delay="0"/>
                                          </p:stCondLst>
                                        </p:cTn>
                                        <p:tgtEl>
                                          <p:spTgt spid="6155"/>
                                        </p:tgtEl>
                                        <p:attrNameLst>
                                          <p:attrName>style.visibility</p:attrName>
                                        </p:attrNameLst>
                                      </p:cBhvr>
                                      <p:to>
                                        <p:strVal val="visible"/>
                                      </p:to>
                                    </p:set>
                                    <p:anim calcmode="lin" valueType="num">
                                      <p:cBhvr>
                                        <p:cTn id="24" dur="1000" fill="hold"/>
                                        <p:tgtEl>
                                          <p:spTgt spid="6155"/>
                                        </p:tgtEl>
                                        <p:attrNameLst>
                                          <p:attrName>ppt_w</p:attrName>
                                        </p:attrNameLst>
                                      </p:cBhvr>
                                      <p:tavLst>
                                        <p:tav tm="0">
                                          <p:val>
                                            <p:fltVal val="0"/>
                                          </p:val>
                                        </p:tav>
                                        <p:tav tm="100000">
                                          <p:val>
                                            <p:strVal val="#ppt_w"/>
                                          </p:val>
                                        </p:tav>
                                      </p:tavLst>
                                    </p:anim>
                                    <p:anim calcmode="lin" valueType="num">
                                      <p:cBhvr>
                                        <p:cTn id="25" dur="1000" fill="hold"/>
                                        <p:tgtEl>
                                          <p:spTgt spid="6155"/>
                                        </p:tgtEl>
                                        <p:attrNameLst>
                                          <p:attrName>ppt_h</p:attrName>
                                        </p:attrNameLst>
                                      </p:cBhvr>
                                      <p:tavLst>
                                        <p:tav tm="0">
                                          <p:val>
                                            <p:fltVal val="0"/>
                                          </p:val>
                                        </p:tav>
                                        <p:tav tm="100000">
                                          <p:val>
                                            <p:strVal val="#ppt_h"/>
                                          </p:val>
                                        </p:tav>
                                      </p:tavLst>
                                    </p:anim>
                                    <p:anim calcmode="lin" valueType="num">
                                      <p:cBhvr>
                                        <p:cTn id="26" dur="1000" fill="hold"/>
                                        <p:tgtEl>
                                          <p:spTgt spid="6155"/>
                                        </p:tgtEl>
                                        <p:attrNameLst>
                                          <p:attrName>style.rotation</p:attrName>
                                        </p:attrNameLst>
                                      </p:cBhvr>
                                      <p:tavLst>
                                        <p:tav tm="0">
                                          <p:val>
                                            <p:fltVal val="90"/>
                                          </p:val>
                                        </p:tav>
                                        <p:tav tm="100000">
                                          <p:val>
                                            <p:fltVal val="0"/>
                                          </p:val>
                                        </p:tav>
                                      </p:tavLst>
                                    </p:anim>
                                    <p:animEffect transition="in" filter="fade">
                                      <p:cBhvr>
                                        <p:cTn id="27" dur="1000"/>
                                        <p:tgtEl>
                                          <p:spTgt spid="61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6156"/>
                                        </p:tgtEl>
                                        <p:attrNameLst>
                                          <p:attrName>style.visibility</p:attrName>
                                        </p:attrNameLst>
                                      </p:cBhvr>
                                      <p:to>
                                        <p:strVal val="visible"/>
                                      </p:to>
                                    </p:set>
                                    <p:animEffect transition="in" filter="wipe(up)">
                                      <p:cBhvr>
                                        <p:cTn id="36" dur="500"/>
                                        <p:tgtEl>
                                          <p:spTgt spid="6156"/>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nodeType="afterGroup">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nodeType="afterGroup">
                            <p:stCondLst>
                              <p:cond delay="2000"/>
                            </p:stCondLst>
                            <p:childTnLst>
                              <p:par>
                                <p:cTn id="46" presetID="22" presetClass="entr" presetSubtype="1" fill="hold" grpId="0" nodeType="afterEffect" nodePh="1">
                                  <p:stCondLst>
                                    <p:cond delay="0"/>
                                  </p:stCondLst>
                                  <p:endCondLst>
                                    <p:cond evt="begin" delay="0">
                                      <p:tn val="46"/>
                                    </p:cond>
                                  </p:end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childTnLst>
                          </p:cTn>
                        </p:par>
                        <p:par>
                          <p:cTn id="49" fill="hold" nodeType="afterGroup">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nodeType="afterGroup">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2" grpId="0" animBg="1"/>
      <p:bldP spid="6155" grpId="0"/>
      <p:bldP spid="6156" grpId="0"/>
      <p:bldP spid="17" grpId="0" animBg="1"/>
      <p:bldP spid="18" grpId="0" animBg="1"/>
      <p:bldP spid="19"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274638"/>
            <a:ext cx="10526712" cy="811212"/>
          </a:xfrm>
        </p:spPr>
        <p:txBody>
          <a:bodyPr/>
          <a:lstStyle/>
          <a:p>
            <a:r>
              <a:rPr lang="fr-CA" dirty="0"/>
              <a:t>Période transitoire</a:t>
            </a:r>
          </a:p>
        </p:txBody>
      </p:sp>
      <p:sp>
        <p:nvSpPr>
          <p:cNvPr id="3" name="Espace réservé du contenu 2"/>
          <p:cNvSpPr>
            <a:spLocks noGrp="1"/>
          </p:cNvSpPr>
          <p:nvPr>
            <p:ph idx="1"/>
          </p:nvPr>
        </p:nvSpPr>
        <p:spPr>
          <a:xfrm>
            <a:off x="1055689" y="1555750"/>
            <a:ext cx="10705099" cy="3805241"/>
          </a:xfrm>
        </p:spPr>
        <p:txBody>
          <a:bodyPr/>
          <a:lstStyle/>
          <a:p>
            <a:pPr>
              <a:buFont typeface="Wingdings" panose="05000000000000000000" pitchFamily="2" charset="2"/>
              <a:buChar char="Ø"/>
            </a:pPr>
            <a:r>
              <a:rPr lang="fr-CA" sz="2400" dirty="0"/>
              <a:t>Consultation publique de 60 jours (14 février au 14 avril 2018)</a:t>
            </a:r>
          </a:p>
          <a:p>
            <a:pPr>
              <a:buFont typeface="Wingdings" panose="05000000000000000000" pitchFamily="2" charset="2"/>
              <a:buChar char="Ø"/>
            </a:pPr>
            <a:endParaRPr lang="fr-CA" sz="2400" dirty="0"/>
          </a:p>
          <a:p>
            <a:pPr>
              <a:buFont typeface="Wingdings" panose="05000000000000000000" pitchFamily="2" charset="2"/>
              <a:buChar char="Ø"/>
            </a:pPr>
            <a:r>
              <a:rPr lang="fr-CA" sz="2400" dirty="0"/>
              <a:t>Le RAMDCME sera révisé à court terme afin d’ajouter </a:t>
            </a:r>
          </a:p>
          <a:p>
            <a:pPr lvl="1">
              <a:buFont typeface="Wingdings" charset="2"/>
              <a:buChar char="q"/>
            </a:pPr>
            <a:r>
              <a:rPr lang="fr-CA" sz="2000" dirty="0"/>
              <a:t>des activités admissibles à un déclaration de conformité </a:t>
            </a:r>
          </a:p>
          <a:p>
            <a:pPr lvl="1">
              <a:buFont typeface="Wingdings" charset="2"/>
              <a:buChar char="q"/>
            </a:pPr>
            <a:r>
              <a:rPr lang="fr-CA" sz="2000" dirty="0"/>
              <a:t>des activités exemptées selon le niveau de risque environnemental</a:t>
            </a:r>
          </a:p>
          <a:p>
            <a:pPr lvl="1">
              <a:buFont typeface="Wingdings" charset="2"/>
              <a:buChar char="q"/>
            </a:pPr>
            <a:endParaRPr lang="fr-CA" sz="2000" dirty="0"/>
          </a:p>
          <a:p>
            <a:pPr>
              <a:buFont typeface="Wingdings" charset="2"/>
              <a:buChar char="Ø"/>
            </a:pPr>
            <a:r>
              <a:rPr lang="fr-CA" sz="2400" dirty="0"/>
              <a:t>Donc le développement de la nouvelle réglementation </a:t>
            </a:r>
            <a:br>
              <a:rPr lang="fr-CA" sz="2400" dirty="0"/>
            </a:br>
            <a:r>
              <a:rPr lang="fr-CA" sz="2400" dirty="0"/>
              <a:t>se mettra en place en 2 phases</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43</a:t>
            </a:fld>
            <a:endParaRPr lang="fr-FR" altLang="fr-FR" dirty="0"/>
          </a:p>
        </p:txBody>
      </p:sp>
    </p:spTree>
    <p:extLst>
      <p:ext uri="{BB962C8B-B14F-4D97-AF65-F5344CB8AC3E}">
        <p14:creationId xmlns:p14="http://schemas.microsoft.com/office/powerpoint/2010/main" val="2427229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0853" y="385763"/>
            <a:ext cx="10455091" cy="811212"/>
          </a:xfrm>
        </p:spPr>
        <p:txBody>
          <a:bodyPr/>
          <a:lstStyle/>
          <a:p>
            <a:r>
              <a:rPr lang="fr-CA" dirty="0"/>
              <a:t>Étapes à venir</a:t>
            </a:r>
          </a:p>
        </p:txBody>
      </p:sp>
      <p:sp>
        <p:nvSpPr>
          <p:cNvPr id="3" name="Espace réservé du contenu 2"/>
          <p:cNvSpPr>
            <a:spLocks noGrp="1"/>
          </p:cNvSpPr>
          <p:nvPr>
            <p:ph idx="1"/>
          </p:nvPr>
        </p:nvSpPr>
        <p:spPr>
          <a:xfrm>
            <a:off x="1055696" y="1484313"/>
            <a:ext cx="11017143" cy="3876680"/>
          </a:xfrm>
        </p:spPr>
        <p:txBody>
          <a:bodyPr/>
          <a:lstStyle/>
          <a:p>
            <a:pPr>
              <a:spcBef>
                <a:spcPts val="1800"/>
              </a:spcBef>
            </a:pPr>
            <a:r>
              <a:rPr lang="fr-CA" sz="2600" dirty="0"/>
              <a:t>Rédaction du règlement sur les dispositions relatives à la compensation</a:t>
            </a:r>
          </a:p>
          <a:p>
            <a:pPr lvl="1">
              <a:spcBef>
                <a:spcPts val="600"/>
              </a:spcBef>
            </a:pPr>
            <a:r>
              <a:rPr lang="fr-CA" sz="2200" dirty="0"/>
              <a:t>projet de règlement </a:t>
            </a:r>
            <a:r>
              <a:rPr lang="fr-CA" sz="2200" u="sng" dirty="0"/>
              <a:t>prépublié</a:t>
            </a:r>
            <a:r>
              <a:rPr lang="fr-CA" sz="2200" dirty="0"/>
              <a:t> au plus tard le 16 juin 2018</a:t>
            </a:r>
          </a:p>
          <a:p>
            <a:pPr>
              <a:spcBef>
                <a:spcPts val="1800"/>
              </a:spcBef>
            </a:pPr>
            <a:r>
              <a:rPr lang="fr-CA" sz="2600" dirty="0"/>
              <a:t>Publication d’un guide sur l’élaboration des plans régionaux des MHH </a:t>
            </a:r>
            <a:r>
              <a:rPr lang="fr-CA" sz="2000" dirty="0"/>
              <a:t>(au plus tard le 16 juin 2018)</a:t>
            </a:r>
          </a:p>
          <a:p>
            <a:pPr>
              <a:spcBef>
                <a:spcPts val="1800"/>
              </a:spcBef>
            </a:pPr>
            <a:r>
              <a:rPr lang="fr-CA" sz="2600" dirty="0"/>
              <a:t>Diffusion du premier programme visant à restaurer les MHH ou à en créer de nouveaux </a:t>
            </a:r>
            <a:r>
              <a:rPr lang="fr-CA" sz="2000" dirty="0"/>
              <a:t>(au plus tard le 16 juin 2019)</a:t>
            </a:r>
          </a:p>
          <a:p>
            <a:pPr>
              <a:spcBef>
                <a:spcPts val="1800"/>
              </a:spcBef>
            </a:pPr>
            <a:r>
              <a:rPr lang="fr-CA" sz="2600" dirty="0"/>
              <a:t>Pour les MRC et les municipalités tenues au maintien d’un premier schéma d’aménagement, transmission du premier plan régional des MHH </a:t>
            </a:r>
            <a:r>
              <a:rPr lang="fr-CA" sz="2000" dirty="0"/>
              <a:t>(au plus tard le 16 juin 2022)</a:t>
            </a:r>
            <a:endParaRPr lang="fr-CA" sz="2600" dirty="0"/>
          </a:p>
          <a:p>
            <a:pPr>
              <a:spcBef>
                <a:spcPts val="1800"/>
              </a:spcBef>
            </a:pPr>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44</a:t>
            </a:fld>
            <a:endParaRPr lang="fr-FR" altLang="fr-FR" dirty="0"/>
          </a:p>
        </p:txBody>
      </p:sp>
    </p:spTree>
    <p:extLst>
      <p:ext uri="{BB962C8B-B14F-4D97-AF65-F5344CB8AC3E}">
        <p14:creationId xmlns:p14="http://schemas.microsoft.com/office/powerpoint/2010/main" val="2580763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489" y="1556740"/>
            <a:ext cx="10455091" cy="811212"/>
          </a:xfrm>
        </p:spPr>
        <p:txBody>
          <a:bodyPr/>
          <a:lstStyle/>
          <a:p>
            <a:pPr algn="ctr"/>
            <a:r>
              <a:rPr lang="fr-CA" dirty="0">
                <a:solidFill>
                  <a:schemeClr val="accent3">
                    <a:lumMod val="75000"/>
                  </a:schemeClr>
                </a:solidFill>
              </a:rPr>
              <a:t>MERCI POUR VOTRE ATTENTION !</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45</a:t>
            </a:fld>
            <a:endParaRPr lang="fr-FR" altLang="fr-FR" dirty="0"/>
          </a:p>
        </p:txBody>
      </p:sp>
      <p:pic>
        <p:nvPicPr>
          <p:cNvPr id="3" name="Image 2"/>
          <p:cNvPicPr>
            <a:picLocks noChangeAspect="1"/>
          </p:cNvPicPr>
          <p:nvPr/>
        </p:nvPicPr>
        <p:blipFill rotWithShape="1">
          <a:blip r:embed="rId3"/>
          <a:srcRect r="67611"/>
          <a:stretch/>
        </p:blipFill>
        <p:spPr>
          <a:xfrm>
            <a:off x="481511" y="642985"/>
            <a:ext cx="2518060" cy="4437069"/>
          </a:xfrm>
          <a:prstGeom prst="rect">
            <a:avLst/>
          </a:prstGeom>
          <a:ln>
            <a:noFill/>
          </a:ln>
          <a:effectLst>
            <a:softEdge rad="112500"/>
          </a:effectLst>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r="58009" b="31537"/>
          <a:stretch/>
        </p:blipFill>
        <p:spPr>
          <a:xfrm>
            <a:off x="4137548" y="2919714"/>
            <a:ext cx="2648080" cy="2160326"/>
          </a:xfrm>
          <a:prstGeom prst="rect">
            <a:avLst/>
          </a:prstGeom>
          <a:ln>
            <a:noFill/>
          </a:ln>
          <a:effectLst>
            <a:softEdge rad="112500"/>
          </a:effectLst>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r="57292" b="30809"/>
          <a:stretch/>
        </p:blipFill>
        <p:spPr>
          <a:xfrm>
            <a:off x="8544341" y="2920744"/>
            <a:ext cx="2650731" cy="2148779"/>
          </a:xfrm>
          <a:prstGeom prst="rect">
            <a:avLst/>
          </a:prstGeom>
          <a:ln>
            <a:noFill/>
          </a:ln>
          <a:effectLst>
            <a:softEdge rad="112500"/>
          </a:effectLst>
        </p:spPr>
      </p:pic>
    </p:spTree>
    <p:extLst>
      <p:ext uri="{BB962C8B-B14F-4D97-AF65-F5344CB8AC3E}">
        <p14:creationId xmlns:p14="http://schemas.microsoft.com/office/powerpoint/2010/main" val="21713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Conditions générales</a:t>
            </a:r>
          </a:p>
        </p:txBody>
      </p:sp>
      <p:sp>
        <p:nvSpPr>
          <p:cNvPr id="3" name="Espace réservé du contenu 2"/>
          <p:cNvSpPr>
            <a:spLocks noGrp="1"/>
          </p:cNvSpPr>
          <p:nvPr>
            <p:ph idx="1"/>
          </p:nvPr>
        </p:nvSpPr>
        <p:spPr>
          <a:xfrm>
            <a:off x="1055688" y="1484313"/>
            <a:ext cx="10455092" cy="3876680"/>
          </a:xfrm>
        </p:spPr>
        <p:txBody>
          <a:bodyPr/>
          <a:lstStyle/>
          <a:p>
            <a:pPr marL="0" indent="0">
              <a:spcBef>
                <a:spcPts val="1200"/>
              </a:spcBef>
              <a:buNone/>
            </a:pPr>
            <a:r>
              <a:rPr lang="fr-CA" sz="2000" dirty="0"/>
              <a:t>31. Les interventions qui, en vertu des articles 27 à 30 de la </a:t>
            </a:r>
            <a:r>
              <a:rPr lang="fr-CA" sz="2000" dirty="0" err="1"/>
              <a:t>présente</a:t>
            </a:r>
            <a:r>
              <a:rPr lang="fr-CA" sz="2000" dirty="0"/>
              <a:t> annexe, sont </a:t>
            </a:r>
            <a:r>
              <a:rPr lang="fr-CA" sz="2000" dirty="0" err="1"/>
              <a:t>exemptées</a:t>
            </a:r>
            <a:r>
              <a:rPr lang="fr-CA" sz="2000" dirty="0"/>
              <a:t> de l’application du paragraphe 4 du premier </a:t>
            </a:r>
            <a:r>
              <a:rPr lang="fr-CA" sz="2000" dirty="0" err="1"/>
              <a:t>alinéa</a:t>
            </a:r>
            <a:r>
              <a:rPr lang="fr-CA" sz="2000" dirty="0"/>
              <a:t> de l’article 22 de la Loi, doivent </a:t>
            </a:r>
            <a:r>
              <a:rPr lang="fr-CA" sz="2000" dirty="0" err="1"/>
              <a:t>être</a:t>
            </a:r>
            <a:r>
              <a:rPr lang="fr-CA" sz="2000" dirty="0"/>
              <a:t> </a:t>
            </a:r>
            <a:r>
              <a:rPr lang="fr-CA" sz="2000" dirty="0" err="1"/>
              <a:t>réalisées</a:t>
            </a:r>
            <a:r>
              <a:rPr lang="fr-CA" sz="2000" dirty="0"/>
              <a:t> </a:t>
            </a:r>
            <a:r>
              <a:rPr lang="fr-CA" sz="2000" dirty="0" err="1"/>
              <a:t>conformément</a:t>
            </a:r>
            <a:r>
              <a:rPr lang="fr-CA" sz="2000" dirty="0"/>
              <a:t> aux conditions suivantes :</a:t>
            </a:r>
          </a:p>
          <a:p>
            <a:pPr lvl="1">
              <a:spcBef>
                <a:spcPts val="1200"/>
              </a:spcBef>
            </a:pPr>
            <a:r>
              <a:rPr lang="fr-CA" sz="1800" dirty="0"/>
              <a:t>1° </a:t>
            </a:r>
            <a:r>
              <a:rPr lang="fr-CA" sz="1800" b="1" dirty="0"/>
              <a:t>sans remblai ni </a:t>
            </a:r>
            <a:r>
              <a:rPr lang="fr-CA" sz="1800" b="1" dirty="0" err="1"/>
              <a:t>déblai</a:t>
            </a:r>
            <a:r>
              <a:rPr lang="fr-CA" sz="1800" dirty="0"/>
              <a:t>, sauf pour </a:t>
            </a:r>
          </a:p>
          <a:p>
            <a:pPr lvl="2">
              <a:spcBef>
                <a:spcPts val="0"/>
              </a:spcBef>
            </a:pPr>
            <a:r>
              <a:rPr lang="fr-CA" sz="1600" dirty="0"/>
              <a:t>[</a:t>
            </a:r>
            <a:r>
              <a:rPr lang="fr-CA" sz="1600" i="1" dirty="0"/>
              <a:t>les</a:t>
            </a:r>
            <a:r>
              <a:rPr lang="fr-CA" sz="1600" dirty="0"/>
              <a:t> </a:t>
            </a:r>
            <a:r>
              <a:rPr lang="fr-CA" sz="1600" i="1" dirty="0"/>
              <a:t>travaux de déboisement, de drainage ou d’aménagement du sol </a:t>
            </a:r>
            <a:r>
              <a:rPr lang="fr-CA" sz="1600" i="1" u="sng" dirty="0"/>
              <a:t>relatif à la mise en culture</a:t>
            </a:r>
            <a:r>
              <a:rPr lang="fr-CA" sz="1600" i="1" dirty="0"/>
              <a:t>, dans la plaine inondable (article 28)</a:t>
            </a:r>
            <a:r>
              <a:rPr lang="fr-CA" sz="1600" dirty="0"/>
              <a:t>] </a:t>
            </a:r>
          </a:p>
          <a:p>
            <a:pPr lvl="2">
              <a:spcBef>
                <a:spcPts val="0"/>
              </a:spcBef>
            </a:pPr>
            <a:r>
              <a:rPr lang="fr-CA" sz="1600" dirty="0"/>
              <a:t>[</a:t>
            </a:r>
            <a:r>
              <a:rPr lang="fr-CA" sz="1600" i="1" dirty="0"/>
              <a:t>les travaux de drainage dans la rive ou la plaine inondable à moins de 30m d’un milieu humide]</a:t>
            </a:r>
          </a:p>
          <a:p>
            <a:pPr lvl="2">
              <a:spcBef>
                <a:spcPts val="0"/>
              </a:spcBef>
            </a:pPr>
            <a:r>
              <a:rPr lang="fr-CA" sz="1600" dirty="0"/>
              <a:t>[</a:t>
            </a:r>
            <a:r>
              <a:rPr lang="fr-CA" sz="1600" i="1" dirty="0"/>
              <a:t>les travaux d’ensemencement, de plantation d’arbustes et d’arbres…</a:t>
            </a:r>
            <a:r>
              <a:rPr lang="fr-CA" sz="1600" dirty="0"/>
              <a:t>]</a:t>
            </a:r>
          </a:p>
          <a:p>
            <a:pPr lvl="2">
              <a:spcBef>
                <a:spcPts val="0"/>
              </a:spcBef>
            </a:pPr>
            <a:r>
              <a:rPr lang="fr-CA" sz="1600" dirty="0"/>
              <a:t>[</a:t>
            </a:r>
            <a:r>
              <a:rPr lang="fr-CA" sz="1600" i="1" dirty="0"/>
              <a:t>les travaux d’entretien ou de réparation d’un ponceau situé dans un milieu humide…</a:t>
            </a:r>
            <a:r>
              <a:rPr lang="fr-CA" sz="1600" dirty="0"/>
              <a:t>]</a:t>
            </a:r>
          </a:p>
          <a:p>
            <a:pPr lvl="2">
              <a:spcBef>
                <a:spcPts val="0"/>
              </a:spcBef>
            </a:pPr>
            <a:r>
              <a:rPr lang="fr-CA" sz="1600" dirty="0"/>
              <a:t>[</a:t>
            </a:r>
            <a:r>
              <a:rPr lang="fr-CA" sz="1600" i="1" dirty="0"/>
              <a:t>les travaux d’aménagement, de réparation ou d’entretien d’un passage à gué (largeur &lt; 7m)…</a:t>
            </a:r>
            <a:r>
              <a:rPr lang="fr-CA" sz="1600" dirty="0"/>
              <a:t>]</a:t>
            </a:r>
          </a:p>
          <a:p>
            <a:pPr lvl="2">
              <a:spcBef>
                <a:spcPts val="0"/>
              </a:spcBef>
            </a:pPr>
            <a:r>
              <a:rPr lang="fr-CA" sz="1600" dirty="0"/>
              <a:t>[</a:t>
            </a:r>
            <a:r>
              <a:rPr lang="fr-CA" sz="1600" i="1" dirty="0"/>
              <a:t>les travaux d’ensemencement, de plantation d’arbustes et d’arbres…</a:t>
            </a:r>
            <a:r>
              <a:rPr lang="fr-CA" sz="1600" dirty="0"/>
              <a:t>]</a:t>
            </a:r>
          </a:p>
          <a:p>
            <a:pPr lvl="2">
              <a:spcBef>
                <a:spcPts val="0"/>
              </a:spcBef>
            </a:pPr>
            <a:r>
              <a:rPr lang="fr-CA" sz="1600" dirty="0"/>
              <a:t>[</a:t>
            </a:r>
            <a:r>
              <a:rPr lang="fr-CA" sz="1600" i="1" dirty="0"/>
              <a:t>les travaux de reconstruction ou d’élargissement d’un chemin forestier existant dans la rive d’un lac ou d’un cours d’eau ou les travaux de construction, de reconstruction ou d’élargissement d’un chemin forestier dans une plaine inondable, sauf s’ils sont également réalisés dans le littoral ou dans un milieu humide</a:t>
            </a:r>
            <a:r>
              <a:rPr lang="fr-CA" sz="1600" dirty="0"/>
              <a:t>]</a:t>
            </a:r>
          </a:p>
          <a:p>
            <a:pPr lvl="2">
              <a:spcBef>
                <a:spcPts val="0"/>
              </a:spcBef>
            </a:pPr>
            <a:r>
              <a:rPr lang="fr-CA" sz="1600" dirty="0"/>
              <a:t>[</a:t>
            </a:r>
            <a:r>
              <a:rPr lang="fr-CA" sz="1600" i="1" dirty="0"/>
              <a:t>les travaux d’entretien, de réparation ou de fermeture d’un chemin forestier…</a:t>
            </a:r>
            <a:r>
              <a:rPr lang="fr-CA" sz="1600" dirty="0"/>
              <a:t>]</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46</a:t>
            </a:fld>
            <a:endParaRPr lang="fr-FR" altLang="fr-FR" dirty="0"/>
          </a:p>
        </p:txBody>
      </p:sp>
    </p:spTree>
    <p:extLst>
      <p:ext uri="{BB962C8B-B14F-4D97-AF65-F5344CB8AC3E}">
        <p14:creationId xmlns:p14="http://schemas.microsoft.com/office/powerpoint/2010/main" val="1335218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Conditions générales</a:t>
            </a:r>
          </a:p>
        </p:txBody>
      </p:sp>
      <p:sp>
        <p:nvSpPr>
          <p:cNvPr id="3" name="Espace réservé du contenu 2"/>
          <p:cNvSpPr>
            <a:spLocks noGrp="1"/>
          </p:cNvSpPr>
          <p:nvPr>
            <p:ph idx="1"/>
          </p:nvPr>
        </p:nvSpPr>
        <p:spPr>
          <a:xfrm>
            <a:off x="1055689" y="1484312"/>
            <a:ext cx="11136312" cy="4104987"/>
          </a:xfrm>
        </p:spPr>
        <p:txBody>
          <a:bodyPr/>
          <a:lstStyle/>
          <a:p>
            <a:pPr marL="0" indent="0">
              <a:spcBef>
                <a:spcPts val="1200"/>
              </a:spcBef>
              <a:buNone/>
            </a:pPr>
            <a:r>
              <a:rPr lang="fr-CA" sz="2000" dirty="0"/>
              <a:t>31. Les interventions qui, en vertu des articles 27 à 30 de la </a:t>
            </a:r>
            <a:r>
              <a:rPr lang="fr-CA" sz="2000" dirty="0" err="1"/>
              <a:t>présente</a:t>
            </a:r>
            <a:r>
              <a:rPr lang="fr-CA" sz="2000" dirty="0"/>
              <a:t> annexe, sont </a:t>
            </a:r>
            <a:r>
              <a:rPr lang="fr-CA" sz="2000" dirty="0" err="1"/>
              <a:t>exemptées</a:t>
            </a:r>
            <a:r>
              <a:rPr lang="fr-CA" sz="2000" dirty="0"/>
              <a:t> de l’application du paragraphe 4 du premier </a:t>
            </a:r>
            <a:r>
              <a:rPr lang="fr-CA" sz="2000" dirty="0" err="1"/>
              <a:t>alinéa</a:t>
            </a:r>
            <a:r>
              <a:rPr lang="fr-CA" sz="2000" dirty="0"/>
              <a:t> de l’article 22 de la Loi, doivent </a:t>
            </a:r>
            <a:r>
              <a:rPr lang="fr-CA" sz="2000" dirty="0" err="1"/>
              <a:t>être</a:t>
            </a:r>
            <a:r>
              <a:rPr lang="fr-CA" sz="2000" dirty="0"/>
              <a:t> </a:t>
            </a:r>
            <a:r>
              <a:rPr lang="fr-CA" sz="2000" dirty="0" err="1"/>
              <a:t>réalisées</a:t>
            </a:r>
            <a:r>
              <a:rPr lang="fr-CA" sz="2000" dirty="0"/>
              <a:t> </a:t>
            </a:r>
            <a:r>
              <a:rPr lang="fr-CA" sz="2000" dirty="0" err="1"/>
              <a:t>conformément</a:t>
            </a:r>
            <a:r>
              <a:rPr lang="fr-CA" sz="2000" dirty="0"/>
              <a:t> aux conditions suivantes :</a:t>
            </a:r>
          </a:p>
          <a:p>
            <a:pPr lvl="1">
              <a:spcBef>
                <a:spcPts val="1200"/>
              </a:spcBef>
            </a:pPr>
            <a:r>
              <a:rPr lang="fr-CA" sz="1800" dirty="0"/>
              <a:t>2° </a:t>
            </a:r>
            <a:r>
              <a:rPr lang="fr-CA" sz="1800" b="1" dirty="0"/>
              <a:t>sans utiliser de pesticides</a:t>
            </a:r>
            <a:r>
              <a:rPr lang="fr-CA" sz="1800" dirty="0"/>
              <a:t>, sauf pour […];</a:t>
            </a:r>
          </a:p>
          <a:p>
            <a:pPr lvl="1">
              <a:spcBef>
                <a:spcPts val="1200"/>
              </a:spcBef>
            </a:pPr>
            <a:r>
              <a:rPr lang="fr-CA" sz="1800" dirty="0"/>
              <a:t>3° </a:t>
            </a:r>
            <a:r>
              <a:rPr lang="fr-CA" sz="1800" b="1" dirty="0"/>
              <a:t>sans machinerie lourde</a:t>
            </a:r>
            <a:r>
              <a:rPr lang="fr-CA" sz="1800" dirty="0"/>
              <a:t>, sauf pour :</a:t>
            </a:r>
          </a:p>
          <a:p>
            <a:pPr lvl="2">
              <a:spcBef>
                <a:spcPts val="0"/>
              </a:spcBef>
            </a:pPr>
            <a:r>
              <a:rPr lang="fr-CA" sz="1600" dirty="0"/>
              <a:t>[</a:t>
            </a:r>
            <a:r>
              <a:rPr lang="fr-CA" sz="1600" i="1" dirty="0"/>
              <a:t>les travaux de reconstruction ou d’élargissement d’un chemin forestier existant dans la rive d’un lac ou d’un cours d’eau ou les travaux de construction, de reconstruction ou d’élargissement d’un chemin forestier dans une plaine inondable, sauf s’ils sont également réalisés dans le littoral ou dans un milieu humide</a:t>
            </a:r>
            <a:r>
              <a:rPr lang="fr-CA" sz="1600" dirty="0"/>
              <a:t>]</a:t>
            </a:r>
          </a:p>
          <a:p>
            <a:pPr lvl="2">
              <a:spcBef>
                <a:spcPts val="0"/>
              </a:spcBef>
            </a:pPr>
            <a:r>
              <a:rPr lang="fr-CA" sz="1600" dirty="0"/>
              <a:t>[</a:t>
            </a:r>
            <a:r>
              <a:rPr lang="fr-CA" sz="1600" i="1" dirty="0"/>
              <a:t>l’aménagement d’un chemin d’hiver au sens du RADF dans un marécage arborescent ou une tourbière boisée, lorsque le sol est gelé sur une profondeur de plus de 35 cm</a:t>
            </a:r>
            <a:r>
              <a:rPr lang="fr-CA" sz="1600" dirty="0"/>
              <a:t>]</a:t>
            </a:r>
          </a:p>
          <a:p>
            <a:pPr lvl="2">
              <a:spcBef>
                <a:spcPts val="0"/>
              </a:spcBef>
            </a:pPr>
            <a:r>
              <a:rPr lang="fr-CA" sz="1600" dirty="0"/>
              <a:t>[</a:t>
            </a:r>
            <a:r>
              <a:rPr lang="fr-CA" sz="1600" i="1" dirty="0"/>
              <a:t>les travaux d’entretien, de réparation ou de fermeture d’un chemin forestier…</a:t>
            </a:r>
            <a:r>
              <a:rPr lang="fr-CA" sz="1600" dirty="0"/>
              <a:t>]</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47</a:t>
            </a:fld>
            <a:endParaRPr lang="fr-FR" altLang="fr-FR" dirty="0"/>
          </a:p>
        </p:txBody>
      </p:sp>
    </p:spTree>
    <p:extLst>
      <p:ext uri="{BB962C8B-B14F-4D97-AF65-F5344CB8AC3E}">
        <p14:creationId xmlns:p14="http://schemas.microsoft.com/office/powerpoint/2010/main" val="4059331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Conditions générales</a:t>
            </a:r>
          </a:p>
        </p:txBody>
      </p:sp>
      <p:sp>
        <p:nvSpPr>
          <p:cNvPr id="3" name="Espace réservé du contenu 2"/>
          <p:cNvSpPr>
            <a:spLocks noGrp="1"/>
          </p:cNvSpPr>
          <p:nvPr>
            <p:ph idx="1"/>
          </p:nvPr>
        </p:nvSpPr>
        <p:spPr>
          <a:xfrm>
            <a:off x="1055689" y="1340710"/>
            <a:ext cx="11136312" cy="4104987"/>
          </a:xfrm>
        </p:spPr>
        <p:txBody>
          <a:bodyPr/>
          <a:lstStyle/>
          <a:p>
            <a:pPr marL="0" indent="0">
              <a:spcBef>
                <a:spcPts val="1200"/>
              </a:spcBef>
              <a:buNone/>
            </a:pPr>
            <a:r>
              <a:rPr lang="fr-CA" sz="2000" dirty="0"/>
              <a:t>31. Les interventions qui, en vertu des articles 27 à 30 de la </a:t>
            </a:r>
            <a:r>
              <a:rPr lang="fr-CA" sz="2000" dirty="0" err="1"/>
              <a:t>présente</a:t>
            </a:r>
            <a:r>
              <a:rPr lang="fr-CA" sz="2000" dirty="0"/>
              <a:t> annexe, sont </a:t>
            </a:r>
            <a:r>
              <a:rPr lang="fr-CA" sz="2000" dirty="0" err="1"/>
              <a:t>exemptées</a:t>
            </a:r>
            <a:r>
              <a:rPr lang="fr-CA" sz="2000" dirty="0"/>
              <a:t> de l’application du paragraphe 4 du premier </a:t>
            </a:r>
            <a:r>
              <a:rPr lang="fr-CA" sz="2000" dirty="0" err="1"/>
              <a:t>alinéa</a:t>
            </a:r>
            <a:r>
              <a:rPr lang="fr-CA" sz="2000" dirty="0"/>
              <a:t> de l’article 22 de la Loi, doivent </a:t>
            </a:r>
            <a:r>
              <a:rPr lang="fr-CA" sz="2000" dirty="0" err="1"/>
              <a:t>être</a:t>
            </a:r>
            <a:r>
              <a:rPr lang="fr-CA" sz="2000" dirty="0"/>
              <a:t> </a:t>
            </a:r>
            <a:r>
              <a:rPr lang="fr-CA" sz="2000" dirty="0" err="1"/>
              <a:t>réalisées</a:t>
            </a:r>
            <a:r>
              <a:rPr lang="fr-CA" sz="2000" dirty="0"/>
              <a:t> </a:t>
            </a:r>
            <a:r>
              <a:rPr lang="fr-CA" sz="2000" dirty="0" err="1"/>
              <a:t>conformément</a:t>
            </a:r>
            <a:r>
              <a:rPr lang="fr-CA" sz="2000" dirty="0"/>
              <a:t> aux conditions suivantes :</a:t>
            </a:r>
          </a:p>
          <a:p>
            <a:pPr lvl="1">
              <a:spcBef>
                <a:spcPts val="1200"/>
              </a:spcBef>
            </a:pPr>
            <a:r>
              <a:rPr lang="fr-CA" sz="1800" dirty="0"/>
              <a:t>3° </a:t>
            </a:r>
            <a:r>
              <a:rPr lang="fr-CA" sz="1800" b="1" dirty="0"/>
              <a:t>sans machinerie lourde</a:t>
            </a:r>
            <a:r>
              <a:rPr lang="fr-CA" sz="1800" dirty="0"/>
              <a:t>, sauf pour :</a:t>
            </a:r>
          </a:p>
          <a:p>
            <a:pPr lvl="2">
              <a:spcBef>
                <a:spcPts val="0"/>
              </a:spcBef>
            </a:pPr>
            <a:r>
              <a:rPr lang="fr-CA" sz="1600" dirty="0"/>
              <a:t>[</a:t>
            </a:r>
            <a:r>
              <a:rPr lang="fr-CA" sz="1600" i="1" dirty="0"/>
              <a:t>la coupe réalisée dans la plaine inondable d’un lac ou d’un cours d’eau </a:t>
            </a:r>
            <a:r>
              <a:rPr lang="fr-CA" sz="1600" b="1" i="1" dirty="0"/>
              <a:t>sauf</a:t>
            </a:r>
            <a:r>
              <a:rPr lang="fr-CA" sz="1600" i="1" dirty="0"/>
              <a:t> si elle est également réalisée dans un milieu humide]</a:t>
            </a:r>
          </a:p>
          <a:p>
            <a:pPr lvl="2">
              <a:spcBef>
                <a:spcPts val="0"/>
              </a:spcBef>
            </a:pPr>
            <a:r>
              <a:rPr lang="fr-CA" sz="1600" dirty="0"/>
              <a:t>[</a:t>
            </a:r>
            <a:r>
              <a:rPr lang="fr-CA" sz="1600" i="1" dirty="0"/>
              <a:t>la coupe partielle réalisée dans la rive d’un lac ou d’un cours d’eau, dans un marécage arborescent ou une tourbière boisée (</a:t>
            </a:r>
            <a:r>
              <a:rPr lang="fr-CA" sz="1600" b="1" i="1" dirty="0"/>
              <a:t>sauf</a:t>
            </a:r>
            <a:r>
              <a:rPr lang="fr-CA" sz="1600" i="1" dirty="0"/>
              <a:t> si elle est réalisée dans un étang, un marais, un marécage arbustif ou une tourbière ouverte)]:</a:t>
            </a:r>
          </a:p>
          <a:p>
            <a:pPr lvl="3">
              <a:spcBef>
                <a:spcPts val="0"/>
              </a:spcBef>
            </a:pPr>
            <a:r>
              <a:rPr lang="fr-CA" sz="1600" i="1" dirty="0"/>
              <a:t>	i. la coupe est effectuée sur au plus 50 % des tiges de 10 cm et plus de diamètre;</a:t>
            </a:r>
          </a:p>
          <a:p>
            <a:pPr lvl="3">
              <a:spcBef>
                <a:spcPts val="0"/>
              </a:spcBef>
            </a:pPr>
            <a:r>
              <a:rPr lang="fr-CA" sz="1600" i="1" dirty="0"/>
              <a:t>	ii. un couvert forestier d’au moins 50 % est préservé, incluant les sentiers d’abattage et de débardage; </a:t>
            </a:r>
          </a:p>
          <a:p>
            <a:pPr lvl="3">
              <a:spcBef>
                <a:spcPts val="0"/>
              </a:spcBef>
            </a:pPr>
            <a:r>
              <a:rPr lang="fr-CA" sz="1600" i="1" dirty="0"/>
              <a:t>	iii. les arbres qui restent en place sont répartis uniformément;</a:t>
            </a:r>
          </a:p>
          <a:p>
            <a:pPr lvl="2">
              <a:spcBef>
                <a:spcPts val="0"/>
              </a:spcBef>
            </a:pPr>
            <a:r>
              <a:rPr lang="fr-CA" sz="1600" dirty="0"/>
              <a:t>[</a:t>
            </a:r>
            <a:r>
              <a:rPr lang="fr-CA" sz="1600" i="1" dirty="0"/>
              <a:t>la coupe totale sur une superficie de moins de 4 ha réalisée dans un marécage arborescent ou une tourbière boisée, sauf si elle est réalisée dans une lisière boisée de 20 m en bordure d’une tourbière ouverte, d’un marais ou d’un marécage arbustif riverain conformément aux conditions prévues au RADF;</a:t>
            </a:r>
          </a:p>
          <a:p>
            <a:pPr lvl="1">
              <a:spcBef>
                <a:spcPts val="1200"/>
              </a:spcBef>
            </a:pPr>
            <a:r>
              <a:rPr lang="fr-CA" sz="1800" dirty="0"/>
              <a:t>4° </a:t>
            </a:r>
            <a:r>
              <a:rPr lang="fr-CA" sz="1800" b="1" dirty="0"/>
              <a:t>sans dynamitage</a:t>
            </a:r>
            <a:r>
              <a:rPr lang="fr-CA" sz="1800" dirty="0"/>
              <a:t>...</a:t>
            </a:r>
            <a:endParaRPr lang="fr-CA" sz="26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48</a:t>
            </a:fld>
            <a:endParaRPr lang="fr-FR" altLang="fr-FR" dirty="0"/>
          </a:p>
        </p:txBody>
      </p:sp>
    </p:spTree>
    <p:extLst>
      <p:ext uri="{BB962C8B-B14F-4D97-AF65-F5344CB8AC3E}">
        <p14:creationId xmlns:p14="http://schemas.microsoft.com/office/powerpoint/2010/main" val="1855857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385763"/>
            <a:ext cx="10455091" cy="811212"/>
          </a:xfrm>
        </p:spPr>
        <p:txBody>
          <a:bodyPr/>
          <a:lstStyle/>
          <a:p>
            <a:r>
              <a:rPr lang="fr-CA" dirty="0"/>
              <a:t>Conditions générales</a:t>
            </a:r>
          </a:p>
        </p:txBody>
      </p:sp>
      <p:sp>
        <p:nvSpPr>
          <p:cNvPr id="3" name="Espace réservé du contenu 2"/>
          <p:cNvSpPr>
            <a:spLocks noGrp="1"/>
          </p:cNvSpPr>
          <p:nvPr>
            <p:ph idx="1"/>
          </p:nvPr>
        </p:nvSpPr>
        <p:spPr>
          <a:xfrm>
            <a:off x="1055688" y="1484313"/>
            <a:ext cx="11136312" cy="3876680"/>
          </a:xfrm>
        </p:spPr>
        <p:txBody>
          <a:bodyPr/>
          <a:lstStyle/>
          <a:p>
            <a:pPr marL="0" indent="0">
              <a:spcBef>
                <a:spcPts val="1200"/>
              </a:spcBef>
              <a:buNone/>
            </a:pPr>
            <a:r>
              <a:rPr lang="fr-CA" sz="2000" dirty="0"/>
              <a:t>31. Les interventions qui, en vertu des articles 27 à 30 de la </a:t>
            </a:r>
            <a:r>
              <a:rPr lang="fr-CA" sz="2000" dirty="0" err="1"/>
              <a:t>présente</a:t>
            </a:r>
            <a:r>
              <a:rPr lang="fr-CA" sz="2000" dirty="0"/>
              <a:t> annexe, sont </a:t>
            </a:r>
            <a:r>
              <a:rPr lang="fr-CA" sz="2000" dirty="0" err="1"/>
              <a:t>exemptées</a:t>
            </a:r>
            <a:r>
              <a:rPr lang="fr-CA" sz="2000" dirty="0"/>
              <a:t> de l’application du paragraphe 4 du premier </a:t>
            </a:r>
            <a:r>
              <a:rPr lang="fr-CA" sz="2000" dirty="0" err="1"/>
              <a:t>alinéa</a:t>
            </a:r>
            <a:r>
              <a:rPr lang="fr-CA" sz="2000" dirty="0"/>
              <a:t> de l’article 22 de la Loi, doivent </a:t>
            </a:r>
            <a:r>
              <a:rPr lang="fr-CA" sz="2000" dirty="0" err="1"/>
              <a:t>être</a:t>
            </a:r>
            <a:r>
              <a:rPr lang="fr-CA" sz="2000" dirty="0"/>
              <a:t> </a:t>
            </a:r>
            <a:r>
              <a:rPr lang="fr-CA" sz="2000" dirty="0" err="1"/>
              <a:t>réalisées</a:t>
            </a:r>
            <a:r>
              <a:rPr lang="fr-CA" sz="2000" dirty="0"/>
              <a:t> </a:t>
            </a:r>
            <a:r>
              <a:rPr lang="fr-CA" sz="2000" dirty="0" err="1"/>
              <a:t>conformément</a:t>
            </a:r>
            <a:r>
              <a:rPr lang="fr-CA" sz="2000" dirty="0"/>
              <a:t> aux conditions suivantes :</a:t>
            </a:r>
          </a:p>
          <a:p>
            <a:pPr lvl="1">
              <a:spcBef>
                <a:spcPts val="1200"/>
              </a:spcBef>
            </a:pPr>
            <a:r>
              <a:rPr lang="fr-CA" sz="1800" dirty="0"/>
              <a:t>5° </a:t>
            </a:r>
            <a:r>
              <a:rPr lang="fr-CA" sz="1800" b="1" dirty="0"/>
              <a:t>sans l’</a:t>
            </a:r>
            <a:r>
              <a:rPr lang="fr-CA" sz="1800" b="1" dirty="0" err="1"/>
              <a:t>aménagement</a:t>
            </a:r>
            <a:r>
              <a:rPr lang="fr-CA" sz="1800" b="1" dirty="0"/>
              <a:t> d’un chemin d’</a:t>
            </a:r>
            <a:r>
              <a:rPr lang="fr-CA" sz="1800" b="1" dirty="0" err="1"/>
              <a:t>accès</a:t>
            </a:r>
            <a:r>
              <a:rPr lang="fr-CA" sz="1800" dirty="0"/>
              <a:t>, sauf pour les mêmes exclusions que sans machinerie lourde ;</a:t>
            </a:r>
          </a:p>
          <a:p>
            <a:pPr lvl="1">
              <a:spcBef>
                <a:spcPts val="1200"/>
              </a:spcBef>
            </a:pPr>
            <a:r>
              <a:rPr lang="fr-CA" sz="1800" dirty="0"/>
              <a:t>6° </a:t>
            </a:r>
            <a:r>
              <a:rPr lang="fr-CA" sz="1800" b="1" dirty="0"/>
              <a:t>sans </a:t>
            </a:r>
            <a:r>
              <a:rPr lang="fr-CA" sz="1800" b="1" dirty="0" err="1"/>
              <a:t>orniérage</a:t>
            </a:r>
            <a:r>
              <a:rPr lang="fr-CA" sz="1800" b="1" dirty="0"/>
              <a:t> du sol</a:t>
            </a:r>
            <a:r>
              <a:rPr lang="fr-CA" sz="1800" dirty="0"/>
              <a:t>, sauf pour </a:t>
            </a:r>
          </a:p>
          <a:p>
            <a:pPr lvl="2">
              <a:spcBef>
                <a:spcPts val="0"/>
              </a:spcBef>
            </a:pPr>
            <a:r>
              <a:rPr lang="fr-CA" sz="1600" dirty="0"/>
              <a:t>[</a:t>
            </a:r>
            <a:r>
              <a:rPr lang="fr-CA" sz="1600" i="1" dirty="0"/>
              <a:t>les travaux de reconstruction ou d’élargissement d’un chemin forestier existant dans la rive d’un lac ou d’un cours d’eau ou les travaux de construction, de reconstruction ou d’élargissement d’un chemin forestier dans une plaine inondable, sauf s’ils sont également réalisés dans le littoral ou dans un milieu humide</a:t>
            </a:r>
            <a:r>
              <a:rPr lang="fr-CA" sz="1600" dirty="0"/>
              <a:t>]</a:t>
            </a:r>
          </a:p>
          <a:p>
            <a:pPr lvl="2">
              <a:spcBef>
                <a:spcPts val="0"/>
              </a:spcBef>
            </a:pPr>
            <a:r>
              <a:rPr lang="fr-CA" sz="1600" dirty="0"/>
              <a:t>[</a:t>
            </a:r>
            <a:r>
              <a:rPr lang="fr-CA" sz="1600" i="1" dirty="0"/>
              <a:t>les travaux d’entretien, de réparation ou de fermeture d’un chemin forestier…</a:t>
            </a:r>
            <a:r>
              <a:rPr lang="fr-CA" sz="1600" dirty="0"/>
              <a:t>]</a:t>
            </a:r>
            <a:endParaRPr lang="fr-CA" sz="1800" dirty="0"/>
          </a:p>
          <a:p>
            <a:pPr lvl="1">
              <a:spcBef>
                <a:spcPts val="1200"/>
              </a:spcBef>
            </a:pPr>
            <a:r>
              <a:rPr lang="fr-CA" sz="1800" dirty="0"/>
              <a:t>7° </a:t>
            </a:r>
            <a:r>
              <a:rPr lang="fr-CA" sz="1800" b="1" dirty="0"/>
              <a:t>sans nuire au libre </a:t>
            </a:r>
            <a:r>
              <a:rPr lang="fr-CA" sz="1800" b="1" dirty="0" err="1"/>
              <a:t>écoulement</a:t>
            </a:r>
            <a:r>
              <a:rPr lang="fr-CA" sz="1800" b="1" dirty="0"/>
              <a:t> des eaux</a:t>
            </a:r>
            <a:r>
              <a:rPr lang="fr-CA" sz="1800" dirty="0"/>
              <a:t>;</a:t>
            </a:r>
          </a:p>
          <a:p>
            <a:pPr lvl="1">
              <a:spcBef>
                <a:spcPts val="1200"/>
              </a:spcBef>
            </a:pPr>
            <a:r>
              <a:rPr lang="fr-CA" sz="1800" dirty="0"/>
              <a:t>8° </a:t>
            </a:r>
            <a:r>
              <a:rPr lang="fr-CA" sz="1800" b="1" dirty="0"/>
              <a:t>sans nuire à la circulation du poisson</a:t>
            </a:r>
            <a:r>
              <a:rPr lang="fr-CA" sz="1800" dirty="0"/>
              <a:t>, sauf pour […]</a:t>
            </a:r>
          </a:p>
          <a:p>
            <a:pPr lvl="1">
              <a:spcBef>
                <a:spcPts val="1200"/>
              </a:spcBef>
            </a:pPr>
            <a:r>
              <a:rPr lang="fr-CA" sz="1800" dirty="0"/>
              <a:t>9° </a:t>
            </a:r>
            <a:r>
              <a:rPr lang="fr-CA" sz="1800" b="1" dirty="0"/>
              <a:t>en utilisant des </a:t>
            </a:r>
            <a:r>
              <a:rPr lang="fr-CA" sz="1800" b="1" dirty="0" err="1"/>
              <a:t>matériaux</a:t>
            </a:r>
            <a:r>
              <a:rPr lang="fr-CA" sz="1800" b="1" dirty="0"/>
              <a:t> naturels </a:t>
            </a:r>
            <a:r>
              <a:rPr lang="fr-CA" sz="1800" dirty="0"/>
              <a:t>[...]</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49</a:t>
            </a:fld>
            <a:endParaRPr lang="fr-FR" altLang="fr-FR" dirty="0"/>
          </a:p>
        </p:txBody>
      </p:sp>
    </p:spTree>
    <p:extLst>
      <p:ext uri="{BB962C8B-B14F-4D97-AF65-F5344CB8AC3E}">
        <p14:creationId xmlns:p14="http://schemas.microsoft.com/office/powerpoint/2010/main" val="313589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9" y="457488"/>
            <a:ext cx="10455091" cy="811212"/>
          </a:xfrm>
        </p:spPr>
        <p:txBody>
          <a:bodyPr/>
          <a:lstStyle/>
          <a:p>
            <a:pPr marL="446088" indent="-446088"/>
            <a:r>
              <a:rPr lang="fr-CA" dirty="0"/>
              <a:t>1. Accentuer la modulation du régime </a:t>
            </a:r>
            <a:br>
              <a:rPr lang="fr-CA" dirty="0"/>
            </a:br>
            <a:r>
              <a:rPr lang="fr-CA" dirty="0"/>
              <a:t>en fonction du risque environnemental</a:t>
            </a:r>
          </a:p>
        </p:txBody>
      </p:sp>
      <p:sp>
        <p:nvSpPr>
          <p:cNvPr id="3" name="Espace réservé du contenu 2"/>
          <p:cNvSpPr>
            <a:spLocks noGrp="1"/>
          </p:cNvSpPr>
          <p:nvPr>
            <p:ph idx="1"/>
          </p:nvPr>
        </p:nvSpPr>
        <p:spPr>
          <a:xfrm>
            <a:off x="1055309" y="1085864"/>
            <a:ext cx="10009391" cy="4275143"/>
          </a:xfrm>
        </p:spPr>
        <p:txBody>
          <a:bodyPr/>
          <a:lstStyle/>
          <a:p>
            <a:pPr marL="0" indent="0">
              <a:buNone/>
            </a:pPr>
            <a:endParaRPr lang="fr-CA" sz="2600"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5</a:t>
            </a:fld>
            <a:endParaRPr lang="fr-FR" altLang="fr-FR" dirty="0"/>
          </a:p>
        </p:txBody>
      </p:sp>
      <p:graphicFrame>
        <p:nvGraphicFramePr>
          <p:cNvPr id="5" name="Tableau 4"/>
          <p:cNvGraphicFramePr>
            <a:graphicFrameLocks noGrp="1"/>
          </p:cNvGraphicFramePr>
          <p:nvPr>
            <p:extLst>
              <p:ext uri="{D42A27DB-BD31-4B8C-83A1-F6EECF244321}">
                <p14:modId xmlns:p14="http://schemas.microsoft.com/office/powerpoint/2010/main" val="93802473"/>
              </p:ext>
            </p:extLst>
          </p:nvPr>
        </p:nvGraphicFramePr>
        <p:xfrm>
          <a:off x="1055309" y="1844780"/>
          <a:ext cx="9721351" cy="3573270"/>
        </p:xfrm>
        <a:graphic>
          <a:graphicData uri="http://schemas.openxmlformats.org/drawingml/2006/table">
            <a:tbl>
              <a:tblPr firstRow="1" firstCol="1" bandRow="1"/>
              <a:tblGrid>
                <a:gridCol w="2385275">
                  <a:extLst>
                    <a:ext uri="{9D8B030D-6E8A-4147-A177-3AD203B41FA5}">
                      <a16:colId xmlns:a16="http://schemas.microsoft.com/office/drawing/2014/main" val="20000"/>
                    </a:ext>
                  </a:extLst>
                </a:gridCol>
                <a:gridCol w="4614337">
                  <a:extLst>
                    <a:ext uri="{9D8B030D-6E8A-4147-A177-3AD203B41FA5}">
                      <a16:colId xmlns:a16="http://schemas.microsoft.com/office/drawing/2014/main" val="20001"/>
                    </a:ext>
                  </a:extLst>
                </a:gridCol>
                <a:gridCol w="2721739">
                  <a:extLst>
                    <a:ext uri="{9D8B030D-6E8A-4147-A177-3AD203B41FA5}">
                      <a16:colId xmlns:a16="http://schemas.microsoft.com/office/drawing/2014/main" val="20002"/>
                    </a:ext>
                  </a:extLst>
                </a:gridCol>
              </a:tblGrid>
              <a:tr h="497702">
                <a:tc>
                  <a:txBody>
                    <a:bodyPr/>
                    <a:lstStyle/>
                    <a:p>
                      <a:pPr marL="0" indent="0" algn="ctr">
                        <a:lnSpc>
                          <a:spcPct val="110000"/>
                        </a:lnSpc>
                        <a:spcBef>
                          <a:spcPts val="300"/>
                        </a:spcBef>
                        <a:spcAft>
                          <a:spcPts val="300"/>
                        </a:spcAft>
                      </a:pPr>
                      <a:r>
                        <a:rPr lang="fr-CA"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Niveau de risque</a:t>
                      </a:r>
                      <a:endParaRPr lang="fr-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indent="90170" algn="ctr">
                        <a:lnSpc>
                          <a:spcPct val="110000"/>
                        </a:lnSpc>
                        <a:spcBef>
                          <a:spcPts val="300"/>
                        </a:spcBef>
                        <a:spcAft>
                          <a:spcPts val="300"/>
                        </a:spcAft>
                      </a:pPr>
                      <a:r>
                        <a:rPr lang="fr-CA"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Mécanisme</a:t>
                      </a:r>
                      <a:endParaRPr lang="fr-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indent="90170" algn="ctr">
                        <a:lnSpc>
                          <a:spcPct val="110000"/>
                        </a:lnSpc>
                        <a:spcBef>
                          <a:spcPts val="300"/>
                        </a:spcBef>
                        <a:spcAft>
                          <a:spcPts val="300"/>
                        </a:spcAft>
                      </a:pPr>
                      <a:r>
                        <a:rPr lang="fr-CA" sz="2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Responsabilité</a:t>
                      </a:r>
                      <a:endParaRPr lang="fr-C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202504">
                <a:tc>
                  <a:txBody>
                    <a:bodyPr/>
                    <a:lstStyle/>
                    <a:p>
                      <a:pPr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Élevé</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90170" algn="ctr" defTabSz="457200" rtl="0" eaLnBrk="1" fontAlgn="auto" latinLnBrk="0" hangingPunct="1">
                        <a:lnSpc>
                          <a:spcPct val="110000"/>
                        </a:lnSpc>
                        <a:spcBef>
                          <a:spcPts val="300"/>
                        </a:spcBef>
                        <a:spcAft>
                          <a:spcPts val="600"/>
                        </a:spcAft>
                        <a:buClrTx/>
                        <a:buSzTx/>
                        <a:buFontTx/>
                        <a:buNone/>
                        <a:tabLst/>
                        <a:defRPr/>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Procédure d’évaluation et d’examen des impacts sur l’environnement – (PÉEIE)</a:t>
                      </a:r>
                    </a:p>
                    <a:p>
                      <a:pPr indent="90170"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BAPE </a:t>
                      </a:r>
                      <a:r>
                        <a:rPr lang="mr-IN"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 Décrets gouvernemental </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Gouvernement</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1252">
                <a:tc>
                  <a:txBody>
                    <a:bodyPr/>
                    <a:lstStyle/>
                    <a:p>
                      <a:pPr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Modéré</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0170"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Autorisation ministérielle</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Ministre</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1252">
                <a:tc>
                  <a:txBody>
                    <a:bodyPr/>
                    <a:lstStyle/>
                    <a:p>
                      <a:pPr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Faible</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0170"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Déclaration de conformité</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300"/>
                        </a:spcBef>
                        <a:spcAft>
                          <a:spcPts val="600"/>
                        </a:spcAft>
                      </a:pPr>
                      <a:r>
                        <a:rPr lang="fr-CA" sz="2000" b="1" u="none"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Initiateur de projet</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1252">
                <a:tc>
                  <a:txBody>
                    <a:bodyPr/>
                    <a:lstStyle/>
                    <a:p>
                      <a:pPr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Négligeable</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90170" algn="ctr">
                        <a:lnSpc>
                          <a:spcPct val="110000"/>
                        </a:lnSpc>
                        <a:spcBef>
                          <a:spcPts val="300"/>
                        </a:spcBef>
                        <a:spcAft>
                          <a:spcPts val="600"/>
                        </a:spcAft>
                      </a:pP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Exemption</a:t>
                      </a: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300"/>
                        </a:spcBef>
                        <a:spcAft>
                          <a:spcPts val="0"/>
                        </a:spcAft>
                      </a:pPr>
                      <a:r>
                        <a:rPr lang="fr-CA" sz="2000" b="1" u="none"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Initiateur de projet</a:t>
                      </a:r>
                    </a:p>
                    <a:p>
                      <a:pPr algn="ctr">
                        <a:lnSpc>
                          <a:spcPct val="110000"/>
                        </a:lnSpc>
                        <a:spcBef>
                          <a:spcPts val="0"/>
                        </a:spcBef>
                        <a:spcAft>
                          <a:spcPts val="0"/>
                        </a:spcAft>
                      </a:pPr>
                      <a:r>
                        <a:rPr lang="fr-CA" sz="20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(respect de conditions)</a:t>
                      </a:r>
                      <a:endParaRPr lang="fr-CA" sz="2000" b="1" u="none"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337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88" y="389409"/>
            <a:ext cx="10526712" cy="879305"/>
          </a:xfrm>
        </p:spPr>
        <p:txBody>
          <a:bodyPr/>
          <a:lstStyle/>
          <a:p>
            <a:pPr marL="446088" indent="-446088"/>
            <a:r>
              <a:rPr lang="fr-CA" dirty="0"/>
              <a:t>1. Accentuer la modulation du régime </a:t>
            </a:r>
            <a:br>
              <a:rPr lang="fr-CA" dirty="0"/>
            </a:br>
            <a:r>
              <a:rPr lang="fr-CA" dirty="0"/>
              <a:t>en fonction du risque environnemental</a:t>
            </a:r>
          </a:p>
        </p:txBody>
      </p:sp>
      <p:sp>
        <p:nvSpPr>
          <p:cNvPr id="3" name="Espace réservé du contenu 2"/>
          <p:cNvSpPr>
            <a:spLocks noGrp="1"/>
          </p:cNvSpPr>
          <p:nvPr>
            <p:ph idx="1"/>
          </p:nvPr>
        </p:nvSpPr>
        <p:spPr>
          <a:xfrm>
            <a:off x="1055697" y="1844786"/>
            <a:ext cx="10657084" cy="3876263"/>
          </a:xfrm>
        </p:spPr>
        <p:txBody>
          <a:bodyPr/>
          <a:lstStyle/>
          <a:p>
            <a:r>
              <a:rPr lang="fr-CA" sz="2600" dirty="0"/>
              <a:t>Pouvoir d’assujettir un projet à la PÉEIE </a:t>
            </a:r>
            <a:r>
              <a:rPr lang="fr-CA" sz="2000" dirty="0"/>
              <a:t>(art. 31.1.1) – </a:t>
            </a:r>
            <a:r>
              <a:rPr lang="fr-CA" sz="2400" b="1" dirty="0"/>
              <a:t>Activités à risque élevé</a:t>
            </a:r>
          </a:p>
          <a:p>
            <a:endParaRPr lang="fr-CA" sz="2000" dirty="0"/>
          </a:p>
          <a:p>
            <a:pPr lvl="1"/>
            <a:r>
              <a:rPr lang="fr-CA" dirty="0"/>
              <a:t>Enjeux environnementaux majeurs et préoccupations du public</a:t>
            </a:r>
          </a:p>
          <a:p>
            <a:pPr lvl="1"/>
            <a:r>
              <a:rPr lang="fr-CA" dirty="0"/>
              <a:t>Nouvelle technologie ou nouveau type d’activité</a:t>
            </a:r>
          </a:p>
          <a:p>
            <a:pPr lvl="1"/>
            <a:r>
              <a:rPr lang="fr-CA" dirty="0"/>
              <a:t>Enjeux en matière de changements climatiques</a:t>
            </a:r>
          </a:p>
          <a:p>
            <a:pPr lvl="1"/>
            <a:endParaRPr lang="fr-CA" dirty="0"/>
          </a:p>
          <a:p>
            <a:r>
              <a:rPr lang="fr-CA" sz="2600" dirty="0"/>
              <a:t>Recommandations du ministre au gouvernement</a:t>
            </a:r>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6</a:t>
            </a:fld>
            <a:endParaRPr lang="fr-FR" altLang="fr-FR" dirty="0"/>
          </a:p>
        </p:txBody>
      </p:sp>
    </p:spTree>
    <p:extLst>
      <p:ext uri="{BB962C8B-B14F-4D97-AF65-F5344CB8AC3E}">
        <p14:creationId xmlns:p14="http://schemas.microsoft.com/office/powerpoint/2010/main" val="352975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691" y="385763"/>
            <a:ext cx="10657092" cy="811212"/>
          </a:xfrm>
        </p:spPr>
        <p:txBody>
          <a:bodyPr/>
          <a:lstStyle/>
          <a:p>
            <a:pPr marL="446088" indent="-446088"/>
            <a:r>
              <a:rPr lang="fr-CA" dirty="0"/>
              <a:t>2. Simplifier les autorisations </a:t>
            </a:r>
            <a:br>
              <a:rPr lang="fr-CA" dirty="0"/>
            </a:br>
            <a:r>
              <a:rPr lang="fr-CA" dirty="0"/>
              <a:t>et accroître la prévisibilité des processus</a:t>
            </a:r>
          </a:p>
        </p:txBody>
      </p:sp>
      <p:sp>
        <p:nvSpPr>
          <p:cNvPr id="3" name="Espace réservé du contenu 2"/>
          <p:cNvSpPr>
            <a:spLocks noGrp="1"/>
          </p:cNvSpPr>
          <p:nvPr>
            <p:ph idx="1"/>
          </p:nvPr>
        </p:nvSpPr>
        <p:spPr>
          <a:xfrm>
            <a:off x="1055690" y="1484730"/>
            <a:ext cx="11136309" cy="4104570"/>
          </a:xfrm>
        </p:spPr>
        <p:txBody>
          <a:bodyPr/>
          <a:lstStyle/>
          <a:p>
            <a:pPr>
              <a:spcBef>
                <a:spcPts val="1800"/>
              </a:spcBef>
            </a:pPr>
            <a:r>
              <a:rPr lang="fr-CA" sz="2600" dirty="0"/>
              <a:t>Un seul type d’autorisation ministérielle </a:t>
            </a:r>
            <a:r>
              <a:rPr lang="fr-CA" sz="2000" dirty="0"/>
              <a:t>(art. 22) – </a:t>
            </a:r>
            <a:r>
              <a:rPr lang="fr-CA" sz="2400" b="1" dirty="0"/>
              <a:t>Activités à risque modéré</a:t>
            </a:r>
          </a:p>
          <a:p>
            <a:pPr lvl="1"/>
            <a:r>
              <a:rPr lang="fr-CA" sz="2200" dirty="0"/>
              <a:t>Intègre et remplace les différents types d’autorisation existants : </a:t>
            </a:r>
            <a:br>
              <a:rPr lang="fr-CA" sz="2200" dirty="0"/>
            </a:br>
            <a:r>
              <a:rPr lang="fr-CA" sz="2200" dirty="0"/>
              <a:t>CA, autorisation, permis, permission, AA</a:t>
            </a:r>
          </a:p>
          <a:p>
            <a:pPr lvl="1"/>
            <a:r>
              <a:rPr lang="fr-CA" sz="2200" dirty="0"/>
              <a:t>Tronc commun s’appliquant à tous les types d’activités + Exigences spécifiques </a:t>
            </a:r>
            <a:r>
              <a:rPr lang="fr-CA" sz="2000" dirty="0"/>
              <a:t>(RAMDCME) </a:t>
            </a:r>
            <a:endParaRPr lang="fr-CA" sz="2200" dirty="0"/>
          </a:p>
          <a:p>
            <a:pPr>
              <a:spcBef>
                <a:spcPts val="1800"/>
              </a:spcBef>
            </a:pPr>
            <a:r>
              <a:rPr lang="fr-CA" sz="2600" dirty="0"/>
              <a:t>Dispositions spécifiques pour tenir compte de la nature ou des impacts de certains types d’activités</a:t>
            </a:r>
          </a:p>
          <a:p>
            <a:pPr lvl="1"/>
            <a:r>
              <a:rPr lang="fr-CA" sz="2200" dirty="0"/>
              <a:t>Établissements industriels désignés par règlement</a:t>
            </a:r>
          </a:p>
          <a:p>
            <a:pPr lvl="1"/>
            <a:r>
              <a:rPr lang="fr-CA" sz="2200" dirty="0"/>
              <a:t>Prélèvements d’eau - Installations de gestion et de traitement des eaux</a:t>
            </a:r>
          </a:p>
          <a:p>
            <a:pPr lvl="1"/>
            <a:r>
              <a:rPr lang="fr-CA" sz="2200" dirty="0"/>
              <a:t>Gestion des matières résiduelles - Gestion des matières dangereuses</a:t>
            </a:r>
          </a:p>
          <a:p>
            <a:pPr lvl="1"/>
            <a:r>
              <a:rPr lang="fr-CA" sz="2200" dirty="0"/>
              <a:t>Milieux humides et hydriques...</a:t>
            </a:r>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7</a:t>
            </a:fld>
            <a:endParaRPr lang="fr-FR" altLang="fr-FR" dirty="0"/>
          </a:p>
        </p:txBody>
      </p:sp>
    </p:spTree>
    <p:extLst>
      <p:ext uri="{BB962C8B-B14F-4D97-AF65-F5344CB8AC3E}">
        <p14:creationId xmlns:p14="http://schemas.microsoft.com/office/powerpoint/2010/main" val="192328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2537" y="1484313"/>
            <a:ext cx="10585083" cy="4515702"/>
          </a:xfrm>
        </p:spPr>
        <p:txBody>
          <a:bodyPr/>
          <a:lstStyle/>
          <a:p>
            <a:pPr>
              <a:spcBef>
                <a:spcPts val="1800"/>
              </a:spcBef>
            </a:pPr>
            <a:r>
              <a:rPr lang="fr-CA" sz="2600" dirty="0"/>
              <a:t>Clarification des éléments pris en considération </a:t>
            </a:r>
            <a:br>
              <a:rPr lang="fr-CA" sz="2600" dirty="0"/>
            </a:br>
            <a:r>
              <a:rPr lang="fr-CA" sz="2600" dirty="0"/>
              <a:t>dans le cadre de l’analyse d’une demande </a:t>
            </a:r>
            <a:r>
              <a:rPr lang="fr-CA" sz="2000" dirty="0"/>
              <a:t>(art. 24)</a:t>
            </a:r>
            <a:endParaRPr lang="fr-CA" dirty="0"/>
          </a:p>
          <a:p>
            <a:pPr>
              <a:spcBef>
                <a:spcPts val="1800"/>
              </a:spcBef>
            </a:pPr>
            <a:r>
              <a:rPr lang="fr-CA" sz="2600" dirty="0"/>
              <a:t>Encadrement du pouvoir de prescrire des conditions </a:t>
            </a:r>
            <a:r>
              <a:rPr lang="fr-CA" sz="2000" dirty="0"/>
              <a:t>(art. 25)</a:t>
            </a:r>
            <a:endParaRPr lang="fr-CA" dirty="0"/>
          </a:p>
          <a:p>
            <a:pPr>
              <a:spcBef>
                <a:spcPts val="1800"/>
              </a:spcBef>
            </a:pPr>
            <a:r>
              <a:rPr lang="fr-CA" sz="2600" dirty="0"/>
              <a:t>Clarification des motifs de refus </a:t>
            </a:r>
            <a:r>
              <a:rPr lang="fr-CA" sz="2000" dirty="0"/>
              <a:t>(art. 31.0.3)</a:t>
            </a:r>
          </a:p>
          <a:p>
            <a:pPr>
              <a:spcBef>
                <a:spcPts val="1800"/>
              </a:spcBef>
            </a:pPr>
            <a:r>
              <a:rPr lang="fr-CA" sz="2600" dirty="0"/>
              <a:t>Abrogation de l’obligation de joindre le certificat attestant la conformité à la réglementation municipale </a:t>
            </a:r>
            <a:r>
              <a:rPr lang="fr-CA" sz="2000" dirty="0"/>
              <a:t>(art. 260 LMLQE)</a:t>
            </a:r>
            <a:endParaRPr lang="fr-CA" dirty="0"/>
          </a:p>
          <a:p>
            <a:pPr lvl="1">
              <a:spcBef>
                <a:spcPts val="600"/>
              </a:spcBef>
            </a:pPr>
            <a:r>
              <a:rPr lang="fr-CA" sz="2200" dirty="0"/>
              <a:t>Obligation du requérant de transmettre une copie de sa demande à la municipalité</a:t>
            </a:r>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8</a:t>
            </a:fld>
            <a:endParaRPr lang="fr-FR" altLang="fr-FR" dirty="0"/>
          </a:p>
        </p:txBody>
      </p:sp>
      <p:sp>
        <p:nvSpPr>
          <p:cNvPr id="6" name="Titre 1"/>
          <p:cNvSpPr>
            <a:spLocks noGrp="1"/>
          </p:cNvSpPr>
          <p:nvPr>
            <p:ph type="title"/>
          </p:nvPr>
        </p:nvSpPr>
        <p:spPr>
          <a:xfrm>
            <a:off x="1055689" y="385763"/>
            <a:ext cx="10455091" cy="811212"/>
          </a:xfrm>
        </p:spPr>
        <p:txBody>
          <a:bodyPr/>
          <a:lstStyle/>
          <a:p>
            <a:pPr marL="446088" indent="-446088"/>
            <a:r>
              <a:rPr lang="fr-CA" dirty="0"/>
              <a:t>2. Simplifier les autorisations </a:t>
            </a:r>
            <a:br>
              <a:rPr lang="fr-CA" dirty="0"/>
            </a:br>
            <a:r>
              <a:rPr lang="fr-CA" dirty="0"/>
              <a:t>et accroître la prévisibilité des processus</a:t>
            </a:r>
          </a:p>
        </p:txBody>
      </p:sp>
    </p:spTree>
    <p:extLst>
      <p:ext uri="{BB962C8B-B14F-4D97-AF65-F5344CB8AC3E}">
        <p14:creationId xmlns:p14="http://schemas.microsoft.com/office/powerpoint/2010/main" val="387464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5691" y="1484313"/>
            <a:ext cx="10945132" cy="3876680"/>
          </a:xfrm>
        </p:spPr>
        <p:txBody>
          <a:bodyPr/>
          <a:lstStyle/>
          <a:p>
            <a:pPr>
              <a:spcBef>
                <a:spcPts val="1800"/>
              </a:spcBef>
            </a:pPr>
            <a:r>
              <a:rPr lang="fr-CA" sz="2400" dirty="0"/>
              <a:t>Nouveau mécanisme de déclaration de conformité - </a:t>
            </a:r>
            <a:r>
              <a:rPr lang="fr-CA" sz="2400" b="1" dirty="0"/>
              <a:t>Activités</a:t>
            </a:r>
            <a:r>
              <a:rPr lang="fr-CA" sz="2400" dirty="0"/>
              <a:t> </a:t>
            </a:r>
            <a:r>
              <a:rPr lang="fr-CA" sz="2400" b="1" dirty="0"/>
              <a:t>à</a:t>
            </a:r>
            <a:r>
              <a:rPr lang="fr-CA" sz="2400" dirty="0"/>
              <a:t> </a:t>
            </a:r>
            <a:r>
              <a:rPr lang="fr-CA" sz="2400" b="1" dirty="0"/>
              <a:t>risque faible</a:t>
            </a:r>
            <a:endParaRPr lang="fr-CA" sz="2400" dirty="0"/>
          </a:p>
          <a:p>
            <a:pPr lvl="1">
              <a:spcBef>
                <a:spcPts val="600"/>
              </a:spcBef>
            </a:pPr>
            <a:r>
              <a:rPr lang="fr-CA" sz="2200" dirty="0"/>
              <a:t>Exemption de l’obligation d’obtenir une autorisation ministérielle (art. 31.0.6 et </a:t>
            </a:r>
            <a:r>
              <a:rPr lang="fr-CA" sz="2200" dirty="0" err="1"/>
              <a:t>ss</a:t>
            </a:r>
            <a:r>
              <a:rPr lang="fr-CA" sz="2200" dirty="0"/>
              <a:t>.)</a:t>
            </a:r>
          </a:p>
          <a:p>
            <a:pPr lvl="1">
              <a:spcBef>
                <a:spcPts val="600"/>
              </a:spcBef>
            </a:pPr>
            <a:r>
              <a:rPr lang="fr-CA" sz="2200" dirty="0"/>
              <a:t>Activités listées dans un règlement avec seuils et conditions</a:t>
            </a:r>
          </a:p>
          <a:p>
            <a:pPr lvl="1">
              <a:spcBef>
                <a:spcPts val="600"/>
              </a:spcBef>
            </a:pPr>
            <a:r>
              <a:rPr lang="fr-CA" sz="2200" dirty="0"/>
              <a:t>Début de l’activité 30 jours après le dépôt de la déclaration</a:t>
            </a:r>
          </a:p>
          <a:p>
            <a:pPr lvl="1">
              <a:spcBef>
                <a:spcPts val="600"/>
              </a:spcBef>
            </a:pPr>
            <a:r>
              <a:rPr lang="fr-CA" sz="2200" dirty="0"/>
              <a:t>Aucun document délivré par le Ministère</a:t>
            </a:r>
          </a:p>
          <a:p>
            <a:pPr>
              <a:spcBef>
                <a:spcPts val="1800"/>
              </a:spcBef>
            </a:pPr>
            <a:r>
              <a:rPr lang="fr-CA" sz="2400" dirty="0"/>
              <a:t>Trois activités déjà admissibles </a:t>
            </a:r>
          </a:p>
          <a:p>
            <a:pPr lvl="1">
              <a:spcBef>
                <a:spcPts val="600"/>
              </a:spcBef>
            </a:pPr>
            <a:r>
              <a:rPr lang="fr-CA" sz="2200" dirty="0"/>
              <a:t>Réhabilitation de terrains contaminés (art. 268 LMLQE)</a:t>
            </a:r>
          </a:p>
          <a:p>
            <a:pPr lvl="1">
              <a:spcBef>
                <a:spcPts val="600"/>
              </a:spcBef>
            </a:pPr>
            <a:r>
              <a:rPr lang="fr-CA" sz="2200" dirty="0"/>
              <a:t>Prolongement d’aqueducs et d’égouts (art. 269 LMLQE)</a:t>
            </a:r>
          </a:p>
          <a:p>
            <a:pPr lvl="1">
              <a:spcBef>
                <a:spcPts val="600"/>
              </a:spcBef>
            </a:pPr>
            <a:r>
              <a:rPr lang="fr-CA" sz="2200" dirty="0"/>
              <a:t>Établissement et relocalisation d’UBB mobile  (art. 270 LMLQE)</a:t>
            </a:r>
          </a:p>
          <a:p>
            <a:pPr>
              <a:spcBef>
                <a:spcPts val="400"/>
              </a:spcBef>
            </a:pPr>
            <a:endParaRPr lang="fr-CA" dirty="0"/>
          </a:p>
          <a:p>
            <a:endParaRPr lang="fr-CA" dirty="0"/>
          </a:p>
        </p:txBody>
      </p:sp>
      <p:sp>
        <p:nvSpPr>
          <p:cNvPr id="4" name="Espace réservé du numéro de diapositive 3"/>
          <p:cNvSpPr>
            <a:spLocks noGrp="1"/>
          </p:cNvSpPr>
          <p:nvPr>
            <p:ph type="sldNum" sz="quarter" idx="11"/>
          </p:nvPr>
        </p:nvSpPr>
        <p:spPr/>
        <p:txBody>
          <a:bodyPr/>
          <a:lstStyle/>
          <a:p>
            <a:pPr>
              <a:defRPr/>
            </a:pPr>
            <a:fld id="{067509C6-5206-4EF8-8B32-5BF73F9AFA62}" type="slidenum">
              <a:rPr lang="fr-FR" altLang="fr-FR" smtClean="0"/>
              <a:pPr>
                <a:defRPr/>
              </a:pPr>
              <a:t>9</a:t>
            </a:fld>
            <a:endParaRPr lang="fr-FR" altLang="fr-FR" dirty="0"/>
          </a:p>
        </p:txBody>
      </p:sp>
      <p:sp>
        <p:nvSpPr>
          <p:cNvPr id="6" name="Titre 1"/>
          <p:cNvSpPr>
            <a:spLocks noGrp="1"/>
          </p:cNvSpPr>
          <p:nvPr>
            <p:ph type="title"/>
          </p:nvPr>
        </p:nvSpPr>
        <p:spPr>
          <a:xfrm>
            <a:off x="1055691" y="385763"/>
            <a:ext cx="10657092" cy="811212"/>
          </a:xfrm>
        </p:spPr>
        <p:txBody>
          <a:bodyPr/>
          <a:lstStyle/>
          <a:p>
            <a:pPr marL="446088" indent="-446088"/>
            <a:r>
              <a:rPr lang="fr-CA" dirty="0"/>
              <a:t>2. Simplifier les autorisations </a:t>
            </a:r>
            <a:br>
              <a:rPr lang="fr-CA" dirty="0"/>
            </a:br>
            <a:r>
              <a:rPr lang="fr-CA" dirty="0"/>
              <a:t>et accroître la prévisibilité des processus</a:t>
            </a:r>
          </a:p>
        </p:txBody>
      </p:sp>
    </p:spTree>
    <p:extLst>
      <p:ext uri="{BB962C8B-B14F-4D97-AF65-F5344CB8AC3E}">
        <p14:creationId xmlns:p14="http://schemas.microsoft.com/office/powerpoint/2010/main" val="209961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16369</TotalTime>
  <Words>3300</Words>
  <Application>Microsoft Office PowerPoint</Application>
  <PresentationFormat>Grand écran</PresentationFormat>
  <Paragraphs>488</Paragraphs>
  <Slides>49</Slides>
  <Notes>49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ＭＳ Ｐゴシック</vt:lpstr>
      <vt:lpstr>Arial</vt:lpstr>
      <vt:lpstr>Calibri</vt:lpstr>
      <vt:lpstr>Courier New</vt:lpstr>
      <vt:lpstr>Helvetica</vt:lpstr>
      <vt:lpstr>Times New Roman</vt:lpstr>
      <vt:lpstr>Wingdings</vt:lpstr>
      <vt:lpstr>ヒラギノ角ゴ Pro W3</vt:lpstr>
      <vt:lpstr>Thème Office</vt:lpstr>
      <vt:lpstr>Ensemble, développons le Québec  de façon responsable</vt:lpstr>
      <vt:lpstr>Plan de la présentation</vt:lpstr>
      <vt:lpstr>Vision de la modernisation</vt:lpstr>
      <vt:lpstr>Volet modernisation du régime d’autorisation environnementale</vt:lpstr>
      <vt:lpstr>1. Accentuer la modulation du régime  en fonction du risque environnemental</vt:lpstr>
      <vt:lpstr>1. Accentuer la modulation du régime  en fonction du risque environnemental</vt:lpstr>
      <vt:lpstr>2. Simplifier les autorisations  et accroître la prévisibilité des processus</vt:lpstr>
      <vt:lpstr>2. Simplifier les autorisations  et accroître la prévisibilité des processus</vt:lpstr>
      <vt:lpstr>2. Simplifier les autorisations  et accroître la prévisibilité des processus</vt:lpstr>
      <vt:lpstr>2. Simplifier les autorisations  et accroître la prévisibilité des processus</vt:lpstr>
      <vt:lpstr>3. Revoir les responsabilités  du Ministère et des initiateurs de projet</vt:lpstr>
      <vt:lpstr>Procédures d’encadrement – aut. ministérielle</vt:lpstr>
      <vt:lpstr>Objectif du RAMDCME</vt:lpstr>
      <vt:lpstr>Formulaire de demande d’autorisation</vt:lpstr>
      <vt:lpstr>La LCMHH complète le nouveau régime  d’autorisation environnementale</vt:lpstr>
      <vt:lpstr>La LCMHH ajoute une définition claire des MHH</vt:lpstr>
      <vt:lpstr>Définition des MHH (suite)</vt:lpstr>
      <vt:lpstr>La LCMHH balise l’approche  « éviter – minimiser – compenser »</vt:lpstr>
      <vt:lpstr>La LCMHH vient préciser les exigences  pour les activités à risque modéré dans les MHH</vt:lpstr>
      <vt:lpstr>Le gouvernement peut définir par règlement :</vt:lpstr>
      <vt:lpstr>Prévoit une compensation financière</vt:lpstr>
      <vt:lpstr>Période transitoire –  Calcul de la contribution financière</vt:lpstr>
      <vt:lpstr> Modulation régionale</vt:lpstr>
      <vt:lpstr>Volet aménagement du territoire et conservation</vt:lpstr>
      <vt:lpstr>Vision</vt:lpstr>
      <vt:lpstr>Modification de 4 autres lois par la LCMHH</vt:lpstr>
      <vt:lpstr>Loi sur l’eau</vt:lpstr>
      <vt:lpstr>Loi sur l’eau (suite)</vt:lpstr>
      <vt:lpstr>Loi sur l’eau (suite)</vt:lpstr>
      <vt:lpstr>Loi sur l’eau (suite)</vt:lpstr>
      <vt:lpstr>Loi sur la conservation du patrimoine naturel</vt:lpstr>
      <vt:lpstr>Loi sur L’aménagement et l’urbanisme</vt:lpstr>
      <vt:lpstr>Et la foresterie là-dedans?</vt:lpstr>
      <vt:lpstr>Présentation PowerPoint</vt:lpstr>
      <vt:lpstr>Principaux enjeux à résoudre</vt:lpstr>
      <vt:lpstr>Hypothèses de travail</vt:lpstr>
      <vt:lpstr>Propositions d’exemptions pour la foresterie</vt:lpstr>
      <vt:lpstr>Propositions d’exemption pour la foresterie</vt:lpstr>
      <vt:lpstr>Conditions générales</vt:lpstr>
      <vt:lpstr>Hypothèses de travail – Déclaration de conformité</vt:lpstr>
      <vt:lpstr>Étapes à venir</vt:lpstr>
      <vt:lpstr>Période transitoire</vt:lpstr>
      <vt:lpstr>Période transitoire</vt:lpstr>
      <vt:lpstr>Étapes à venir</vt:lpstr>
      <vt:lpstr>MERCI POUR VOTRE ATTENTION !</vt:lpstr>
      <vt:lpstr>Conditions générales</vt:lpstr>
      <vt:lpstr>Conditions générales</vt:lpstr>
      <vt:lpstr>Conditions générales</vt:lpstr>
      <vt:lpstr>Conditions générales</vt:lpstr>
    </vt:vector>
  </TitlesOfParts>
  <Company>Mddelcc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Mac Pro</dc:creator>
  <cp:lastModifiedBy>François-Hugues Bernier</cp:lastModifiedBy>
  <cp:revision>1155</cp:revision>
  <cp:lastPrinted>2018-02-28T21:25:50Z</cp:lastPrinted>
  <dcterms:created xsi:type="dcterms:W3CDTF">2015-03-05T18:38:59Z</dcterms:created>
  <dcterms:modified xsi:type="dcterms:W3CDTF">2018-03-02T19:33:56Z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viewCycleID">
    <vt:i4>-961105165</vt:i4>
  </property>
  <property fmtid="{D5CDD505-2E9C-101B-9397-08002B2CF9AE}" pid="3" name="_NewReviewCycle">
    <vt:lpwstr/>
  </property>
</Properties>
</file>