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65" r:id="rId2"/>
  </p:sldMasterIdLst>
  <p:notesMasterIdLst>
    <p:notesMasterId r:id="rId45"/>
  </p:notesMasterIdLst>
  <p:handoutMasterIdLst>
    <p:handoutMasterId r:id="rId46"/>
  </p:handoutMasterIdLst>
  <p:sldIdLst>
    <p:sldId id="1269" r:id="rId3"/>
    <p:sldId id="1504" r:id="rId4"/>
    <p:sldId id="1440" r:id="rId5"/>
    <p:sldId id="1441" r:id="rId6"/>
    <p:sldId id="1442" r:id="rId7"/>
    <p:sldId id="1501" r:id="rId8"/>
    <p:sldId id="1505" r:id="rId9"/>
    <p:sldId id="1445" r:id="rId10"/>
    <p:sldId id="1507" r:id="rId11"/>
    <p:sldId id="1490" r:id="rId12"/>
    <p:sldId id="1489" r:id="rId13"/>
    <p:sldId id="1465" r:id="rId14"/>
    <p:sldId id="1508" r:id="rId15"/>
    <p:sldId id="1459" r:id="rId16"/>
    <p:sldId id="1460" r:id="rId17"/>
    <p:sldId id="1461" r:id="rId18"/>
    <p:sldId id="1467" r:id="rId19"/>
    <p:sldId id="1509" r:id="rId20"/>
    <p:sldId id="1468" r:id="rId21"/>
    <p:sldId id="1469" r:id="rId22"/>
    <p:sldId id="1470" r:id="rId23"/>
    <p:sldId id="1510" r:id="rId24"/>
    <p:sldId id="1473" r:id="rId25"/>
    <p:sldId id="1474" r:id="rId26"/>
    <p:sldId id="1511" r:id="rId27"/>
    <p:sldId id="1477" r:id="rId28"/>
    <p:sldId id="1478" r:id="rId29"/>
    <p:sldId id="1479" r:id="rId30"/>
    <p:sldId id="1480" r:id="rId31"/>
    <p:sldId id="1502" r:id="rId32"/>
    <p:sldId id="1512" r:id="rId33"/>
    <p:sldId id="1498" r:id="rId34"/>
    <p:sldId id="1475" r:id="rId35"/>
    <p:sldId id="1476" r:id="rId36"/>
    <p:sldId id="1513" r:id="rId37"/>
    <p:sldId id="1482" r:id="rId38"/>
    <p:sldId id="1484" r:id="rId39"/>
    <p:sldId id="1485" r:id="rId40"/>
    <p:sldId id="1486" r:id="rId41"/>
    <p:sldId id="1514" r:id="rId42"/>
    <p:sldId id="1500" r:id="rId43"/>
    <p:sldId id="1487" r:id="rId44"/>
  </p:sldIdLst>
  <p:sldSz cx="9144000" cy="6858000" type="screen4x3"/>
  <p:notesSz cx="7315200" cy="9601200"/>
  <p:custDataLst>
    <p:tags r:id="rId47"/>
  </p:custDataLst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4400" b="1" i="1" kern="1200">
        <a:solidFill>
          <a:schemeClr val="tx2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i="1" kern="1200">
        <a:solidFill>
          <a:schemeClr val="tx2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i="1" kern="1200">
        <a:solidFill>
          <a:schemeClr val="tx2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i="1" kern="1200">
        <a:solidFill>
          <a:schemeClr val="tx2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i="1" kern="1200">
        <a:solidFill>
          <a:schemeClr val="tx2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4400" b="1" i="1" kern="1200">
        <a:solidFill>
          <a:schemeClr val="tx2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4400" b="1" i="1" kern="1200">
        <a:solidFill>
          <a:schemeClr val="tx2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4400" b="1" i="1" kern="1200">
        <a:solidFill>
          <a:schemeClr val="tx2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4400" b="1" i="1" kern="1200">
        <a:solidFill>
          <a:schemeClr val="tx2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ues Lapierre" initials="HL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2D050"/>
    <a:srgbClr val="0000FF"/>
    <a:srgbClr val="0066FF"/>
    <a:srgbClr val="000000"/>
    <a:srgbClr val="FFC000"/>
    <a:srgbClr val="FF9900"/>
    <a:srgbClr val="FFFF99"/>
    <a:srgbClr val="FFCC66"/>
    <a:srgbClr val="40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688" autoAdjust="0"/>
    <p:restoredTop sz="94128" autoAdjust="0"/>
  </p:normalViewPr>
  <p:slideViewPr>
    <p:cSldViewPr>
      <p:cViewPr varScale="1">
        <p:scale>
          <a:sx n="91" d="100"/>
          <a:sy n="91" d="100"/>
        </p:scale>
        <p:origin x="774" y="84"/>
      </p:cViewPr>
      <p:guideLst>
        <p:guide orient="horz" pos="2160"/>
        <p:guide pos="292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B-44AA-AC59-D8D13B09080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B-44AA-AC59-D8D13B09080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B-44AA-AC59-D8D13B090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8535784"/>
        <c:axId val="378533432"/>
        <c:axId val="378924784"/>
      </c:bar3DChart>
      <c:catAx>
        <c:axId val="378535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8533432"/>
        <c:crosses val="autoZero"/>
        <c:auto val="1"/>
        <c:lblAlgn val="ctr"/>
        <c:lblOffset val="100"/>
        <c:noMultiLvlLbl val="0"/>
      </c:catAx>
      <c:valAx>
        <c:axId val="378533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535784"/>
        <c:crosses val="autoZero"/>
        <c:crossBetween val="between"/>
      </c:valAx>
      <c:serAx>
        <c:axId val="37892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37853343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0507"/>
            <a:ext cx="18473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50000"/>
              </a:spcBef>
              <a:defRPr sz="1200" i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130469" y="100507"/>
            <a:ext cx="18473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 sz="1200" i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24201"/>
            <a:ext cx="18473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50000"/>
              </a:spcBef>
              <a:defRPr sz="1200" i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6421" y="9324201"/>
            <a:ext cx="458779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 sz="1200" i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08711BF-ABA3-446C-8072-5B05A155A7A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1430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0507"/>
            <a:ext cx="18473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50000"/>
              </a:spcBef>
              <a:defRPr sz="1200" i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130469" y="100507"/>
            <a:ext cx="18473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 sz="1200" i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129" y="6101602"/>
            <a:ext cx="3390672" cy="1237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24201"/>
            <a:ext cx="18473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50000"/>
              </a:spcBef>
              <a:defRPr sz="1200" i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56421" y="9324201"/>
            <a:ext cx="458779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 sz="1200" i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A620F71-E189-45FF-BFAD-89767B2A71D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093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20F71-E189-45FF-BFAD-89767B2A71D9}" type="slidenum">
              <a:rPr lang="fr-CA" smtClean="0"/>
              <a:pPr>
                <a:defRPr/>
              </a:pPr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76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C7F08-C0FD-49A3-B326-6B017397ECF2}" type="slidenum">
              <a:rPr kumimoji="0" lang="en-US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fr-FR" sz="12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130" y="6133722"/>
            <a:ext cx="3671481" cy="28264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5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C370C-E715-491B-84CB-117B097108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B7775-D4AF-4BA6-B706-60BF9056B4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F722-4766-4DE3-B5FF-8EE6010019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3B40A-9B66-4C5B-A13E-A5567A2E95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D58C0-EB30-4102-A807-3B7BBCC8F09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671544521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96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D58C0-EB30-4102-A807-3B7BBCC8F09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00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FEE10-4B11-4A33-9B34-14E7C64E7167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1831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44E4E-4926-4EF5-9EA6-E7EF83DA77ED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414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AEBB-7DAA-4995-8866-CEFABA955608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581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7761-652E-495D-A28B-7E25B794B41D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016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19061-4076-47BF-9147-698A769444C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939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44E49-94F2-4D8D-A2D2-ECFBB2302E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A64A1-BEDF-4E92-A703-1C2D1E18AD8D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0767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96DC-A154-4925-9F39-68550F8BED04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0472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7B2D-AA17-4232-8B7D-6FEDF590D41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8464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2328-05FA-4E9A-A52F-C5DD983BA747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2478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1623-54A3-4443-BCC6-A01B87C3B6AF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356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3D80-0463-418D-AF67-1C5AE5C1B90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429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  <a:endParaRPr lang="fr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684-6089-4C67-858A-30AEFFD8F5D4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8005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B75B-700A-4D5A-AA9F-D8BEE0F501A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896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D58C0-EB30-4102-A807-3B7BBCC8F09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53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1967D-572A-44EC-9660-56195526D1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3D54-5F76-4B82-90BC-283E58EB3D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EF4D-F0B0-4543-B1ED-20C3078DDE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CAF4-1172-46C5-A35E-BF8745E39C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6590-8F58-4840-8F31-144F67FF50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E596B-3DEF-423D-8E77-33E9262326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8F59E-7D48-4F3A-96ED-E0EDF488E2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6600"/>
            </a:gs>
            <a:gs pos="100000">
              <a:srgbClr val="0025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0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7ED58C0-EB30-4102-A807-3B7BBCC8F0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79" r:id="rId13"/>
    <p:sldLayoutId id="2147483680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6600"/>
            </a:gs>
            <a:gs pos="100000">
              <a:srgbClr val="0025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40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05ED684-6089-4C67-858A-30AEFFD8F5D4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51904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1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5708143"/>
            <a:ext cx="9144000" cy="115622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310" y="2310210"/>
            <a:ext cx="8856662" cy="1320372"/>
          </a:xfrm>
        </p:spPr>
        <p:txBody>
          <a:bodyPr/>
          <a:lstStyle/>
          <a:p>
            <a:pPr>
              <a:defRPr/>
            </a:pPr>
            <a:r>
              <a:rPr lang="fr-CA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Colloque milieux humides 2018</a:t>
            </a:r>
            <a:br>
              <a:rPr lang="fr-CA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fr-CA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Québec, 1 mars 2018</a:t>
            </a:r>
            <a:endParaRPr lang="fr-CA" sz="1800" b="1" i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6948" y="4405863"/>
            <a:ext cx="8390102" cy="118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Professeur en hydrologie forestière, Université Laval</a:t>
            </a:r>
          </a:p>
          <a:p>
            <a:pPr lvl="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sz="2400" b="0" i="0" kern="0" dirty="0">
                <a:solidFill>
                  <a:schemeClr val="tx1"/>
                </a:solidFill>
              </a:rPr>
              <a:t>Président de la CAPSA, Organisme de bassin versant des rivières Sainte-Anne, Portneuf et secteur la </a:t>
            </a:r>
            <a:r>
              <a:rPr lang="fr-CA" sz="2400" b="0" i="0" kern="0" dirty="0" err="1">
                <a:solidFill>
                  <a:schemeClr val="tx1"/>
                </a:solidFill>
              </a:rPr>
              <a:t>Chevrotière</a:t>
            </a:r>
            <a:endParaRPr lang="fr-CA" sz="2400" b="0" i="0" kern="0" dirty="0">
              <a:solidFill>
                <a:schemeClr val="tx1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2412" y="3642828"/>
            <a:ext cx="79524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Sylvain Jutras</a:t>
            </a: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CA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CA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ing.f</a:t>
            </a:r>
            <a:r>
              <a:rPr kumimoji="0" lang="en-CA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., Ph.D.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0310" y="218116"/>
            <a:ext cx="8856662" cy="20798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CA" sz="4000" b="1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Mythes et réalités entourant l’hydrologie, l’aménagement forestier et la conservation des milieux humides</a:t>
            </a:r>
            <a:endParaRPr lang="fr-CA" sz="1800" b="1" i="1" kern="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1" descr="CAPSA_VFINALE-couleur.jpg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1197" y="5814903"/>
            <a:ext cx="1797477" cy="9862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4" y="5765611"/>
            <a:ext cx="2367723" cy="984149"/>
          </a:xfrm>
          <a:prstGeom prst="rect">
            <a:avLst/>
          </a:prstGeom>
        </p:spPr>
      </p:pic>
      <p:pic>
        <p:nvPicPr>
          <p:cNvPr id="1029" name="Picture 5" descr="http://www.cef-cfr.ca/uploads/CEF/logo_cef_francais_250x19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58" y="5754368"/>
            <a:ext cx="1382854" cy="10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centreau.ulaval.ca/fileadmin/documents/Logos/102378_MODIF_LOGO-CENTREAU_cou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11" y="5814902"/>
            <a:ext cx="2035187" cy="9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7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980728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Tourbière vs sols organiques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162925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Selon le cadre réglementaire du Québec (et souvent ailleurs dans le monde) : 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Si 30 cm ou plus de sol organique = tourbière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CA" dirty="0"/>
          </a:p>
          <a:p>
            <a:pPr>
              <a:lnSpc>
                <a:spcPct val="90000"/>
              </a:lnSpc>
            </a:pPr>
            <a:r>
              <a:rPr lang="fr-CA" dirty="0"/>
              <a:t>Selon la classification canadienne des sols :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Sol organique =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&gt; 40 cm de matière organique humique ou </a:t>
            </a:r>
            <a:r>
              <a:rPr lang="fr-CA" dirty="0" err="1"/>
              <a:t>mésique</a:t>
            </a:r>
            <a:r>
              <a:rPr lang="fr-CA" dirty="0"/>
              <a:t> 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&gt; 60 cm de matière organique fibrique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Sinon = Sol minéral</a:t>
            </a:r>
          </a:p>
          <a:p>
            <a:pPr>
              <a:lnSpc>
                <a:spcPct val="90000"/>
              </a:lnSpc>
            </a:pPr>
            <a:endParaRPr lang="fr-CA" dirty="0"/>
          </a:p>
          <a:p>
            <a:pPr>
              <a:lnSpc>
                <a:spcPct val="90000"/>
              </a:lnSpc>
            </a:pPr>
            <a:r>
              <a:rPr lang="fr-CA" dirty="0"/>
              <a:t>Confusion potentielle entre QC et Canada…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30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772400" cy="980728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Qu’est-ce qu’un sol organique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90538" y="1268413"/>
            <a:ext cx="5161582" cy="5040312"/>
          </a:xfrm>
        </p:spPr>
        <p:txBody>
          <a:bodyPr/>
          <a:lstStyle/>
          <a:p>
            <a:r>
              <a:rPr lang="en-US" dirty="0" err="1"/>
              <a:t>Composé</a:t>
            </a:r>
            <a:r>
              <a:rPr lang="en-US" dirty="0"/>
              <a:t> de </a:t>
            </a:r>
            <a:r>
              <a:rPr lang="en-US" dirty="0" err="1"/>
              <a:t>tourbe</a:t>
            </a:r>
            <a:endParaRPr lang="en-US" dirty="0"/>
          </a:p>
          <a:p>
            <a:pPr lvl="1"/>
            <a:r>
              <a:rPr lang="fr-CA" dirty="0"/>
              <a:t>Matériel végétal décomposé:</a:t>
            </a:r>
          </a:p>
          <a:p>
            <a:pPr lvl="2"/>
            <a:r>
              <a:rPr lang="fr-CA" dirty="0"/>
              <a:t>Sphaigne, carex, bois</a:t>
            </a:r>
          </a:p>
          <a:p>
            <a:pPr lvl="1"/>
            <a:r>
              <a:rPr lang="fr-CA" dirty="0"/>
              <a:t>Très fortement stratifié </a:t>
            </a:r>
          </a:p>
          <a:p>
            <a:pPr lvl="1"/>
            <a:r>
              <a:rPr lang="fr-CA" dirty="0"/>
              <a:t>Plusieurs couches de sol</a:t>
            </a:r>
          </a:p>
          <a:p>
            <a:pPr lvl="2"/>
            <a:r>
              <a:rPr lang="fr-CA" dirty="0"/>
              <a:t>Propriétés hydrauliques différentes</a:t>
            </a:r>
          </a:p>
          <a:p>
            <a:pPr lvl="2"/>
            <a:r>
              <a:rPr lang="fr-CA" dirty="0"/>
              <a:t>Structures verticale et horizontale marquées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" name="Picture 110"/>
          <p:cNvPicPr>
            <a:picLocks noChangeAspect="1" noChangeArrowheads="1"/>
          </p:cNvPicPr>
          <p:nvPr/>
        </p:nvPicPr>
        <p:blipFill rotWithShape="1">
          <a:blip r:embed="rId2" cstate="print"/>
          <a:srcRect l="27125" t="8000" r="9178" b="18500"/>
          <a:stretch/>
        </p:blipFill>
        <p:spPr bwMode="auto">
          <a:xfrm>
            <a:off x="5638580" y="1412776"/>
            <a:ext cx="3287928" cy="44260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724128" y="4962654"/>
            <a:ext cx="153048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Letts</a:t>
            </a:r>
            <a:r>
              <a:rPr kumimoji="0" lang="fr-CA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 2000</a:t>
            </a:r>
            <a:endParaRPr kumimoji="0" lang="fr-C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 descr="neapolitan-ice-cream-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55606" y="1929951"/>
            <a:ext cx="4426057" cy="3391706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sp>
        <p:nvSpPr>
          <p:cNvPr id="3" name="Double flèche verticale 2"/>
          <p:cNvSpPr/>
          <p:nvPr/>
        </p:nvSpPr>
        <p:spPr bwMode="auto">
          <a:xfrm>
            <a:off x="7951912" y="1412775"/>
            <a:ext cx="974596" cy="4426058"/>
          </a:xfrm>
          <a:prstGeom prst="upDownArrow">
            <a:avLst/>
          </a:prstGeom>
          <a:solidFill>
            <a:schemeClr val="bg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1 m</a:t>
            </a:r>
          </a:p>
        </p:txBody>
      </p:sp>
    </p:spTree>
    <p:extLst>
      <p:ext uri="{BB962C8B-B14F-4D97-AF65-F5344CB8AC3E}">
        <p14:creationId xmlns:p14="http://schemas.microsoft.com/office/powerpoint/2010/main" val="40408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 lIns="360000"/>
          <a:lstStyle/>
          <a:p>
            <a:pPr algn="l">
              <a:defRPr/>
            </a:pPr>
            <a:r>
              <a:rPr lang="fr-CA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Conductivité hydraulique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251520" y="863088"/>
          <a:ext cx="4248472" cy="562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Ksat</a:t>
                      </a:r>
                      <a:r>
                        <a:rPr lang="fr-FR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(m/h)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Sable </a:t>
                      </a:r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loameux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0.0611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Loam sableux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Loam limoneux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Sable limono-argileux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Loam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argileux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Loam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limono-argileux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Argile sableuse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Argile limoneuse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Tourbe Fibrique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Tourbe Mésique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Tourbe Humique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07504" y="6474822"/>
            <a:ext cx="4536504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Rawls</a:t>
            </a: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fr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Brakensiek</a:t>
            </a: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1989 + </a:t>
            </a:r>
            <a:r>
              <a:rPr kumimoji="0" lang="fr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Letts</a:t>
            </a: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2000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37350" y="5373216"/>
            <a:ext cx="4217175" cy="360040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Flèche courbée vers le haut 9"/>
          <p:cNvSpPr/>
          <p:nvPr/>
        </p:nvSpPr>
        <p:spPr bwMode="auto">
          <a:xfrm rot="16200000">
            <a:off x="2627786" y="2996951"/>
            <a:ext cx="4536504" cy="792089"/>
          </a:xfrm>
          <a:prstGeom prst="curvedUpArrow">
            <a:avLst>
              <a:gd name="adj1" fmla="val 32882"/>
              <a:gd name="adj2" fmla="val 68361"/>
              <a:gd name="adj3" fmla="val 42303"/>
            </a:avLst>
          </a:prstGeom>
          <a:solidFill>
            <a:schemeClr val="tx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237350" y="1232044"/>
            <a:ext cx="4226700" cy="360040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237350" y="6125955"/>
            <a:ext cx="4226700" cy="360040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Flèche courbée vers le haut 12"/>
          <p:cNvSpPr/>
          <p:nvPr/>
        </p:nvSpPr>
        <p:spPr bwMode="auto">
          <a:xfrm rot="16200000">
            <a:off x="4123623" y="5317536"/>
            <a:ext cx="1472819" cy="720079"/>
          </a:xfrm>
          <a:prstGeom prst="curvedUpArrow">
            <a:avLst>
              <a:gd name="adj1" fmla="val 29120"/>
              <a:gd name="adj2" fmla="val 64052"/>
              <a:gd name="adj3" fmla="val 41709"/>
            </a:avLst>
          </a:prstGeom>
          <a:solidFill>
            <a:schemeClr val="tx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237350" y="5013176"/>
            <a:ext cx="4226700" cy="360040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5" name="Image 14" descr="neapolitan-ice-cream-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150667" y="1973205"/>
            <a:ext cx="4179813" cy="3744416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sp>
        <p:nvSpPr>
          <p:cNvPr id="17" name="Flèche droite 16"/>
          <p:cNvSpPr/>
          <p:nvPr/>
        </p:nvSpPr>
        <p:spPr bwMode="auto">
          <a:xfrm>
            <a:off x="5656398" y="2115546"/>
            <a:ext cx="3168352" cy="72008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6160454" y="3555706"/>
            <a:ext cx="2376264" cy="36004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6520494" y="5283898"/>
            <a:ext cx="1368152" cy="216024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9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 descr="Seulement les tourbières got 0, Seulement les marais et les marécages got 0, Toutes ces réponses got 0, Aucune de ces réponses got 0, "/>
          <p:cNvSpPr/>
          <p:nvPr>
            <p:custDataLst>
              <p:tags r:id="rId2"/>
            </p:custDataLst>
          </p:nvPr>
        </p:nvSpPr>
        <p:spPr bwMode="auto">
          <a:xfrm>
            <a:off x="4716016" y="2564904"/>
            <a:ext cx="3356372" cy="37759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971600" y="1278024"/>
            <a:ext cx="7200800" cy="1143000"/>
          </a:xfrm>
        </p:spPr>
        <p:txBody>
          <a:bodyPr/>
          <a:lstStyle/>
          <a:p>
            <a:pPr algn="l"/>
            <a:r>
              <a:rPr lang="fr-CA" sz="3200" b="1" dirty="0">
                <a:solidFill>
                  <a:schemeClr val="tx1"/>
                </a:solidFill>
                <a:latin typeface="Calibri" pitchFamily="34" charset="0"/>
              </a:rPr>
              <a:t>Les milieux humides réagissent hydrologiquement comme des éponges.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55576" y="3068960"/>
            <a:ext cx="4176464" cy="2389113"/>
          </a:xfrm>
        </p:spPr>
        <p:txBody>
          <a:bodyPr>
            <a:noAutofit/>
          </a:bodyPr>
          <a:lstStyle/>
          <a:p>
            <a:pPr marL="468000" indent="-468000" defTabSz="36000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Seulement les tourbières</a:t>
            </a:r>
          </a:p>
          <a:p>
            <a:pPr marL="468000" indent="-46800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Seulement les marais et les marécages</a:t>
            </a:r>
          </a:p>
          <a:p>
            <a:pPr marL="468000" indent="-46800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Toutes ces réponses</a:t>
            </a:r>
          </a:p>
          <a:p>
            <a:pPr marL="468000" indent="-46800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Aucune de ces réponses</a:t>
            </a:r>
            <a:endParaRPr lang="fr-CA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22" y="332656"/>
            <a:ext cx="8957774" cy="76944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/>
              <a:t>Mythe ou réalité : Hydrologie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1289611" y="3114680"/>
            <a:ext cx="3192463" cy="36576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6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4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86" y="22385"/>
            <a:ext cx="8852009" cy="958343"/>
          </a:xfrm>
        </p:spPr>
        <p:txBody>
          <a:bodyPr/>
          <a:lstStyle/>
          <a:p>
            <a:pPr algn="l"/>
            <a:r>
              <a:rPr lang="fr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 des éponges 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39949" y="1340768"/>
            <a:ext cx="8544941" cy="522910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dirty="0"/>
              <a:t>Mais comment réagit une éponge en fait?</a:t>
            </a:r>
          </a:p>
          <a:p>
            <a:pPr lvl="1">
              <a:lnSpc>
                <a:spcPct val="80000"/>
              </a:lnSpc>
            </a:pPr>
            <a:r>
              <a:rPr lang="fr-CA" dirty="0"/>
              <a:t>Éponge pleine = l’eau ajoutée s’écoule</a:t>
            </a:r>
          </a:p>
          <a:p>
            <a:pPr lvl="1">
              <a:lnSpc>
                <a:spcPct val="80000"/>
              </a:lnSpc>
            </a:pPr>
            <a:r>
              <a:rPr lang="fr-CA" dirty="0"/>
              <a:t>Éponge sèche = l’eau ajoutée reste dans l’éponge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580112" y="3140968"/>
            <a:ext cx="3304778" cy="3528392"/>
            <a:chOff x="6876256" y="116632"/>
            <a:chExt cx="2152650" cy="240107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16632"/>
              <a:ext cx="2152650" cy="2124075"/>
            </a:xfrm>
            <a:prstGeom prst="rect">
              <a:avLst/>
            </a:prstGeom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6876256" y="2240707"/>
              <a:ext cx="215265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© </a:t>
              </a:r>
              <a:r>
                <a:rPr kumimoji="0" lang="fr-CA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Nickelodeon</a:t>
              </a:r>
              <a:endParaRPr kumimoji="0" lang="fr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7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86" y="22385"/>
            <a:ext cx="8852009" cy="958343"/>
          </a:xfrm>
        </p:spPr>
        <p:txBody>
          <a:bodyPr/>
          <a:lstStyle/>
          <a:p>
            <a:pPr algn="l"/>
            <a:r>
              <a:rPr lang="fr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 des éponges…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" name="Picture 18" descr="Tourbière_Néco_deli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4" y="861602"/>
            <a:ext cx="9004512" cy="5950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23928" y="6093296"/>
            <a:ext cx="4529386" cy="36933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Tourbière </a:t>
            </a:r>
            <a:r>
              <a:rPr kumimoji="0" lang="fr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Nécopastic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(Radisson, QC)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3" y="6324580"/>
            <a:ext cx="1502784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Clerc 2009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9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86" y="22385"/>
            <a:ext cx="8852009" cy="958343"/>
          </a:xfrm>
        </p:spPr>
        <p:txBody>
          <a:bodyPr/>
          <a:lstStyle/>
          <a:p>
            <a:pPr algn="l"/>
            <a:r>
              <a:rPr lang="fr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 des éponges…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3400" y="6172200"/>
            <a:ext cx="3657600" cy="36671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Conditions humides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11738" y="6172200"/>
            <a:ext cx="3657600" cy="36671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Conditions sèches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976" y="5660380"/>
            <a:ext cx="1502784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Clerc 2009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7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86" y="22385"/>
            <a:ext cx="8852009" cy="958343"/>
          </a:xfrm>
        </p:spPr>
        <p:txBody>
          <a:bodyPr/>
          <a:lstStyle/>
          <a:p>
            <a:pPr algn="l"/>
            <a:r>
              <a:rPr lang="fr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Comportement des tourbières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39949" y="1196752"/>
            <a:ext cx="8415660" cy="53731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dirty="0"/>
              <a:t>Puisque tourbières = sols organiques = éponges</a:t>
            </a:r>
          </a:p>
          <a:p>
            <a:pPr lvl="1">
              <a:lnSpc>
                <a:spcPct val="80000"/>
              </a:lnSpc>
            </a:pPr>
            <a:r>
              <a:rPr lang="fr-CA" dirty="0"/>
              <a:t>En période humide (printemps, automne) 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Sols organiques déjà saturés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Apport d’eau supplémentaire = écoulement rapide</a:t>
            </a:r>
          </a:p>
          <a:p>
            <a:pPr lvl="3">
              <a:lnSpc>
                <a:spcPct val="80000"/>
              </a:lnSpc>
            </a:pPr>
            <a:r>
              <a:rPr lang="fr-CA" dirty="0"/>
              <a:t>L’éponge est pleine et l’eau peut circuler vite 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Les tourbières contribuent à faire déborder les rivières au printemps et en automne  </a:t>
            </a:r>
          </a:p>
          <a:p>
            <a:pPr lvl="3">
              <a:lnSpc>
                <a:spcPct val="80000"/>
              </a:lnSpc>
            </a:pPr>
            <a:r>
              <a:rPr lang="fr-CA" dirty="0"/>
              <a:t>Tout comme les plans d’eau (lacs et étangs)</a:t>
            </a:r>
          </a:p>
          <a:p>
            <a:pPr lvl="3">
              <a:lnSpc>
                <a:spcPct val="80000"/>
              </a:lnSpc>
            </a:pPr>
            <a:endParaRPr lang="fr-CA" dirty="0"/>
          </a:p>
          <a:p>
            <a:pPr lvl="1">
              <a:lnSpc>
                <a:spcPct val="80000"/>
              </a:lnSpc>
            </a:pPr>
            <a:r>
              <a:rPr lang="fr-CA" dirty="0"/>
              <a:t>En période sèche (été)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Sols organiques avec nappe phréatique basse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Apport d’eau supplémentaire = rétention dans la tourbe</a:t>
            </a:r>
          </a:p>
          <a:p>
            <a:pPr lvl="3">
              <a:lnSpc>
                <a:spcPct val="80000"/>
              </a:lnSpc>
            </a:pPr>
            <a:r>
              <a:rPr lang="fr-CA" dirty="0"/>
              <a:t>L’éponge est sèche et l’eau circule tranquillement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Les tourbières ne sont pas des réservoirs d’eau potable en période de sécheresse estivale</a:t>
            </a:r>
          </a:p>
          <a:p>
            <a:pPr lvl="1">
              <a:lnSpc>
                <a:spcPct val="80000"/>
              </a:lnSpc>
            </a:pPr>
            <a:endParaRPr lang="fr-CA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6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 descr="Seulement les tourbières got 0, Seulement les marais et les marécages got 0, Toutes ces réponses got 0, Aucune de ces réponse got 0, "/>
          <p:cNvSpPr/>
          <p:nvPr>
            <p:custDataLst>
              <p:tags r:id="rId2"/>
            </p:custDataLst>
          </p:nvPr>
        </p:nvSpPr>
        <p:spPr bwMode="auto">
          <a:xfrm>
            <a:off x="4716016" y="2564904"/>
            <a:ext cx="3356372" cy="37759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11559" y="1196752"/>
            <a:ext cx="8352929" cy="1143000"/>
          </a:xfrm>
        </p:spPr>
        <p:txBody>
          <a:bodyPr/>
          <a:lstStyle/>
          <a:p>
            <a:pPr algn="l"/>
            <a:r>
              <a:rPr lang="fr-CA" sz="3200" b="1" dirty="0">
                <a:solidFill>
                  <a:schemeClr val="tx1"/>
                </a:solidFill>
                <a:latin typeface="Calibri" pitchFamily="34" charset="0"/>
              </a:rPr>
              <a:t>Les milieux humides réduisent les inondations.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2708920"/>
            <a:ext cx="4104456" cy="24482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Seulement les tourbières</a:t>
            </a:r>
          </a:p>
          <a:p>
            <a:pPr marL="514350" indent="-51435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Seulement les marais et les marécages</a:t>
            </a:r>
          </a:p>
          <a:p>
            <a:pPr marL="514350" indent="-51435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Toutes ces réponses</a:t>
            </a:r>
          </a:p>
          <a:p>
            <a:pPr marL="514350" indent="-51435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Aucune de ces réponses</a:t>
            </a:r>
            <a:endParaRPr lang="fr-CA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22" y="332656"/>
            <a:ext cx="8957774" cy="76944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Mythe ou réalité : Hydrologie</a:t>
            </a:r>
            <a:endParaRPr lang="fr-CA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1551990" y="3120400"/>
            <a:ext cx="3465513" cy="804672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6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4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57107" cy="908720"/>
          </a:xfrm>
        </p:spPr>
        <p:txBody>
          <a:bodyPr/>
          <a:lstStyle/>
          <a:p>
            <a:pPr algn="l"/>
            <a:r>
              <a:rPr lang="fr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Réduisent les inondations…</a:t>
            </a: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" name="Rectangle 3"/>
          <p:cNvSpPr>
            <a:spLocks noGrp="1" noChangeArrowheads="1"/>
          </p:cNvSpPr>
          <p:nvPr>
            <p:ph idx="1"/>
          </p:nvPr>
        </p:nvSpPr>
        <p:spPr>
          <a:xfrm>
            <a:off x="339949" y="1196752"/>
            <a:ext cx="8415660" cy="53731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dirty="0"/>
              <a:t>Vrai seulement pour les MH qui se font inonder</a:t>
            </a:r>
          </a:p>
          <a:p>
            <a:pPr lvl="1">
              <a:lnSpc>
                <a:spcPct val="80000"/>
              </a:lnSpc>
            </a:pPr>
            <a:r>
              <a:rPr lang="fr-CA" dirty="0"/>
              <a:t>Marais, marécages, certaines tourbières riveraines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r-CA" dirty="0"/>
          </a:p>
          <a:p>
            <a:pPr>
              <a:lnSpc>
                <a:spcPct val="80000"/>
              </a:lnSpc>
            </a:pPr>
            <a:r>
              <a:rPr lang="fr-CA" dirty="0"/>
              <a:t>L’eau des cours d’eau en crue est forcée de s’épandre sur les plaines inondables</a:t>
            </a:r>
          </a:p>
          <a:p>
            <a:pPr lvl="1">
              <a:lnSpc>
                <a:spcPct val="80000"/>
              </a:lnSpc>
            </a:pPr>
            <a:r>
              <a:rPr lang="fr-CA" dirty="0"/>
              <a:t>Plus de friction (sol, plantes)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La vitesse de l’eau diminue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Le débit de crue diminue et arrive plus tard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Moins d’érosion des berges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Plus de déposition des sédiments</a:t>
            </a:r>
          </a:p>
        </p:txBody>
      </p:sp>
    </p:spTree>
    <p:extLst>
      <p:ext uri="{BB962C8B-B14F-4D97-AF65-F5344CB8AC3E}">
        <p14:creationId xmlns:p14="http://schemas.microsoft.com/office/powerpoint/2010/main" val="202465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 descr="Vrai got 0, Faux got 0, "/>
          <p:cNvSpPr/>
          <p:nvPr>
            <p:custDataLst>
              <p:tags r:id="rId2"/>
            </p:custDataLst>
          </p:nvPr>
        </p:nvSpPr>
        <p:spPr bwMode="auto">
          <a:xfrm>
            <a:off x="4716016" y="2564904"/>
            <a:ext cx="3356372" cy="37759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776864" cy="1440160"/>
          </a:xfrm>
        </p:spPr>
        <p:txBody>
          <a:bodyPr/>
          <a:lstStyle/>
          <a:p>
            <a:pPr algn="l"/>
            <a:r>
              <a:rPr lang="fr-CA" sz="3200" b="1" dirty="0">
                <a:solidFill>
                  <a:schemeClr val="tx1"/>
                </a:solidFill>
                <a:latin typeface="Calibri" pitchFamily="34" charset="0"/>
              </a:rPr>
              <a:t>Les milieux humides sont caractérisés par des sols organiques épais (&gt; 30 cm) et des inondations saisonnières.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043608" y="3861048"/>
            <a:ext cx="1739903" cy="139675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Vrai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Faux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22" y="332656"/>
            <a:ext cx="8957774" cy="76944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Mythe ou réalité : Milieux humides</a:t>
            </a:r>
            <a:endParaRPr lang="fr-CA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1547664" y="4394448"/>
            <a:ext cx="1080120" cy="690736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6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0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7"/>
          <a:stretch/>
        </p:blipFill>
        <p:spPr>
          <a:xfrm>
            <a:off x="5052" y="1009325"/>
            <a:ext cx="9144000" cy="5841926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57107" cy="908720"/>
          </a:xfrm>
        </p:spPr>
        <p:txBody>
          <a:bodyPr/>
          <a:lstStyle/>
          <a:p>
            <a:pPr algn="l"/>
            <a:r>
              <a:rPr lang="fr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Limitent les inondations…</a:t>
            </a: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6012160" y="6404480"/>
            <a:ext cx="3009528" cy="36671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St-Raymond-de-Portneuf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72736" y="1007918"/>
            <a:ext cx="7897091" cy="5860473"/>
            <a:chOff x="72736" y="1007918"/>
            <a:chExt cx="7897091" cy="5860473"/>
          </a:xfrm>
        </p:grpSpPr>
        <p:sp>
          <p:nvSpPr>
            <p:cNvPr id="12" name="Forme libre 11"/>
            <p:cNvSpPr/>
            <p:nvPr/>
          </p:nvSpPr>
          <p:spPr bwMode="auto">
            <a:xfrm>
              <a:off x="72736" y="1007918"/>
              <a:ext cx="7897091" cy="5860473"/>
            </a:xfrm>
            <a:custGeom>
              <a:avLst/>
              <a:gdLst>
                <a:gd name="connsiteX0" fmla="*/ 3273137 w 7897091"/>
                <a:gd name="connsiteY0" fmla="*/ 0 h 5860473"/>
                <a:gd name="connsiteX1" fmla="*/ 3387437 w 7897091"/>
                <a:gd name="connsiteY1" fmla="*/ 166255 h 5860473"/>
                <a:gd name="connsiteX2" fmla="*/ 3366655 w 7897091"/>
                <a:gd name="connsiteY2" fmla="*/ 436418 h 5860473"/>
                <a:gd name="connsiteX3" fmla="*/ 3190009 w 7897091"/>
                <a:gd name="connsiteY3" fmla="*/ 602673 h 5860473"/>
                <a:gd name="connsiteX4" fmla="*/ 2951019 w 7897091"/>
                <a:gd name="connsiteY4" fmla="*/ 665018 h 5860473"/>
                <a:gd name="connsiteX5" fmla="*/ 2774373 w 7897091"/>
                <a:gd name="connsiteY5" fmla="*/ 820882 h 5860473"/>
                <a:gd name="connsiteX6" fmla="*/ 2732809 w 7897091"/>
                <a:gd name="connsiteY6" fmla="*/ 1007918 h 5860473"/>
                <a:gd name="connsiteX7" fmla="*/ 2712028 w 7897091"/>
                <a:gd name="connsiteY7" fmla="*/ 1184564 h 5860473"/>
                <a:gd name="connsiteX8" fmla="*/ 2815937 w 7897091"/>
                <a:gd name="connsiteY8" fmla="*/ 1381991 h 5860473"/>
                <a:gd name="connsiteX9" fmla="*/ 2878282 w 7897091"/>
                <a:gd name="connsiteY9" fmla="*/ 1558637 h 5860473"/>
                <a:gd name="connsiteX10" fmla="*/ 2836719 w 7897091"/>
                <a:gd name="connsiteY10" fmla="*/ 1683327 h 5860473"/>
                <a:gd name="connsiteX11" fmla="*/ 2712028 w 7897091"/>
                <a:gd name="connsiteY11" fmla="*/ 1828800 h 5860473"/>
                <a:gd name="connsiteX12" fmla="*/ 2535382 w 7897091"/>
                <a:gd name="connsiteY12" fmla="*/ 1974273 h 5860473"/>
                <a:gd name="connsiteX13" fmla="*/ 2462646 w 7897091"/>
                <a:gd name="connsiteY13" fmla="*/ 2026227 h 5860473"/>
                <a:gd name="connsiteX14" fmla="*/ 2202873 w 7897091"/>
                <a:gd name="connsiteY14" fmla="*/ 2192482 h 5860473"/>
                <a:gd name="connsiteX15" fmla="*/ 2036619 w 7897091"/>
                <a:gd name="connsiteY15" fmla="*/ 2327564 h 5860473"/>
                <a:gd name="connsiteX16" fmla="*/ 1922319 w 7897091"/>
                <a:gd name="connsiteY16" fmla="*/ 2452255 h 5860473"/>
                <a:gd name="connsiteX17" fmla="*/ 1818409 w 7897091"/>
                <a:gd name="connsiteY17" fmla="*/ 2524991 h 5860473"/>
                <a:gd name="connsiteX18" fmla="*/ 1745673 w 7897091"/>
                <a:gd name="connsiteY18" fmla="*/ 2587337 h 5860473"/>
                <a:gd name="connsiteX19" fmla="*/ 1579419 w 7897091"/>
                <a:gd name="connsiteY19" fmla="*/ 2722418 h 5860473"/>
                <a:gd name="connsiteX20" fmla="*/ 1485900 w 7897091"/>
                <a:gd name="connsiteY20" fmla="*/ 2815937 h 5860473"/>
                <a:gd name="connsiteX21" fmla="*/ 1444337 w 7897091"/>
                <a:gd name="connsiteY21" fmla="*/ 2982191 h 5860473"/>
                <a:gd name="connsiteX22" fmla="*/ 1444337 w 7897091"/>
                <a:gd name="connsiteY22" fmla="*/ 3106882 h 5860473"/>
                <a:gd name="connsiteX23" fmla="*/ 1517073 w 7897091"/>
                <a:gd name="connsiteY23" fmla="*/ 3169227 h 5860473"/>
                <a:gd name="connsiteX24" fmla="*/ 1610591 w 7897091"/>
                <a:gd name="connsiteY24" fmla="*/ 3210791 h 5860473"/>
                <a:gd name="connsiteX25" fmla="*/ 1704109 w 7897091"/>
                <a:gd name="connsiteY25" fmla="*/ 3283527 h 5860473"/>
                <a:gd name="connsiteX26" fmla="*/ 1724891 w 7897091"/>
                <a:gd name="connsiteY26" fmla="*/ 3387437 h 5860473"/>
                <a:gd name="connsiteX27" fmla="*/ 1839191 w 7897091"/>
                <a:gd name="connsiteY27" fmla="*/ 3553691 h 5860473"/>
                <a:gd name="connsiteX28" fmla="*/ 1849582 w 7897091"/>
                <a:gd name="connsiteY28" fmla="*/ 3699164 h 5860473"/>
                <a:gd name="connsiteX29" fmla="*/ 1454728 w 7897091"/>
                <a:gd name="connsiteY29" fmla="*/ 4031673 h 5860473"/>
                <a:gd name="connsiteX30" fmla="*/ 1278082 w 7897091"/>
                <a:gd name="connsiteY30" fmla="*/ 4083627 h 5860473"/>
                <a:gd name="connsiteX31" fmla="*/ 1080655 w 7897091"/>
                <a:gd name="connsiteY31" fmla="*/ 4343400 h 5860473"/>
                <a:gd name="connsiteX32" fmla="*/ 1049482 w 7897091"/>
                <a:gd name="connsiteY32" fmla="*/ 4572000 h 5860473"/>
                <a:gd name="connsiteX33" fmla="*/ 997528 w 7897091"/>
                <a:gd name="connsiteY33" fmla="*/ 4665518 h 5860473"/>
                <a:gd name="connsiteX34" fmla="*/ 893619 w 7897091"/>
                <a:gd name="connsiteY34" fmla="*/ 4842164 h 5860473"/>
                <a:gd name="connsiteX35" fmla="*/ 727364 w 7897091"/>
                <a:gd name="connsiteY35" fmla="*/ 4977246 h 5860473"/>
                <a:gd name="connsiteX36" fmla="*/ 633846 w 7897091"/>
                <a:gd name="connsiteY36" fmla="*/ 4977246 h 5860473"/>
                <a:gd name="connsiteX37" fmla="*/ 426028 w 7897091"/>
                <a:gd name="connsiteY37" fmla="*/ 5008418 h 5860473"/>
                <a:gd name="connsiteX38" fmla="*/ 270164 w 7897091"/>
                <a:gd name="connsiteY38" fmla="*/ 5039591 h 5860473"/>
                <a:gd name="connsiteX39" fmla="*/ 197428 w 7897091"/>
                <a:gd name="connsiteY39" fmla="*/ 5091546 h 5860473"/>
                <a:gd name="connsiteX40" fmla="*/ 72737 w 7897091"/>
                <a:gd name="connsiteY40" fmla="*/ 5226627 h 5860473"/>
                <a:gd name="connsiteX41" fmla="*/ 20782 w 7897091"/>
                <a:gd name="connsiteY41" fmla="*/ 5392882 h 5860473"/>
                <a:gd name="connsiteX42" fmla="*/ 0 w 7897091"/>
                <a:gd name="connsiteY42" fmla="*/ 5621482 h 5860473"/>
                <a:gd name="connsiteX43" fmla="*/ 0 w 7897091"/>
                <a:gd name="connsiteY43" fmla="*/ 5850082 h 5860473"/>
                <a:gd name="connsiteX44" fmla="*/ 218209 w 7897091"/>
                <a:gd name="connsiteY44" fmla="*/ 5860473 h 5860473"/>
                <a:gd name="connsiteX45" fmla="*/ 176646 w 7897091"/>
                <a:gd name="connsiteY45" fmla="*/ 5725391 h 5860473"/>
                <a:gd name="connsiteX46" fmla="*/ 176646 w 7897091"/>
                <a:gd name="connsiteY46" fmla="*/ 5559137 h 5860473"/>
                <a:gd name="connsiteX47" fmla="*/ 270164 w 7897091"/>
                <a:gd name="connsiteY47" fmla="*/ 5444837 h 5860473"/>
                <a:gd name="connsiteX48" fmla="*/ 509155 w 7897091"/>
                <a:gd name="connsiteY48" fmla="*/ 5330537 h 5860473"/>
                <a:gd name="connsiteX49" fmla="*/ 768928 w 7897091"/>
                <a:gd name="connsiteY49" fmla="*/ 5278582 h 5860473"/>
                <a:gd name="connsiteX50" fmla="*/ 976746 w 7897091"/>
                <a:gd name="connsiteY50" fmla="*/ 5195455 h 5860473"/>
                <a:gd name="connsiteX51" fmla="*/ 1143000 w 7897091"/>
                <a:gd name="connsiteY51" fmla="*/ 5081155 h 5860473"/>
                <a:gd name="connsiteX52" fmla="*/ 1184564 w 7897091"/>
                <a:gd name="connsiteY52" fmla="*/ 4998027 h 5860473"/>
                <a:gd name="connsiteX53" fmla="*/ 1215737 w 7897091"/>
                <a:gd name="connsiteY53" fmla="*/ 4894118 h 5860473"/>
                <a:gd name="connsiteX54" fmla="*/ 1246909 w 7897091"/>
                <a:gd name="connsiteY54" fmla="*/ 4810991 h 5860473"/>
                <a:gd name="connsiteX55" fmla="*/ 1267691 w 7897091"/>
                <a:gd name="connsiteY55" fmla="*/ 4759037 h 5860473"/>
                <a:gd name="connsiteX56" fmla="*/ 1267691 w 7897091"/>
                <a:gd name="connsiteY56" fmla="*/ 4707082 h 5860473"/>
                <a:gd name="connsiteX57" fmla="*/ 1288473 w 7897091"/>
                <a:gd name="connsiteY57" fmla="*/ 4613564 h 5860473"/>
                <a:gd name="connsiteX58" fmla="*/ 1298864 w 7897091"/>
                <a:gd name="connsiteY58" fmla="*/ 4582391 h 5860473"/>
                <a:gd name="connsiteX59" fmla="*/ 1350819 w 7897091"/>
                <a:gd name="connsiteY59" fmla="*/ 4478482 h 5860473"/>
                <a:gd name="connsiteX60" fmla="*/ 1465119 w 7897091"/>
                <a:gd name="connsiteY60" fmla="*/ 4322618 h 5860473"/>
                <a:gd name="connsiteX61" fmla="*/ 1517073 w 7897091"/>
                <a:gd name="connsiteY61" fmla="*/ 4249882 h 5860473"/>
                <a:gd name="connsiteX62" fmla="*/ 1548246 w 7897091"/>
                <a:gd name="connsiteY62" fmla="*/ 4218709 h 5860473"/>
                <a:gd name="connsiteX63" fmla="*/ 1683328 w 7897091"/>
                <a:gd name="connsiteY63" fmla="*/ 4104409 h 5860473"/>
                <a:gd name="connsiteX64" fmla="*/ 1797628 w 7897091"/>
                <a:gd name="connsiteY64" fmla="*/ 4052455 h 5860473"/>
                <a:gd name="connsiteX65" fmla="*/ 1932709 w 7897091"/>
                <a:gd name="connsiteY65" fmla="*/ 3927764 h 5860473"/>
                <a:gd name="connsiteX66" fmla="*/ 1974273 w 7897091"/>
                <a:gd name="connsiteY66" fmla="*/ 3823855 h 5860473"/>
                <a:gd name="connsiteX67" fmla="*/ 2057400 w 7897091"/>
                <a:gd name="connsiteY67" fmla="*/ 3564082 h 5860473"/>
                <a:gd name="connsiteX68" fmla="*/ 2098964 w 7897091"/>
                <a:gd name="connsiteY68" fmla="*/ 3439391 h 5860473"/>
                <a:gd name="connsiteX69" fmla="*/ 2213264 w 7897091"/>
                <a:gd name="connsiteY69" fmla="*/ 3106882 h 5860473"/>
                <a:gd name="connsiteX70" fmla="*/ 2275609 w 7897091"/>
                <a:gd name="connsiteY70" fmla="*/ 3034146 h 5860473"/>
                <a:gd name="connsiteX71" fmla="*/ 2462646 w 7897091"/>
                <a:gd name="connsiteY71" fmla="*/ 2847109 h 5860473"/>
                <a:gd name="connsiteX72" fmla="*/ 2732809 w 7897091"/>
                <a:gd name="connsiteY72" fmla="*/ 2670464 h 5860473"/>
                <a:gd name="connsiteX73" fmla="*/ 3054928 w 7897091"/>
                <a:gd name="connsiteY73" fmla="*/ 2556164 h 5860473"/>
                <a:gd name="connsiteX74" fmla="*/ 3179619 w 7897091"/>
                <a:gd name="connsiteY74" fmla="*/ 2535382 h 5860473"/>
                <a:gd name="connsiteX75" fmla="*/ 3190009 w 7897091"/>
                <a:gd name="connsiteY75" fmla="*/ 2524991 h 5860473"/>
                <a:gd name="connsiteX76" fmla="*/ 3366655 w 7897091"/>
                <a:gd name="connsiteY76" fmla="*/ 2504209 h 5860473"/>
                <a:gd name="connsiteX77" fmla="*/ 3470564 w 7897091"/>
                <a:gd name="connsiteY77" fmla="*/ 2493818 h 5860473"/>
                <a:gd name="connsiteX78" fmla="*/ 3553691 w 7897091"/>
                <a:gd name="connsiteY78" fmla="*/ 2504209 h 5860473"/>
                <a:gd name="connsiteX79" fmla="*/ 3990109 w 7897091"/>
                <a:gd name="connsiteY79" fmla="*/ 2660073 h 5860473"/>
                <a:gd name="connsiteX80" fmla="*/ 4177146 w 7897091"/>
                <a:gd name="connsiteY80" fmla="*/ 2680855 h 5860473"/>
                <a:gd name="connsiteX81" fmla="*/ 4530437 w 7897091"/>
                <a:gd name="connsiteY81" fmla="*/ 2815937 h 5860473"/>
                <a:gd name="connsiteX82" fmla="*/ 4904509 w 7897091"/>
                <a:gd name="connsiteY82" fmla="*/ 2919846 h 5860473"/>
                <a:gd name="connsiteX83" fmla="*/ 5122719 w 7897091"/>
                <a:gd name="connsiteY83" fmla="*/ 3002973 h 5860473"/>
                <a:gd name="connsiteX84" fmla="*/ 5382491 w 7897091"/>
                <a:gd name="connsiteY84" fmla="*/ 3096491 h 5860473"/>
                <a:gd name="connsiteX85" fmla="*/ 5756564 w 7897091"/>
                <a:gd name="connsiteY85" fmla="*/ 3023755 h 5860473"/>
                <a:gd name="connsiteX86" fmla="*/ 5902037 w 7897091"/>
                <a:gd name="connsiteY86" fmla="*/ 2888673 h 5860473"/>
                <a:gd name="connsiteX87" fmla="*/ 6068291 w 7897091"/>
                <a:gd name="connsiteY87" fmla="*/ 2701637 h 5860473"/>
                <a:gd name="connsiteX88" fmla="*/ 6182591 w 7897091"/>
                <a:gd name="connsiteY88" fmla="*/ 2504209 h 5860473"/>
                <a:gd name="connsiteX89" fmla="*/ 6255328 w 7897091"/>
                <a:gd name="connsiteY89" fmla="*/ 2296391 h 5860473"/>
                <a:gd name="connsiteX90" fmla="*/ 6255328 w 7897091"/>
                <a:gd name="connsiteY90" fmla="*/ 2109355 h 5860473"/>
                <a:gd name="connsiteX91" fmla="*/ 6276109 w 7897091"/>
                <a:gd name="connsiteY91" fmla="*/ 1880755 h 5860473"/>
                <a:gd name="connsiteX92" fmla="*/ 6400800 w 7897091"/>
                <a:gd name="connsiteY92" fmla="*/ 1672937 h 5860473"/>
                <a:gd name="connsiteX93" fmla="*/ 6639791 w 7897091"/>
                <a:gd name="connsiteY93" fmla="*/ 1558637 h 5860473"/>
                <a:gd name="connsiteX94" fmla="*/ 6847609 w 7897091"/>
                <a:gd name="connsiteY94" fmla="*/ 1506682 h 5860473"/>
                <a:gd name="connsiteX95" fmla="*/ 6951519 w 7897091"/>
                <a:gd name="connsiteY95" fmla="*/ 1454727 h 5860473"/>
                <a:gd name="connsiteX96" fmla="*/ 7045037 w 7897091"/>
                <a:gd name="connsiteY96" fmla="*/ 1402773 h 5860473"/>
                <a:gd name="connsiteX97" fmla="*/ 7086600 w 7897091"/>
                <a:gd name="connsiteY97" fmla="*/ 1371600 h 5860473"/>
                <a:gd name="connsiteX98" fmla="*/ 7096991 w 7897091"/>
                <a:gd name="connsiteY98" fmla="*/ 1350818 h 5860473"/>
                <a:gd name="connsiteX99" fmla="*/ 7180119 w 7897091"/>
                <a:gd name="connsiteY99" fmla="*/ 1278082 h 5860473"/>
                <a:gd name="connsiteX100" fmla="*/ 7252855 w 7897091"/>
                <a:gd name="connsiteY100" fmla="*/ 1205346 h 5860473"/>
                <a:gd name="connsiteX101" fmla="*/ 7377546 w 7897091"/>
                <a:gd name="connsiteY101" fmla="*/ 1070264 h 5860473"/>
                <a:gd name="connsiteX102" fmla="*/ 7543800 w 7897091"/>
                <a:gd name="connsiteY102" fmla="*/ 872837 h 5860473"/>
                <a:gd name="connsiteX103" fmla="*/ 7689273 w 7897091"/>
                <a:gd name="connsiteY103" fmla="*/ 685800 h 5860473"/>
                <a:gd name="connsiteX104" fmla="*/ 7762009 w 7897091"/>
                <a:gd name="connsiteY104" fmla="*/ 571500 h 5860473"/>
                <a:gd name="connsiteX105" fmla="*/ 7834746 w 7897091"/>
                <a:gd name="connsiteY105" fmla="*/ 477982 h 5860473"/>
                <a:gd name="connsiteX106" fmla="*/ 7855528 w 7897091"/>
                <a:gd name="connsiteY106" fmla="*/ 415637 h 5860473"/>
                <a:gd name="connsiteX107" fmla="*/ 7834746 w 7897091"/>
                <a:gd name="connsiteY107" fmla="*/ 176646 h 5860473"/>
                <a:gd name="connsiteX108" fmla="*/ 7897091 w 7897091"/>
                <a:gd name="connsiteY108" fmla="*/ 10391 h 5860473"/>
                <a:gd name="connsiteX109" fmla="*/ 7699664 w 7897091"/>
                <a:gd name="connsiteY109" fmla="*/ 0 h 5860473"/>
                <a:gd name="connsiteX110" fmla="*/ 7658100 w 7897091"/>
                <a:gd name="connsiteY110" fmla="*/ 218209 h 5860473"/>
                <a:gd name="connsiteX111" fmla="*/ 7543800 w 7897091"/>
                <a:gd name="connsiteY111" fmla="*/ 384464 h 5860473"/>
                <a:gd name="connsiteX112" fmla="*/ 7419109 w 7897091"/>
                <a:gd name="connsiteY112" fmla="*/ 550718 h 5860473"/>
                <a:gd name="connsiteX113" fmla="*/ 7367155 w 7897091"/>
                <a:gd name="connsiteY113" fmla="*/ 706582 h 5860473"/>
                <a:gd name="connsiteX114" fmla="*/ 7273637 w 7897091"/>
                <a:gd name="connsiteY114" fmla="*/ 904009 h 5860473"/>
                <a:gd name="connsiteX115" fmla="*/ 7138555 w 7897091"/>
                <a:gd name="connsiteY115" fmla="*/ 935182 h 5860473"/>
                <a:gd name="connsiteX116" fmla="*/ 6993082 w 7897091"/>
                <a:gd name="connsiteY116" fmla="*/ 1153391 h 5860473"/>
                <a:gd name="connsiteX117" fmla="*/ 6847609 w 7897091"/>
                <a:gd name="connsiteY117" fmla="*/ 1278082 h 5860473"/>
                <a:gd name="connsiteX118" fmla="*/ 6754091 w 7897091"/>
                <a:gd name="connsiteY118" fmla="*/ 1319646 h 5860473"/>
                <a:gd name="connsiteX119" fmla="*/ 6598228 w 7897091"/>
                <a:gd name="connsiteY119" fmla="*/ 1381991 h 5860473"/>
                <a:gd name="connsiteX120" fmla="*/ 6421582 w 7897091"/>
                <a:gd name="connsiteY120" fmla="*/ 1527464 h 5860473"/>
                <a:gd name="connsiteX121" fmla="*/ 6255328 w 7897091"/>
                <a:gd name="connsiteY121" fmla="*/ 1704109 h 5860473"/>
                <a:gd name="connsiteX122" fmla="*/ 6182591 w 7897091"/>
                <a:gd name="connsiteY122" fmla="*/ 1787237 h 5860473"/>
                <a:gd name="connsiteX123" fmla="*/ 6130637 w 7897091"/>
                <a:gd name="connsiteY123" fmla="*/ 2005446 h 5860473"/>
                <a:gd name="connsiteX124" fmla="*/ 6130637 w 7897091"/>
                <a:gd name="connsiteY124" fmla="*/ 2234046 h 5860473"/>
                <a:gd name="connsiteX125" fmla="*/ 6120246 w 7897091"/>
                <a:gd name="connsiteY125" fmla="*/ 2348346 h 5860473"/>
                <a:gd name="connsiteX126" fmla="*/ 6068291 w 7897091"/>
                <a:gd name="connsiteY126" fmla="*/ 2493818 h 5860473"/>
                <a:gd name="connsiteX127" fmla="*/ 5829300 w 7897091"/>
                <a:gd name="connsiteY127" fmla="*/ 2722418 h 5860473"/>
                <a:gd name="connsiteX128" fmla="*/ 5663046 w 7897091"/>
                <a:gd name="connsiteY128" fmla="*/ 2867891 h 5860473"/>
                <a:gd name="connsiteX129" fmla="*/ 5455228 w 7897091"/>
                <a:gd name="connsiteY129" fmla="*/ 2940627 h 5860473"/>
                <a:gd name="connsiteX130" fmla="*/ 5309755 w 7897091"/>
                <a:gd name="connsiteY130" fmla="*/ 2951018 h 5860473"/>
                <a:gd name="connsiteX131" fmla="*/ 5153891 w 7897091"/>
                <a:gd name="connsiteY131" fmla="*/ 2909455 h 5860473"/>
                <a:gd name="connsiteX132" fmla="*/ 4925291 w 7897091"/>
                <a:gd name="connsiteY132" fmla="*/ 2815937 h 5860473"/>
                <a:gd name="connsiteX133" fmla="*/ 4488873 w 7897091"/>
                <a:gd name="connsiteY133" fmla="*/ 2618509 h 5860473"/>
                <a:gd name="connsiteX134" fmla="*/ 4249882 w 7897091"/>
                <a:gd name="connsiteY134" fmla="*/ 2524991 h 5860473"/>
                <a:gd name="connsiteX135" fmla="*/ 3803073 w 7897091"/>
                <a:gd name="connsiteY135" fmla="*/ 2400300 h 5860473"/>
                <a:gd name="connsiteX136" fmla="*/ 3429000 w 7897091"/>
                <a:gd name="connsiteY136" fmla="*/ 2296391 h 5860473"/>
                <a:gd name="connsiteX137" fmla="*/ 3044537 w 7897091"/>
                <a:gd name="connsiteY137" fmla="*/ 2317173 h 5860473"/>
                <a:gd name="connsiteX138" fmla="*/ 2753591 w 7897091"/>
                <a:gd name="connsiteY138" fmla="*/ 2410691 h 5860473"/>
                <a:gd name="connsiteX139" fmla="*/ 2639291 w 7897091"/>
                <a:gd name="connsiteY139" fmla="*/ 2441864 h 5860473"/>
                <a:gd name="connsiteX140" fmla="*/ 2441864 w 7897091"/>
                <a:gd name="connsiteY140" fmla="*/ 2504209 h 5860473"/>
                <a:gd name="connsiteX141" fmla="*/ 2337955 w 7897091"/>
                <a:gd name="connsiteY141" fmla="*/ 2639291 h 5860473"/>
                <a:gd name="connsiteX142" fmla="*/ 2234046 w 7897091"/>
                <a:gd name="connsiteY142" fmla="*/ 2774373 h 5860473"/>
                <a:gd name="connsiteX143" fmla="*/ 2140528 w 7897091"/>
                <a:gd name="connsiteY143" fmla="*/ 2940627 h 5860473"/>
                <a:gd name="connsiteX144" fmla="*/ 2078182 w 7897091"/>
                <a:gd name="connsiteY144" fmla="*/ 3075709 h 5860473"/>
                <a:gd name="connsiteX145" fmla="*/ 1995055 w 7897091"/>
                <a:gd name="connsiteY145" fmla="*/ 3221182 h 5860473"/>
                <a:gd name="connsiteX146" fmla="*/ 1911928 w 7897091"/>
                <a:gd name="connsiteY146" fmla="*/ 3325091 h 5860473"/>
                <a:gd name="connsiteX147" fmla="*/ 1891146 w 7897091"/>
                <a:gd name="connsiteY147" fmla="*/ 3231573 h 5860473"/>
                <a:gd name="connsiteX148" fmla="*/ 1859973 w 7897091"/>
                <a:gd name="connsiteY148" fmla="*/ 3044537 h 5860473"/>
                <a:gd name="connsiteX149" fmla="*/ 1963882 w 7897091"/>
                <a:gd name="connsiteY149" fmla="*/ 2878282 h 5860473"/>
                <a:gd name="connsiteX150" fmla="*/ 2130137 w 7897091"/>
                <a:gd name="connsiteY150" fmla="*/ 2628900 h 5860473"/>
                <a:gd name="connsiteX151" fmla="*/ 2275609 w 7897091"/>
                <a:gd name="connsiteY151" fmla="*/ 2441864 h 5860473"/>
                <a:gd name="connsiteX152" fmla="*/ 2441864 w 7897091"/>
                <a:gd name="connsiteY152" fmla="*/ 2265218 h 5860473"/>
                <a:gd name="connsiteX153" fmla="*/ 2576946 w 7897091"/>
                <a:gd name="connsiteY153" fmla="*/ 2119746 h 5860473"/>
                <a:gd name="connsiteX154" fmla="*/ 2660073 w 7897091"/>
                <a:gd name="connsiteY154" fmla="*/ 2026227 h 5860473"/>
                <a:gd name="connsiteX155" fmla="*/ 2951019 w 7897091"/>
                <a:gd name="connsiteY155" fmla="*/ 1756064 h 5860473"/>
                <a:gd name="connsiteX156" fmla="*/ 3044537 w 7897091"/>
                <a:gd name="connsiteY156" fmla="*/ 1569027 h 5860473"/>
                <a:gd name="connsiteX157" fmla="*/ 3044537 w 7897091"/>
                <a:gd name="connsiteY157" fmla="*/ 1413164 h 5860473"/>
                <a:gd name="connsiteX158" fmla="*/ 2951019 w 7897091"/>
                <a:gd name="connsiteY158" fmla="*/ 1215737 h 5860473"/>
                <a:gd name="connsiteX159" fmla="*/ 2909455 w 7897091"/>
                <a:gd name="connsiteY159" fmla="*/ 1028700 h 5860473"/>
                <a:gd name="connsiteX160" fmla="*/ 2909455 w 7897091"/>
                <a:gd name="connsiteY160" fmla="*/ 883227 h 5860473"/>
                <a:gd name="connsiteX161" fmla="*/ 3023755 w 7897091"/>
                <a:gd name="connsiteY161" fmla="*/ 779318 h 5860473"/>
                <a:gd name="connsiteX162" fmla="*/ 3138055 w 7897091"/>
                <a:gd name="connsiteY162" fmla="*/ 768927 h 5860473"/>
                <a:gd name="connsiteX163" fmla="*/ 3283528 w 7897091"/>
                <a:gd name="connsiteY163" fmla="*/ 696191 h 5860473"/>
                <a:gd name="connsiteX164" fmla="*/ 3418609 w 7897091"/>
                <a:gd name="connsiteY164" fmla="*/ 529937 h 5860473"/>
                <a:gd name="connsiteX165" fmla="*/ 3480955 w 7897091"/>
                <a:gd name="connsiteY165" fmla="*/ 415637 h 5860473"/>
                <a:gd name="connsiteX166" fmla="*/ 3501737 w 7897091"/>
                <a:gd name="connsiteY166" fmla="*/ 259773 h 5860473"/>
                <a:gd name="connsiteX167" fmla="*/ 3480955 w 7897091"/>
                <a:gd name="connsiteY167" fmla="*/ 124691 h 5860473"/>
                <a:gd name="connsiteX168" fmla="*/ 3418609 w 7897091"/>
                <a:gd name="connsiteY168" fmla="*/ 0 h 5860473"/>
                <a:gd name="connsiteX169" fmla="*/ 3273137 w 7897091"/>
                <a:gd name="connsiteY169" fmla="*/ 0 h 586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897091" h="5860473">
                  <a:moveTo>
                    <a:pt x="3273137" y="0"/>
                  </a:moveTo>
                  <a:lnTo>
                    <a:pt x="3387437" y="166255"/>
                  </a:lnTo>
                  <a:lnTo>
                    <a:pt x="3366655" y="436418"/>
                  </a:lnTo>
                  <a:lnTo>
                    <a:pt x="3190009" y="602673"/>
                  </a:lnTo>
                  <a:lnTo>
                    <a:pt x="2951019" y="665018"/>
                  </a:lnTo>
                  <a:lnTo>
                    <a:pt x="2774373" y="820882"/>
                  </a:lnTo>
                  <a:lnTo>
                    <a:pt x="2732809" y="1007918"/>
                  </a:lnTo>
                  <a:lnTo>
                    <a:pt x="2712028" y="1184564"/>
                  </a:lnTo>
                  <a:lnTo>
                    <a:pt x="2815937" y="1381991"/>
                  </a:lnTo>
                  <a:lnTo>
                    <a:pt x="2878282" y="1558637"/>
                  </a:lnTo>
                  <a:lnTo>
                    <a:pt x="2836719" y="1683327"/>
                  </a:lnTo>
                  <a:lnTo>
                    <a:pt x="2712028" y="1828800"/>
                  </a:lnTo>
                  <a:lnTo>
                    <a:pt x="2535382" y="1974273"/>
                  </a:lnTo>
                  <a:lnTo>
                    <a:pt x="2462646" y="2026227"/>
                  </a:lnTo>
                  <a:lnTo>
                    <a:pt x="2202873" y="2192482"/>
                  </a:lnTo>
                  <a:lnTo>
                    <a:pt x="2036619" y="2327564"/>
                  </a:lnTo>
                  <a:lnTo>
                    <a:pt x="1922319" y="2452255"/>
                  </a:lnTo>
                  <a:lnTo>
                    <a:pt x="1818409" y="2524991"/>
                  </a:lnTo>
                  <a:lnTo>
                    <a:pt x="1745673" y="2587337"/>
                  </a:lnTo>
                  <a:lnTo>
                    <a:pt x="1579419" y="2722418"/>
                  </a:lnTo>
                  <a:lnTo>
                    <a:pt x="1485900" y="2815937"/>
                  </a:lnTo>
                  <a:lnTo>
                    <a:pt x="1444337" y="2982191"/>
                  </a:lnTo>
                  <a:lnTo>
                    <a:pt x="1444337" y="3106882"/>
                  </a:lnTo>
                  <a:lnTo>
                    <a:pt x="1517073" y="3169227"/>
                  </a:lnTo>
                  <a:lnTo>
                    <a:pt x="1610591" y="3210791"/>
                  </a:lnTo>
                  <a:lnTo>
                    <a:pt x="1704109" y="3283527"/>
                  </a:lnTo>
                  <a:cubicBezTo>
                    <a:pt x="1725642" y="3380427"/>
                    <a:pt x="1724891" y="3345113"/>
                    <a:pt x="1724891" y="3387437"/>
                  </a:cubicBezTo>
                  <a:lnTo>
                    <a:pt x="1839191" y="3553691"/>
                  </a:lnTo>
                  <a:lnTo>
                    <a:pt x="1849582" y="3699164"/>
                  </a:lnTo>
                  <a:lnTo>
                    <a:pt x="1454728" y="4031673"/>
                  </a:lnTo>
                  <a:lnTo>
                    <a:pt x="1278082" y="4083627"/>
                  </a:lnTo>
                  <a:lnTo>
                    <a:pt x="1080655" y="4343400"/>
                  </a:lnTo>
                  <a:lnTo>
                    <a:pt x="1049482" y="4572000"/>
                  </a:lnTo>
                  <a:lnTo>
                    <a:pt x="997528" y="4665518"/>
                  </a:lnTo>
                  <a:lnTo>
                    <a:pt x="893619" y="4842164"/>
                  </a:lnTo>
                  <a:lnTo>
                    <a:pt x="727364" y="4977246"/>
                  </a:lnTo>
                  <a:lnTo>
                    <a:pt x="633846" y="4977246"/>
                  </a:lnTo>
                  <a:lnTo>
                    <a:pt x="426028" y="5008418"/>
                  </a:lnTo>
                  <a:lnTo>
                    <a:pt x="270164" y="5039591"/>
                  </a:lnTo>
                  <a:lnTo>
                    <a:pt x="197428" y="5091546"/>
                  </a:lnTo>
                  <a:lnTo>
                    <a:pt x="72737" y="5226627"/>
                  </a:lnTo>
                  <a:lnTo>
                    <a:pt x="20782" y="5392882"/>
                  </a:lnTo>
                  <a:lnTo>
                    <a:pt x="0" y="5621482"/>
                  </a:lnTo>
                  <a:lnTo>
                    <a:pt x="0" y="5850082"/>
                  </a:lnTo>
                  <a:lnTo>
                    <a:pt x="218209" y="5860473"/>
                  </a:lnTo>
                  <a:lnTo>
                    <a:pt x="176646" y="5725391"/>
                  </a:lnTo>
                  <a:lnTo>
                    <a:pt x="176646" y="5559137"/>
                  </a:lnTo>
                  <a:lnTo>
                    <a:pt x="270164" y="5444837"/>
                  </a:lnTo>
                  <a:lnTo>
                    <a:pt x="509155" y="5330537"/>
                  </a:lnTo>
                  <a:lnTo>
                    <a:pt x="768928" y="5278582"/>
                  </a:lnTo>
                  <a:lnTo>
                    <a:pt x="976746" y="5195455"/>
                  </a:lnTo>
                  <a:lnTo>
                    <a:pt x="1143000" y="5081155"/>
                  </a:lnTo>
                  <a:lnTo>
                    <a:pt x="1184564" y="4998027"/>
                  </a:lnTo>
                  <a:lnTo>
                    <a:pt x="1215737" y="4894118"/>
                  </a:lnTo>
                  <a:cubicBezTo>
                    <a:pt x="1226128" y="4866409"/>
                    <a:pt x="1235527" y="4838308"/>
                    <a:pt x="1246909" y="4810991"/>
                  </a:cubicBezTo>
                  <a:cubicBezTo>
                    <a:pt x="1269240" y="4757396"/>
                    <a:pt x="1267691" y="4786914"/>
                    <a:pt x="1267691" y="4759037"/>
                  </a:cubicBezTo>
                  <a:lnTo>
                    <a:pt x="1267691" y="4707082"/>
                  </a:lnTo>
                  <a:cubicBezTo>
                    <a:pt x="1274618" y="4675909"/>
                    <a:pt x="1280728" y="4644544"/>
                    <a:pt x="1288473" y="4613564"/>
                  </a:cubicBezTo>
                  <a:cubicBezTo>
                    <a:pt x="1291130" y="4602938"/>
                    <a:pt x="1298864" y="4582391"/>
                    <a:pt x="1298864" y="4582391"/>
                  </a:cubicBezTo>
                  <a:lnTo>
                    <a:pt x="1350819" y="4478482"/>
                  </a:lnTo>
                  <a:lnTo>
                    <a:pt x="1465119" y="4322618"/>
                  </a:lnTo>
                  <a:cubicBezTo>
                    <a:pt x="1482437" y="4298373"/>
                    <a:pt x="1498460" y="4273148"/>
                    <a:pt x="1517073" y="4249882"/>
                  </a:cubicBezTo>
                  <a:cubicBezTo>
                    <a:pt x="1526253" y="4238407"/>
                    <a:pt x="1548246" y="4218709"/>
                    <a:pt x="1548246" y="4218709"/>
                  </a:cubicBezTo>
                  <a:lnTo>
                    <a:pt x="1683328" y="4104409"/>
                  </a:lnTo>
                  <a:lnTo>
                    <a:pt x="1797628" y="4052455"/>
                  </a:lnTo>
                  <a:lnTo>
                    <a:pt x="1932709" y="3927764"/>
                  </a:lnTo>
                  <a:lnTo>
                    <a:pt x="1974273" y="3823855"/>
                  </a:lnTo>
                  <a:lnTo>
                    <a:pt x="2057400" y="3564082"/>
                  </a:lnTo>
                  <a:lnTo>
                    <a:pt x="2098964" y="3439391"/>
                  </a:lnTo>
                  <a:lnTo>
                    <a:pt x="2213264" y="3106882"/>
                  </a:lnTo>
                  <a:lnTo>
                    <a:pt x="2275609" y="3034146"/>
                  </a:lnTo>
                  <a:lnTo>
                    <a:pt x="2462646" y="2847109"/>
                  </a:lnTo>
                  <a:lnTo>
                    <a:pt x="2732809" y="2670464"/>
                  </a:lnTo>
                  <a:lnTo>
                    <a:pt x="3054928" y="2556164"/>
                  </a:lnTo>
                  <a:cubicBezTo>
                    <a:pt x="3084556" y="2552872"/>
                    <a:pt x="3144804" y="2552790"/>
                    <a:pt x="3179619" y="2535382"/>
                  </a:cubicBezTo>
                  <a:cubicBezTo>
                    <a:pt x="3184000" y="2533191"/>
                    <a:pt x="3186546" y="2528455"/>
                    <a:pt x="3190009" y="2524991"/>
                  </a:cubicBezTo>
                  <a:lnTo>
                    <a:pt x="3366655" y="2504209"/>
                  </a:lnTo>
                  <a:cubicBezTo>
                    <a:pt x="3463615" y="2493435"/>
                    <a:pt x="3428808" y="2493818"/>
                    <a:pt x="3470564" y="2493818"/>
                  </a:cubicBezTo>
                  <a:lnTo>
                    <a:pt x="3553691" y="2504209"/>
                  </a:lnTo>
                  <a:lnTo>
                    <a:pt x="3990109" y="2660073"/>
                  </a:lnTo>
                  <a:lnTo>
                    <a:pt x="4177146" y="2680855"/>
                  </a:lnTo>
                  <a:lnTo>
                    <a:pt x="4530437" y="2815937"/>
                  </a:lnTo>
                  <a:lnTo>
                    <a:pt x="4904509" y="2919846"/>
                  </a:lnTo>
                  <a:lnTo>
                    <a:pt x="5122719" y="3002973"/>
                  </a:lnTo>
                  <a:lnTo>
                    <a:pt x="5382491" y="3096491"/>
                  </a:lnTo>
                  <a:lnTo>
                    <a:pt x="5756564" y="3023755"/>
                  </a:lnTo>
                  <a:lnTo>
                    <a:pt x="5902037" y="2888673"/>
                  </a:lnTo>
                  <a:lnTo>
                    <a:pt x="6068291" y="2701637"/>
                  </a:lnTo>
                  <a:lnTo>
                    <a:pt x="6182591" y="2504209"/>
                  </a:lnTo>
                  <a:lnTo>
                    <a:pt x="6255328" y="2296391"/>
                  </a:lnTo>
                  <a:lnTo>
                    <a:pt x="6255328" y="2109355"/>
                  </a:lnTo>
                  <a:lnTo>
                    <a:pt x="6276109" y="1880755"/>
                  </a:lnTo>
                  <a:lnTo>
                    <a:pt x="6400800" y="1672937"/>
                  </a:lnTo>
                  <a:lnTo>
                    <a:pt x="6639791" y="1558637"/>
                  </a:lnTo>
                  <a:lnTo>
                    <a:pt x="6847609" y="1506682"/>
                  </a:lnTo>
                  <a:lnTo>
                    <a:pt x="6951519" y="1454727"/>
                  </a:lnTo>
                  <a:cubicBezTo>
                    <a:pt x="6982692" y="1437409"/>
                    <a:pt x="7014235" y="1420741"/>
                    <a:pt x="7045037" y="1402773"/>
                  </a:cubicBezTo>
                  <a:cubicBezTo>
                    <a:pt x="7073233" y="1386325"/>
                    <a:pt x="7070144" y="1388056"/>
                    <a:pt x="7086600" y="1371600"/>
                  </a:cubicBezTo>
                  <a:lnTo>
                    <a:pt x="7096991" y="1350818"/>
                  </a:lnTo>
                  <a:cubicBezTo>
                    <a:pt x="7176030" y="1294362"/>
                    <a:pt x="7156403" y="1325514"/>
                    <a:pt x="7180119" y="1278082"/>
                  </a:cubicBezTo>
                  <a:lnTo>
                    <a:pt x="7252855" y="1205346"/>
                  </a:lnTo>
                  <a:lnTo>
                    <a:pt x="7377546" y="1070264"/>
                  </a:lnTo>
                  <a:lnTo>
                    <a:pt x="7543800" y="872837"/>
                  </a:lnTo>
                  <a:lnTo>
                    <a:pt x="7689273" y="685800"/>
                  </a:lnTo>
                  <a:lnTo>
                    <a:pt x="7762009" y="571500"/>
                  </a:lnTo>
                  <a:cubicBezTo>
                    <a:pt x="7819658" y="490792"/>
                    <a:pt x="7792896" y="519832"/>
                    <a:pt x="7834746" y="477982"/>
                  </a:cubicBezTo>
                  <a:lnTo>
                    <a:pt x="7855528" y="415637"/>
                  </a:lnTo>
                  <a:lnTo>
                    <a:pt x="7834746" y="176646"/>
                  </a:lnTo>
                  <a:lnTo>
                    <a:pt x="7897091" y="10391"/>
                  </a:lnTo>
                  <a:lnTo>
                    <a:pt x="7699664" y="0"/>
                  </a:lnTo>
                  <a:lnTo>
                    <a:pt x="7658100" y="218209"/>
                  </a:lnTo>
                  <a:lnTo>
                    <a:pt x="7543800" y="384464"/>
                  </a:lnTo>
                  <a:lnTo>
                    <a:pt x="7419109" y="550718"/>
                  </a:lnTo>
                  <a:lnTo>
                    <a:pt x="7367155" y="706582"/>
                  </a:lnTo>
                  <a:lnTo>
                    <a:pt x="7273637" y="904009"/>
                  </a:lnTo>
                  <a:lnTo>
                    <a:pt x="7138555" y="935182"/>
                  </a:lnTo>
                  <a:lnTo>
                    <a:pt x="6993082" y="1153391"/>
                  </a:lnTo>
                  <a:lnTo>
                    <a:pt x="6847609" y="1278082"/>
                  </a:lnTo>
                  <a:lnTo>
                    <a:pt x="6754091" y="1319646"/>
                  </a:lnTo>
                  <a:lnTo>
                    <a:pt x="6598228" y="1381991"/>
                  </a:lnTo>
                  <a:lnTo>
                    <a:pt x="6421582" y="1527464"/>
                  </a:lnTo>
                  <a:lnTo>
                    <a:pt x="6255328" y="1704109"/>
                  </a:lnTo>
                  <a:lnTo>
                    <a:pt x="6182591" y="1787237"/>
                  </a:lnTo>
                  <a:lnTo>
                    <a:pt x="6130637" y="2005446"/>
                  </a:lnTo>
                  <a:lnTo>
                    <a:pt x="6130637" y="2234046"/>
                  </a:lnTo>
                  <a:lnTo>
                    <a:pt x="6120246" y="2348346"/>
                  </a:lnTo>
                  <a:lnTo>
                    <a:pt x="6068291" y="2493818"/>
                  </a:lnTo>
                  <a:lnTo>
                    <a:pt x="5829300" y="2722418"/>
                  </a:lnTo>
                  <a:lnTo>
                    <a:pt x="5663046" y="2867891"/>
                  </a:lnTo>
                  <a:lnTo>
                    <a:pt x="5455228" y="2940627"/>
                  </a:lnTo>
                  <a:lnTo>
                    <a:pt x="5309755" y="2951018"/>
                  </a:lnTo>
                  <a:lnTo>
                    <a:pt x="5153891" y="2909455"/>
                  </a:lnTo>
                  <a:lnTo>
                    <a:pt x="4925291" y="2815937"/>
                  </a:lnTo>
                  <a:lnTo>
                    <a:pt x="4488873" y="2618509"/>
                  </a:lnTo>
                  <a:lnTo>
                    <a:pt x="4249882" y="2524991"/>
                  </a:lnTo>
                  <a:lnTo>
                    <a:pt x="3803073" y="2400300"/>
                  </a:lnTo>
                  <a:lnTo>
                    <a:pt x="3429000" y="2296391"/>
                  </a:lnTo>
                  <a:lnTo>
                    <a:pt x="3044537" y="2317173"/>
                  </a:lnTo>
                  <a:lnTo>
                    <a:pt x="2753591" y="2410691"/>
                  </a:lnTo>
                  <a:lnTo>
                    <a:pt x="2639291" y="2441864"/>
                  </a:lnTo>
                  <a:lnTo>
                    <a:pt x="2441864" y="2504209"/>
                  </a:lnTo>
                  <a:lnTo>
                    <a:pt x="2337955" y="2639291"/>
                  </a:lnTo>
                  <a:lnTo>
                    <a:pt x="2234046" y="2774373"/>
                  </a:lnTo>
                  <a:lnTo>
                    <a:pt x="2140528" y="2940627"/>
                  </a:lnTo>
                  <a:lnTo>
                    <a:pt x="2078182" y="3075709"/>
                  </a:lnTo>
                  <a:lnTo>
                    <a:pt x="1995055" y="3221182"/>
                  </a:lnTo>
                  <a:lnTo>
                    <a:pt x="1911928" y="3325091"/>
                  </a:lnTo>
                  <a:lnTo>
                    <a:pt x="1891146" y="3231573"/>
                  </a:lnTo>
                  <a:lnTo>
                    <a:pt x="1859973" y="3044537"/>
                  </a:lnTo>
                  <a:lnTo>
                    <a:pt x="1963882" y="2878282"/>
                  </a:lnTo>
                  <a:lnTo>
                    <a:pt x="2130137" y="2628900"/>
                  </a:lnTo>
                  <a:lnTo>
                    <a:pt x="2275609" y="2441864"/>
                  </a:lnTo>
                  <a:lnTo>
                    <a:pt x="2441864" y="2265218"/>
                  </a:lnTo>
                  <a:lnTo>
                    <a:pt x="2576946" y="2119746"/>
                  </a:lnTo>
                  <a:lnTo>
                    <a:pt x="2660073" y="2026227"/>
                  </a:lnTo>
                  <a:lnTo>
                    <a:pt x="2951019" y="1756064"/>
                  </a:lnTo>
                  <a:lnTo>
                    <a:pt x="3044537" y="1569027"/>
                  </a:lnTo>
                  <a:lnTo>
                    <a:pt x="3044537" y="1413164"/>
                  </a:lnTo>
                  <a:lnTo>
                    <a:pt x="2951019" y="1215737"/>
                  </a:lnTo>
                  <a:lnTo>
                    <a:pt x="2909455" y="1028700"/>
                  </a:lnTo>
                  <a:lnTo>
                    <a:pt x="2909455" y="883227"/>
                  </a:lnTo>
                  <a:lnTo>
                    <a:pt x="3023755" y="779318"/>
                  </a:lnTo>
                  <a:lnTo>
                    <a:pt x="3138055" y="768927"/>
                  </a:lnTo>
                  <a:lnTo>
                    <a:pt x="3283528" y="696191"/>
                  </a:lnTo>
                  <a:lnTo>
                    <a:pt x="3418609" y="529937"/>
                  </a:lnTo>
                  <a:lnTo>
                    <a:pt x="3480955" y="415637"/>
                  </a:lnTo>
                  <a:lnTo>
                    <a:pt x="3501737" y="259773"/>
                  </a:lnTo>
                  <a:lnTo>
                    <a:pt x="3480955" y="124691"/>
                  </a:lnTo>
                  <a:lnTo>
                    <a:pt x="3418609" y="0"/>
                  </a:lnTo>
                  <a:lnTo>
                    <a:pt x="3273137" y="0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44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 bwMode="auto">
            <a:xfrm flipH="1">
              <a:off x="1187624" y="5373216"/>
              <a:ext cx="144016" cy="3383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Connecteur droit avec flèche 52"/>
            <p:cNvCxnSpPr/>
            <p:nvPr/>
          </p:nvCxnSpPr>
          <p:spPr bwMode="auto">
            <a:xfrm flipH="1">
              <a:off x="2458362" y="3563014"/>
              <a:ext cx="324036" cy="2192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Connecteur droit avec flèche 55"/>
            <p:cNvCxnSpPr/>
            <p:nvPr/>
          </p:nvCxnSpPr>
          <p:spPr bwMode="auto">
            <a:xfrm>
              <a:off x="1835696" y="3782290"/>
              <a:ext cx="0" cy="4387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Connecteur droit avec flèche 59"/>
            <p:cNvCxnSpPr/>
            <p:nvPr/>
          </p:nvCxnSpPr>
          <p:spPr bwMode="auto">
            <a:xfrm>
              <a:off x="2915816" y="1916832"/>
              <a:ext cx="0" cy="4387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Connecteur droit avec flèche 60"/>
            <p:cNvCxnSpPr/>
            <p:nvPr/>
          </p:nvCxnSpPr>
          <p:spPr bwMode="auto">
            <a:xfrm flipH="1">
              <a:off x="7540604" y="1412776"/>
              <a:ext cx="199748" cy="3667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Connecteur droit avec flèche 62"/>
            <p:cNvCxnSpPr/>
            <p:nvPr/>
          </p:nvCxnSpPr>
          <p:spPr bwMode="auto">
            <a:xfrm flipH="1">
              <a:off x="5508104" y="3930288"/>
              <a:ext cx="360040" cy="1158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971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7"/>
          <a:stretch/>
        </p:blipFill>
        <p:spPr>
          <a:xfrm>
            <a:off x="5052" y="1009325"/>
            <a:ext cx="9144000" cy="5841926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57107" cy="908720"/>
          </a:xfrm>
        </p:spPr>
        <p:txBody>
          <a:bodyPr/>
          <a:lstStyle/>
          <a:p>
            <a:pPr algn="l"/>
            <a:r>
              <a:rPr lang="fr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Limitent les inondations…</a:t>
            </a: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orme libre 9"/>
          <p:cNvSpPr/>
          <p:nvPr/>
        </p:nvSpPr>
        <p:spPr bwMode="auto">
          <a:xfrm>
            <a:off x="218209" y="976745"/>
            <a:ext cx="6369627" cy="5611091"/>
          </a:xfrm>
          <a:custGeom>
            <a:avLst/>
            <a:gdLst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810990 w 5735781"/>
              <a:gd name="connsiteY52" fmla="*/ 2015837 h 5257800"/>
              <a:gd name="connsiteX53" fmla="*/ 4623954 w 5735781"/>
              <a:gd name="connsiteY53" fmla="*/ 1735282 h 5257800"/>
              <a:gd name="connsiteX54" fmla="*/ 4468090 w 5735781"/>
              <a:gd name="connsiteY54" fmla="*/ 1506682 h 5257800"/>
              <a:gd name="connsiteX55" fmla="*/ 4333009 w 5735781"/>
              <a:gd name="connsiteY55" fmla="*/ 1194955 h 5257800"/>
              <a:gd name="connsiteX56" fmla="*/ 3906981 w 5735781"/>
              <a:gd name="connsiteY56" fmla="*/ 748146 h 5257800"/>
              <a:gd name="connsiteX57" fmla="*/ 3990109 w 5735781"/>
              <a:gd name="connsiteY57" fmla="*/ 561110 h 5257800"/>
              <a:gd name="connsiteX58" fmla="*/ 4114800 w 5735781"/>
              <a:gd name="connsiteY58" fmla="*/ 613064 h 5257800"/>
              <a:gd name="connsiteX59" fmla="*/ 4291445 w 5735781"/>
              <a:gd name="connsiteY59" fmla="*/ 488373 h 5257800"/>
              <a:gd name="connsiteX60" fmla="*/ 4655127 w 5735781"/>
              <a:gd name="connsiteY60" fmla="*/ 914400 h 5257800"/>
              <a:gd name="connsiteX61" fmla="*/ 4914900 w 5735781"/>
              <a:gd name="connsiteY61" fmla="*/ 1194955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810990 w 5735781"/>
              <a:gd name="connsiteY52" fmla="*/ 2015837 h 5257800"/>
              <a:gd name="connsiteX53" fmla="*/ 4623954 w 5735781"/>
              <a:gd name="connsiteY53" fmla="*/ 1735282 h 5257800"/>
              <a:gd name="connsiteX54" fmla="*/ 4468090 w 5735781"/>
              <a:gd name="connsiteY54" fmla="*/ 1506682 h 5257800"/>
              <a:gd name="connsiteX55" fmla="*/ 4333009 w 5735781"/>
              <a:gd name="connsiteY55" fmla="*/ 1194955 h 5257800"/>
              <a:gd name="connsiteX56" fmla="*/ 3906981 w 5735781"/>
              <a:gd name="connsiteY56" fmla="*/ 748146 h 5257800"/>
              <a:gd name="connsiteX57" fmla="*/ 3990109 w 5735781"/>
              <a:gd name="connsiteY57" fmla="*/ 561110 h 5257800"/>
              <a:gd name="connsiteX58" fmla="*/ 4114800 w 5735781"/>
              <a:gd name="connsiteY58" fmla="*/ 613064 h 5257800"/>
              <a:gd name="connsiteX59" fmla="*/ 4291445 w 5735781"/>
              <a:gd name="connsiteY59" fmla="*/ 488373 h 5257800"/>
              <a:gd name="connsiteX60" fmla="*/ 4655127 w 5735781"/>
              <a:gd name="connsiteY60" fmla="*/ 914400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810990 w 5735781"/>
              <a:gd name="connsiteY52" fmla="*/ 2015837 h 5257800"/>
              <a:gd name="connsiteX53" fmla="*/ 4623954 w 5735781"/>
              <a:gd name="connsiteY53" fmla="*/ 1735282 h 5257800"/>
              <a:gd name="connsiteX54" fmla="*/ 4468090 w 5735781"/>
              <a:gd name="connsiteY54" fmla="*/ 1506682 h 5257800"/>
              <a:gd name="connsiteX55" fmla="*/ 4333009 w 5735781"/>
              <a:gd name="connsiteY55" fmla="*/ 1194955 h 5257800"/>
              <a:gd name="connsiteX56" fmla="*/ 3906981 w 5735781"/>
              <a:gd name="connsiteY56" fmla="*/ 748146 h 5257800"/>
              <a:gd name="connsiteX57" fmla="*/ 3990109 w 5735781"/>
              <a:gd name="connsiteY57" fmla="*/ 561110 h 5257800"/>
              <a:gd name="connsiteX58" fmla="*/ 4114800 w 5735781"/>
              <a:gd name="connsiteY58" fmla="*/ 613064 h 5257800"/>
              <a:gd name="connsiteX59" fmla="*/ 4291445 w 5735781"/>
              <a:gd name="connsiteY59" fmla="*/ 488373 h 5257800"/>
              <a:gd name="connsiteX60" fmla="*/ 4935682 w 5735781"/>
              <a:gd name="connsiteY60" fmla="*/ 1693718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810990 w 5735781"/>
              <a:gd name="connsiteY52" fmla="*/ 2015837 h 5257800"/>
              <a:gd name="connsiteX53" fmla="*/ 4623954 w 5735781"/>
              <a:gd name="connsiteY53" fmla="*/ 1735282 h 5257800"/>
              <a:gd name="connsiteX54" fmla="*/ 4468090 w 5735781"/>
              <a:gd name="connsiteY54" fmla="*/ 1506682 h 5257800"/>
              <a:gd name="connsiteX55" fmla="*/ 4333009 w 5735781"/>
              <a:gd name="connsiteY55" fmla="*/ 1194955 h 5257800"/>
              <a:gd name="connsiteX56" fmla="*/ 3906981 w 5735781"/>
              <a:gd name="connsiteY56" fmla="*/ 748146 h 5257800"/>
              <a:gd name="connsiteX57" fmla="*/ 3990109 w 5735781"/>
              <a:gd name="connsiteY57" fmla="*/ 561110 h 5257800"/>
              <a:gd name="connsiteX58" fmla="*/ 4114800 w 5735781"/>
              <a:gd name="connsiteY58" fmla="*/ 613064 h 5257800"/>
              <a:gd name="connsiteX59" fmla="*/ 4291445 w 5735781"/>
              <a:gd name="connsiteY59" fmla="*/ 488373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810990 w 5735781"/>
              <a:gd name="connsiteY52" fmla="*/ 2015837 h 5257800"/>
              <a:gd name="connsiteX53" fmla="*/ 4623954 w 5735781"/>
              <a:gd name="connsiteY53" fmla="*/ 1735282 h 5257800"/>
              <a:gd name="connsiteX54" fmla="*/ 4468090 w 5735781"/>
              <a:gd name="connsiteY54" fmla="*/ 1506682 h 5257800"/>
              <a:gd name="connsiteX55" fmla="*/ 4333009 w 5735781"/>
              <a:gd name="connsiteY55" fmla="*/ 1194955 h 5257800"/>
              <a:gd name="connsiteX56" fmla="*/ 3906981 w 5735781"/>
              <a:gd name="connsiteY56" fmla="*/ 748146 h 5257800"/>
              <a:gd name="connsiteX57" fmla="*/ 3990109 w 5735781"/>
              <a:gd name="connsiteY57" fmla="*/ 561110 h 5257800"/>
              <a:gd name="connsiteX58" fmla="*/ 4114800 w 5735781"/>
              <a:gd name="connsiteY58" fmla="*/ 613064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810990 w 5735781"/>
              <a:gd name="connsiteY52" fmla="*/ 2015837 h 5257800"/>
              <a:gd name="connsiteX53" fmla="*/ 4623954 w 5735781"/>
              <a:gd name="connsiteY53" fmla="*/ 1735282 h 5257800"/>
              <a:gd name="connsiteX54" fmla="*/ 4468090 w 5735781"/>
              <a:gd name="connsiteY54" fmla="*/ 1506682 h 5257800"/>
              <a:gd name="connsiteX55" fmla="*/ 4333009 w 5735781"/>
              <a:gd name="connsiteY55" fmla="*/ 1194955 h 5257800"/>
              <a:gd name="connsiteX56" fmla="*/ 3906981 w 5735781"/>
              <a:gd name="connsiteY56" fmla="*/ 748146 h 5257800"/>
              <a:gd name="connsiteX57" fmla="*/ 3990109 w 5735781"/>
              <a:gd name="connsiteY57" fmla="*/ 561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810990 w 5735781"/>
              <a:gd name="connsiteY52" fmla="*/ 2015837 h 5257800"/>
              <a:gd name="connsiteX53" fmla="*/ 4623954 w 5735781"/>
              <a:gd name="connsiteY53" fmla="*/ 1735282 h 5257800"/>
              <a:gd name="connsiteX54" fmla="*/ 4468090 w 5735781"/>
              <a:gd name="connsiteY54" fmla="*/ 1506682 h 5257800"/>
              <a:gd name="connsiteX55" fmla="*/ 4333009 w 5735781"/>
              <a:gd name="connsiteY55" fmla="*/ 1194955 h 5257800"/>
              <a:gd name="connsiteX56" fmla="*/ 3906981 w 5735781"/>
              <a:gd name="connsiteY56" fmla="*/ 748146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810990 w 5735781"/>
              <a:gd name="connsiteY52" fmla="*/ 2015837 h 5257800"/>
              <a:gd name="connsiteX53" fmla="*/ 4623954 w 5735781"/>
              <a:gd name="connsiteY53" fmla="*/ 1735282 h 5257800"/>
              <a:gd name="connsiteX54" fmla="*/ 4468090 w 5735781"/>
              <a:gd name="connsiteY54" fmla="*/ 1506682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810990 w 5735781"/>
              <a:gd name="connsiteY52" fmla="*/ 2015837 h 5257800"/>
              <a:gd name="connsiteX53" fmla="*/ 4623954 w 5735781"/>
              <a:gd name="connsiteY53" fmla="*/ 1735282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810990 w 5735781"/>
              <a:gd name="connsiteY52" fmla="*/ 2015837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5039590 w 5735781"/>
              <a:gd name="connsiteY51" fmla="*/ 2213264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5205845 w 5735781"/>
              <a:gd name="connsiteY50" fmla="*/ 2327564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4727863 w 5735781"/>
              <a:gd name="connsiteY50" fmla="*/ 2847110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216236 w 5735781"/>
              <a:gd name="connsiteY49" fmla="*/ 25561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88972 w 5735781"/>
              <a:gd name="connsiteY47" fmla="*/ 2805546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17472 w 5735781"/>
              <a:gd name="connsiteY45" fmla="*/ 3065319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135581 w 5735781"/>
              <a:gd name="connsiteY44" fmla="*/ 2867891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161309 w 5735781"/>
              <a:gd name="connsiteY19" fmla="*/ 4727864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473036 w 5735781"/>
              <a:gd name="connsiteY20" fmla="*/ 4738255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2961409 w 5735781"/>
              <a:gd name="connsiteY21" fmla="*/ 4738255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3169227 w 5735781"/>
              <a:gd name="connsiteY22" fmla="*/ 4623955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2784763 w 5735781"/>
              <a:gd name="connsiteY23" fmla="*/ 4145973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2815936 w 5735781"/>
              <a:gd name="connsiteY24" fmla="*/ 3958937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974272 w 5735781"/>
              <a:gd name="connsiteY25" fmla="*/ 39381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2036618 w 5735781"/>
              <a:gd name="connsiteY27" fmla="*/ 3647210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2930236 w 5735781"/>
              <a:gd name="connsiteY28" fmla="*/ 3657600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3387436 w 5735781"/>
              <a:gd name="connsiteY29" fmla="*/ 3792682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3803072 w 5735781"/>
              <a:gd name="connsiteY30" fmla="*/ 3719946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3865418 w 5735781"/>
              <a:gd name="connsiteY31" fmla="*/ 36368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3709554 w 5735781"/>
              <a:gd name="connsiteY32" fmla="*/ 3075710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3397827 w 5735781"/>
              <a:gd name="connsiteY33" fmla="*/ 3179619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3190009 w 5735781"/>
              <a:gd name="connsiteY34" fmla="*/ 3429000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244436 w 5735781"/>
              <a:gd name="connsiteY38" fmla="*/ 3013364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722418 w 5735781"/>
              <a:gd name="connsiteY35" fmla="*/ 3522519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265218 w 5735781"/>
              <a:gd name="connsiteY36" fmla="*/ 3512128 h 5257800"/>
              <a:gd name="connsiteX37" fmla="*/ 2140527 w 5735781"/>
              <a:gd name="connsiteY37" fmla="*/ 3356264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140527 w 5735781"/>
              <a:gd name="connsiteY37" fmla="*/ 3356264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2732810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366654 w 5735781"/>
              <a:gd name="connsiteY41" fmla="*/ 2930237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678381 w 5735781"/>
              <a:gd name="connsiteY42" fmla="*/ 2982191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865418 w 5735781"/>
              <a:gd name="connsiteY43" fmla="*/ 2857500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756063 w 5735781"/>
              <a:gd name="connsiteY4" fmla="*/ 2047010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641763 w 5735781"/>
              <a:gd name="connsiteY4" fmla="*/ 1922319 h 5257800"/>
              <a:gd name="connsiteX5" fmla="*/ 1288472 w 5735781"/>
              <a:gd name="connsiteY5" fmla="*/ 23899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641763 w 5735781"/>
              <a:gd name="connsiteY4" fmla="*/ 1922319 h 5257800"/>
              <a:gd name="connsiteX5" fmla="*/ 1194954 w 5735781"/>
              <a:gd name="connsiteY5" fmla="*/ 2275610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641763 w 5735781"/>
              <a:gd name="connsiteY4" fmla="*/ 1922319 h 5257800"/>
              <a:gd name="connsiteX5" fmla="*/ 1111827 w 5735781"/>
              <a:gd name="connsiteY5" fmla="*/ 2202873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862445 w 5735781"/>
              <a:gd name="connsiteY6" fmla="*/ 2722419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737754 w 5735781"/>
              <a:gd name="connsiteY7" fmla="*/ 3044537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623454 w 5735781"/>
              <a:gd name="connsiteY7" fmla="*/ 2982191 h 5257800"/>
              <a:gd name="connsiteX8" fmla="*/ 716972 w 5735781"/>
              <a:gd name="connsiteY8" fmla="*/ 3564082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623454 w 5735781"/>
              <a:gd name="connsiteY7" fmla="*/ 2982191 h 5257800"/>
              <a:gd name="connsiteX8" fmla="*/ 415636 w 5735781"/>
              <a:gd name="connsiteY8" fmla="*/ 3584864 h 5257800"/>
              <a:gd name="connsiteX9" fmla="*/ 976745 w 5735781"/>
              <a:gd name="connsiteY9" fmla="*/ 3564082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623454 w 5735781"/>
              <a:gd name="connsiteY7" fmla="*/ 2982191 h 5257800"/>
              <a:gd name="connsiteX8" fmla="*/ 415636 w 5735781"/>
              <a:gd name="connsiteY8" fmla="*/ 3584864 h 5257800"/>
              <a:gd name="connsiteX9" fmla="*/ 768927 w 5735781"/>
              <a:gd name="connsiteY9" fmla="*/ 3512128 h 5257800"/>
              <a:gd name="connsiteX10" fmla="*/ 1143000 w 5735781"/>
              <a:gd name="connsiteY10" fmla="*/ 3595255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623454 w 5735781"/>
              <a:gd name="connsiteY7" fmla="*/ 2982191 h 5257800"/>
              <a:gd name="connsiteX8" fmla="*/ 415636 w 5735781"/>
              <a:gd name="connsiteY8" fmla="*/ 3584864 h 5257800"/>
              <a:gd name="connsiteX9" fmla="*/ 768927 w 5735781"/>
              <a:gd name="connsiteY9" fmla="*/ 3512128 h 5257800"/>
              <a:gd name="connsiteX10" fmla="*/ 976745 w 5735781"/>
              <a:gd name="connsiteY10" fmla="*/ 3564082 h 5257800"/>
              <a:gd name="connsiteX11" fmla="*/ 1226127 w 5735781"/>
              <a:gd name="connsiteY11" fmla="*/ 3751119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623454 w 5735781"/>
              <a:gd name="connsiteY7" fmla="*/ 2982191 h 5257800"/>
              <a:gd name="connsiteX8" fmla="*/ 415636 w 5735781"/>
              <a:gd name="connsiteY8" fmla="*/ 3584864 h 5257800"/>
              <a:gd name="connsiteX9" fmla="*/ 768927 w 5735781"/>
              <a:gd name="connsiteY9" fmla="*/ 3512128 h 5257800"/>
              <a:gd name="connsiteX10" fmla="*/ 976745 w 5735781"/>
              <a:gd name="connsiteY10" fmla="*/ 3564082 h 5257800"/>
              <a:gd name="connsiteX11" fmla="*/ 1007918 w 5735781"/>
              <a:gd name="connsiteY11" fmla="*/ 3699164 h 5257800"/>
              <a:gd name="connsiteX12" fmla="*/ 1028700 w 5735781"/>
              <a:gd name="connsiteY12" fmla="*/ 3792682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623454 w 5735781"/>
              <a:gd name="connsiteY7" fmla="*/ 2982191 h 5257800"/>
              <a:gd name="connsiteX8" fmla="*/ 415636 w 5735781"/>
              <a:gd name="connsiteY8" fmla="*/ 3584864 h 5257800"/>
              <a:gd name="connsiteX9" fmla="*/ 768927 w 5735781"/>
              <a:gd name="connsiteY9" fmla="*/ 3512128 h 5257800"/>
              <a:gd name="connsiteX10" fmla="*/ 976745 w 5735781"/>
              <a:gd name="connsiteY10" fmla="*/ 3564082 h 5257800"/>
              <a:gd name="connsiteX11" fmla="*/ 1007918 w 5735781"/>
              <a:gd name="connsiteY11" fmla="*/ 3699164 h 5257800"/>
              <a:gd name="connsiteX12" fmla="*/ 831272 w 5735781"/>
              <a:gd name="connsiteY12" fmla="*/ 3751119 h 5257800"/>
              <a:gd name="connsiteX13" fmla="*/ 685800 w 5735781"/>
              <a:gd name="connsiteY13" fmla="*/ 3865419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623454 w 5735781"/>
              <a:gd name="connsiteY7" fmla="*/ 2982191 h 5257800"/>
              <a:gd name="connsiteX8" fmla="*/ 415636 w 5735781"/>
              <a:gd name="connsiteY8" fmla="*/ 3584864 h 5257800"/>
              <a:gd name="connsiteX9" fmla="*/ 768927 w 5735781"/>
              <a:gd name="connsiteY9" fmla="*/ 3512128 h 5257800"/>
              <a:gd name="connsiteX10" fmla="*/ 976745 w 5735781"/>
              <a:gd name="connsiteY10" fmla="*/ 3564082 h 5257800"/>
              <a:gd name="connsiteX11" fmla="*/ 1007918 w 5735781"/>
              <a:gd name="connsiteY11" fmla="*/ 3699164 h 5257800"/>
              <a:gd name="connsiteX12" fmla="*/ 831272 w 5735781"/>
              <a:gd name="connsiteY12" fmla="*/ 3751119 h 5257800"/>
              <a:gd name="connsiteX13" fmla="*/ 529936 w 5735781"/>
              <a:gd name="connsiteY13" fmla="*/ 3834246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623454 w 5735781"/>
              <a:gd name="connsiteY7" fmla="*/ 2982191 h 5257800"/>
              <a:gd name="connsiteX8" fmla="*/ 415636 w 5735781"/>
              <a:gd name="connsiteY8" fmla="*/ 3584864 h 5257800"/>
              <a:gd name="connsiteX9" fmla="*/ 768927 w 5735781"/>
              <a:gd name="connsiteY9" fmla="*/ 3512128 h 5257800"/>
              <a:gd name="connsiteX10" fmla="*/ 976745 w 5735781"/>
              <a:gd name="connsiteY10" fmla="*/ 3564082 h 5257800"/>
              <a:gd name="connsiteX11" fmla="*/ 1007918 w 5735781"/>
              <a:gd name="connsiteY11" fmla="*/ 3699164 h 5257800"/>
              <a:gd name="connsiteX12" fmla="*/ 748145 w 5735781"/>
              <a:gd name="connsiteY12" fmla="*/ 3626428 h 5257800"/>
              <a:gd name="connsiteX13" fmla="*/ 529936 w 5735781"/>
              <a:gd name="connsiteY13" fmla="*/ 3834246 h 5257800"/>
              <a:gd name="connsiteX14" fmla="*/ 436418 w 5735781"/>
              <a:gd name="connsiteY14" fmla="*/ 4166755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623454 w 5735781"/>
              <a:gd name="connsiteY7" fmla="*/ 2982191 h 5257800"/>
              <a:gd name="connsiteX8" fmla="*/ 415636 w 5735781"/>
              <a:gd name="connsiteY8" fmla="*/ 3584864 h 5257800"/>
              <a:gd name="connsiteX9" fmla="*/ 768927 w 5735781"/>
              <a:gd name="connsiteY9" fmla="*/ 3512128 h 5257800"/>
              <a:gd name="connsiteX10" fmla="*/ 976745 w 5735781"/>
              <a:gd name="connsiteY10" fmla="*/ 3564082 h 5257800"/>
              <a:gd name="connsiteX11" fmla="*/ 1007918 w 5735781"/>
              <a:gd name="connsiteY11" fmla="*/ 3699164 h 5257800"/>
              <a:gd name="connsiteX12" fmla="*/ 748145 w 5735781"/>
              <a:gd name="connsiteY12" fmla="*/ 3626428 h 5257800"/>
              <a:gd name="connsiteX13" fmla="*/ 529936 w 5735781"/>
              <a:gd name="connsiteY13" fmla="*/ 3834246 h 5257800"/>
              <a:gd name="connsiteX14" fmla="*/ 20781 w 5735781"/>
              <a:gd name="connsiteY14" fmla="*/ 4114801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556163 w 5735781"/>
              <a:gd name="connsiteY0" fmla="*/ 197428 h 5257800"/>
              <a:gd name="connsiteX1" fmla="*/ 2483427 w 5735781"/>
              <a:gd name="connsiteY1" fmla="*/ 322119 h 5257800"/>
              <a:gd name="connsiteX2" fmla="*/ 1984663 w 5735781"/>
              <a:gd name="connsiteY2" fmla="*/ 498764 h 5257800"/>
              <a:gd name="connsiteX3" fmla="*/ 1475509 w 5735781"/>
              <a:gd name="connsiteY3" fmla="*/ 1371600 h 5257800"/>
              <a:gd name="connsiteX4" fmla="*/ 1517072 w 5735781"/>
              <a:gd name="connsiteY4" fmla="*/ 1922319 h 5257800"/>
              <a:gd name="connsiteX5" fmla="*/ 1111827 w 5735781"/>
              <a:gd name="connsiteY5" fmla="*/ 2202873 h 5257800"/>
              <a:gd name="connsiteX6" fmla="*/ 768927 w 5735781"/>
              <a:gd name="connsiteY6" fmla="*/ 2691246 h 5257800"/>
              <a:gd name="connsiteX7" fmla="*/ 623454 w 5735781"/>
              <a:gd name="connsiteY7" fmla="*/ 2982191 h 5257800"/>
              <a:gd name="connsiteX8" fmla="*/ 415636 w 5735781"/>
              <a:gd name="connsiteY8" fmla="*/ 3584864 h 5257800"/>
              <a:gd name="connsiteX9" fmla="*/ 768927 w 5735781"/>
              <a:gd name="connsiteY9" fmla="*/ 3512128 h 5257800"/>
              <a:gd name="connsiteX10" fmla="*/ 976745 w 5735781"/>
              <a:gd name="connsiteY10" fmla="*/ 3564082 h 5257800"/>
              <a:gd name="connsiteX11" fmla="*/ 1007918 w 5735781"/>
              <a:gd name="connsiteY11" fmla="*/ 3699164 h 5257800"/>
              <a:gd name="connsiteX12" fmla="*/ 748145 w 5735781"/>
              <a:gd name="connsiteY12" fmla="*/ 3626428 h 5257800"/>
              <a:gd name="connsiteX13" fmla="*/ 301336 w 5735781"/>
              <a:gd name="connsiteY13" fmla="*/ 3792682 h 5257800"/>
              <a:gd name="connsiteX14" fmla="*/ 20781 w 5735781"/>
              <a:gd name="connsiteY14" fmla="*/ 4114801 h 5257800"/>
              <a:gd name="connsiteX15" fmla="*/ 93518 w 5735781"/>
              <a:gd name="connsiteY15" fmla="*/ 4540828 h 5257800"/>
              <a:gd name="connsiteX16" fmla="*/ 0 w 5735781"/>
              <a:gd name="connsiteY16" fmla="*/ 4842164 h 5257800"/>
              <a:gd name="connsiteX17" fmla="*/ 1797627 w 5735781"/>
              <a:gd name="connsiteY17" fmla="*/ 5257800 h 5257800"/>
              <a:gd name="connsiteX18" fmla="*/ 1922318 w 5735781"/>
              <a:gd name="connsiteY18" fmla="*/ 4925291 h 5257800"/>
              <a:gd name="connsiteX19" fmla="*/ 2036618 w 5735781"/>
              <a:gd name="connsiteY19" fmla="*/ 4582391 h 5257800"/>
              <a:gd name="connsiteX20" fmla="*/ 2067790 w 5735781"/>
              <a:gd name="connsiteY20" fmla="*/ 4333010 h 5257800"/>
              <a:gd name="connsiteX21" fmla="*/ 1995054 w 5735781"/>
              <a:gd name="connsiteY21" fmla="*/ 4208319 h 5257800"/>
              <a:gd name="connsiteX22" fmla="*/ 1911927 w 5735781"/>
              <a:gd name="connsiteY22" fmla="*/ 4114801 h 5257800"/>
              <a:gd name="connsiteX23" fmla="*/ 1870363 w 5735781"/>
              <a:gd name="connsiteY23" fmla="*/ 4062846 h 5257800"/>
              <a:gd name="connsiteX24" fmla="*/ 1880754 w 5735781"/>
              <a:gd name="connsiteY24" fmla="*/ 3927764 h 5257800"/>
              <a:gd name="connsiteX25" fmla="*/ 1870363 w 5735781"/>
              <a:gd name="connsiteY25" fmla="*/ 3823855 h 5257800"/>
              <a:gd name="connsiteX26" fmla="*/ 1808018 w 5735781"/>
              <a:gd name="connsiteY26" fmla="*/ 3761510 h 5257800"/>
              <a:gd name="connsiteX27" fmla="*/ 1558636 w 5735781"/>
              <a:gd name="connsiteY27" fmla="*/ 3636819 h 5257800"/>
              <a:gd name="connsiteX28" fmla="*/ 1548245 w 5735781"/>
              <a:gd name="connsiteY28" fmla="*/ 3470563 h 5257800"/>
              <a:gd name="connsiteX29" fmla="*/ 1610591 w 5735781"/>
              <a:gd name="connsiteY29" fmla="*/ 3345873 h 5257800"/>
              <a:gd name="connsiteX30" fmla="*/ 1724890 w 5735781"/>
              <a:gd name="connsiteY30" fmla="*/ 3231573 h 5257800"/>
              <a:gd name="connsiteX31" fmla="*/ 1839190 w 5735781"/>
              <a:gd name="connsiteY31" fmla="*/ 3179619 h 5257800"/>
              <a:gd name="connsiteX32" fmla="*/ 1974272 w 5735781"/>
              <a:gd name="connsiteY32" fmla="*/ 3210791 h 5257800"/>
              <a:gd name="connsiteX33" fmla="*/ 2078182 w 5735781"/>
              <a:gd name="connsiteY33" fmla="*/ 3200400 h 5257800"/>
              <a:gd name="connsiteX34" fmla="*/ 2171700 w 5735781"/>
              <a:gd name="connsiteY34" fmla="*/ 3148446 h 5257800"/>
              <a:gd name="connsiteX35" fmla="*/ 2275609 w 5735781"/>
              <a:gd name="connsiteY35" fmla="*/ 3106883 h 5257800"/>
              <a:gd name="connsiteX36" fmla="*/ 2348345 w 5735781"/>
              <a:gd name="connsiteY36" fmla="*/ 3013364 h 5257800"/>
              <a:gd name="connsiteX37" fmla="*/ 2441863 w 5735781"/>
              <a:gd name="connsiteY37" fmla="*/ 2919846 h 5257800"/>
              <a:gd name="connsiteX38" fmla="*/ 2566554 w 5735781"/>
              <a:gd name="connsiteY38" fmla="*/ 2878282 h 5257800"/>
              <a:gd name="connsiteX39" fmla="*/ 2670463 w 5735781"/>
              <a:gd name="connsiteY39" fmla="*/ 2815937 h 5257800"/>
              <a:gd name="connsiteX40" fmla="*/ 3106881 w 5735781"/>
              <a:gd name="connsiteY40" fmla="*/ 3023755 h 5257800"/>
              <a:gd name="connsiteX41" fmla="*/ 3252354 w 5735781"/>
              <a:gd name="connsiteY41" fmla="*/ 3314700 h 5257800"/>
              <a:gd name="connsiteX42" fmla="*/ 3512127 w 5735781"/>
              <a:gd name="connsiteY42" fmla="*/ 3273137 h 5257800"/>
              <a:gd name="connsiteX43" fmla="*/ 3460172 w 5735781"/>
              <a:gd name="connsiteY43" fmla="*/ 2722419 h 5257800"/>
              <a:gd name="connsiteX44" fmla="*/ 4270663 w 5735781"/>
              <a:gd name="connsiteY44" fmla="*/ 3034146 h 5257800"/>
              <a:gd name="connsiteX45" fmla="*/ 4738253 w 5735781"/>
              <a:gd name="connsiteY45" fmla="*/ 3148446 h 5257800"/>
              <a:gd name="connsiteX46" fmla="*/ 5060372 w 5735781"/>
              <a:gd name="connsiteY46" fmla="*/ 2992582 h 5257800"/>
              <a:gd name="connsiteX47" fmla="*/ 5237018 w 5735781"/>
              <a:gd name="connsiteY47" fmla="*/ 2826328 h 5257800"/>
              <a:gd name="connsiteX48" fmla="*/ 5330536 w 5735781"/>
              <a:gd name="connsiteY48" fmla="*/ 2743200 h 5257800"/>
              <a:gd name="connsiteX49" fmla="*/ 5101936 w 5735781"/>
              <a:gd name="connsiteY49" fmla="*/ 2670464 h 5257800"/>
              <a:gd name="connsiteX50" fmla="*/ 4821381 w 5735781"/>
              <a:gd name="connsiteY50" fmla="*/ 2909455 h 5257800"/>
              <a:gd name="connsiteX51" fmla="*/ 4592781 w 5735781"/>
              <a:gd name="connsiteY51" fmla="*/ 2649682 h 5257800"/>
              <a:gd name="connsiteX52" fmla="*/ 4436917 w 5735781"/>
              <a:gd name="connsiteY52" fmla="*/ 2337955 h 5257800"/>
              <a:gd name="connsiteX53" fmla="*/ 4291445 w 5735781"/>
              <a:gd name="connsiteY53" fmla="*/ 1984664 h 5257800"/>
              <a:gd name="connsiteX54" fmla="*/ 3958935 w 5735781"/>
              <a:gd name="connsiteY54" fmla="*/ 1548246 h 5257800"/>
              <a:gd name="connsiteX55" fmla="*/ 4333009 w 5735781"/>
              <a:gd name="connsiteY55" fmla="*/ 1194955 h 5257800"/>
              <a:gd name="connsiteX56" fmla="*/ 4831772 w 5735781"/>
              <a:gd name="connsiteY56" fmla="*/ 1787237 h 5257800"/>
              <a:gd name="connsiteX57" fmla="*/ 4925291 w 5735781"/>
              <a:gd name="connsiteY57" fmla="*/ 1704110 h 5257800"/>
              <a:gd name="connsiteX58" fmla="*/ 5018809 w 5735781"/>
              <a:gd name="connsiteY58" fmla="*/ 1662546 h 5257800"/>
              <a:gd name="connsiteX59" fmla="*/ 5060372 w 5735781"/>
              <a:gd name="connsiteY59" fmla="*/ 1579419 h 5257800"/>
              <a:gd name="connsiteX60" fmla="*/ 5122718 w 5735781"/>
              <a:gd name="connsiteY60" fmla="*/ 1527463 h 5257800"/>
              <a:gd name="connsiteX61" fmla="*/ 5174673 w 5735781"/>
              <a:gd name="connsiteY61" fmla="*/ 1433946 h 5257800"/>
              <a:gd name="connsiteX62" fmla="*/ 5216236 w 5735781"/>
              <a:gd name="connsiteY62" fmla="*/ 1194955 h 5257800"/>
              <a:gd name="connsiteX63" fmla="*/ 5330536 w 5735781"/>
              <a:gd name="connsiteY63" fmla="*/ 1039091 h 5257800"/>
              <a:gd name="connsiteX64" fmla="*/ 5735781 w 5735781"/>
              <a:gd name="connsiteY64" fmla="*/ 883228 h 5257800"/>
              <a:gd name="connsiteX65" fmla="*/ 5590309 w 5735781"/>
              <a:gd name="connsiteY65" fmla="*/ 831273 h 5257800"/>
              <a:gd name="connsiteX66" fmla="*/ 5434445 w 5735781"/>
              <a:gd name="connsiteY66" fmla="*/ 831273 h 5257800"/>
              <a:gd name="connsiteX67" fmla="*/ 5185063 w 5735781"/>
              <a:gd name="connsiteY67" fmla="*/ 831273 h 5257800"/>
              <a:gd name="connsiteX68" fmla="*/ 5039590 w 5735781"/>
              <a:gd name="connsiteY68" fmla="*/ 685800 h 5257800"/>
              <a:gd name="connsiteX69" fmla="*/ 4956463 w 5735781"/>
              <a:gd name="connsiteY69" fmla="*/ 592282 h 5257800"/>
              <a:gd name="connsiteX70" fmla="*/ 4914900 w 5735781"/>
              <a:gd name="connsiteY70" fmla="*/ 477982 h 5257800"/>
              <a:gd name="connsiteX71" fmla="*/ 4738254 w 5735781"/>
              <a:gd name="connsiteY71" fmla="*/ 426028 h 5257800"/>
              <a:gd name="connsiteX72" fmla="*/ 4603172 w 5735781"/>
              <a:gd name="connsiteY72" fmla="*/ 322119 h 5257800"/>
              <a:gd name="connsiteX73" fmla="*/ 4540827 w 5735781"/>
              <a:gd name="connsiteY73" fmla="*/ 259773 h 5257800"/>
              <a:gd name="connsiteX74" fmla="*/ 4499263 w 5735781"/>
              <a:gd name="connsiteY74" fmla="*/ 135082 h 5257800"/>
              <a:gd name="connsiteX75" fmla="*/ 4468090 w 5735781"/>
              <a:gd name="connsiteY75" fmla="*/ 20782 h 5257800"/>
              <a:gd name="connsiteX76" fmla="*/ 2649681 w 5735781"/>
              <a:gd name="connsiteY76" fmla="*/ 0 h 5257800"/>
              <a:gd name="connsiteX77" fmla="*/ 2556163 w 5735781"/>
              <a:gd name="connsiteY77" fmla="*/ 197428 h 5257800"/>
              <a:gd name="connsiteX0" fmla="*/ 2691245 w 5870863"/>
              <a:gd name="connsiteY0" fmla="*/ 197428 h 5257800"/>
              <a:gd name="connsiteX1" fmla="*/ 2618509 w 5870863"/>
              <a:gd name="connsiteY1" fmla="*/ 322119 h 5257800"/>
              <a:gd name="connsiteX2" fmla="*/ 2119745 w 5870863"/>
              <a:gd name="connsiteY2" fmla="*/ 498764 h 5257800"/>
              <a:gd name="connsiteX3" fmla="*/ 1610591 w 5870863"/>
              <a:gd name="connsiteY3" fmla="*/ 1371600 h 5257800"/>
              <a:gd name="connsiteX4" fmla="*/ 1652154 w 5870863"/>
              <a:gd name="connsiteY4" fmla="*/ 1922319 h 5257800"/>
              <a:gd name="connsiteX5" fmla="*/ 1246909 w 5870863"/>
              <a:gd name="connsiteY5" fmla="*/ 2202873 h 5257800"/>
              <a:gd name="connsiteX6" fmla="*/ 904009 w 5870863"/>
              <a:gd name="connsiteY6" fmla="*/ 2691246 h 5257800"/>
              <a:gd name="connsiteX7" fmla="*/ 758536 w 5870863"/>
              <a:gd name="connsiteY7" fmla="*/ 2982191 h 5257800"/>
              <a:gd name="connsiteX8" fmla="*/ 550718 w 5870863"/>
              <a:gd name="connsiteY8" fmla="*/ 3584864 h 5257800"/>
              <a:gd name="connsiteX9" fmla="*/ 904009 w 5870863"/>
              <a:gd name="connsiteY9" fmla="*/ 3512128 h 5257800"/>
              <a:gd name="connsiteX10" fmla="*/ 1111827 w 5870863"/>
              <a:gd name="connsiteY10" fmla="*/ 3564082 h 5257800"/>
              <a:gd name="connsiteX11" fmla="*/ 1143000 w 5870863"/>
              <a:gd name="connsiteY11" fmla="*/ 3699164 h 5257800"/>
              <a:gd name="connsiteX12" fmla="*/ 883227 w 5870863"/>
              <a:gd name="connsiteY12" fmla="*/ 3626428 h 5257800"/>
              <a:gd name="connsiteX13" fmla="*/ 436418 w 5870863"/>
              <a:gd name="connsiteY13" fmla="*/ 3792682 h 5257800"/>
              <a:gd name="connsiteX14" fmla="*/ 155863 w 5870863"/>
              <a:gd name="connsiteY14" fmla="*/ 4114801 h 5257800"/>
              <a:gd name="connsiteX15" fmla="*/ 0 w 5870863"/>
              <a:gd name="connsiteY15" fmla="*/ 4499264 h 5257800"/>
              <a:gd name="connsiteX16" fmla="*/ 135082 w 5870863"/>
              <a:gd name="connsiteY16" fmla="*/ 4842164 h 5257800"/>
              <a:gd name="connsiteX17" fmla="*/ 1932709 w 5870863"/>
              <a:gd name="connsiteY17" fmla="*/ 5257800 h 5257800"/>
              <a:gd name="connsiteX18" fmla="*/ 2057400 w 5870863"/>
              <a:gd name="connsiteY18" fmla="*/ 4925291 h 5257800"/>
              <a:gd name="connsiteX19" fmla="*/ 2171700 w 5870863"/>
              <a:gd name="connsiteY19" fmla="*/ 4582391 h 5257800"/>
              <a:gd name="connsiteX20" fmla="*/ 2202872 w 5870863"/>
              <a:gd name="connsiteY20" fmla="*/ 4333010 h 5257800"/>
              <a:gd name="connsiteX21" fmla="*/ 2130136 w 5870863"/>
              <a:gd name="connsiteY21" fmla="*/ 4208319 h 5257800"/>
              <a:gd name="connsiteX22" fmla="*/ 2047009 w 5870863"/>
              <a:gd name="connsiteY22" fmla="*/ 4114801 h 5257800"/>
              <a:gd name="connsiteX23" fmla="*/ 2005445 w 5870863"/>
              <a:gd name="connsiteY23" fmla="*/ 4062846 h 5257800"/>
              <a:gd name="connsiteX24" fmla="*/ 2015836 w 5870863"/>
              <a:gd name="connsiteY24" fmla="*/ 3927764 h 5257800"/>
              <a:gd name="connsiteX25" fmla="*/ 2005445 w 5870863"/>
              <a:gd name="connsiteY25" fmla="*/ 3823855 h 5257800"/>
              <a:gd name="connsiteX26" fmla="*/ 1943100 w 5870863"/>
              <a:gd name="connsiteY26" fmla="*/ 3761510 h 5257800"/>
              <a:gd name="connsiteX27" fmla="*/ 1693718 w 5870863"/>
              <a:gd name="connsiteY27" fmla="*/ 3636819 h 5257800"/>
              <a:gd name="connsiteX28" fmla="*/ 1683327 w 5870863"/>
              <a:gd name="connsiteY28" fmla="*/ 3470563 h 5257800"/>
              <a:gd name="connsiteX29" fmla="*/ 1745673 w 5870863"/>
              <a:gd name="connsiteY29" fmla="*/ 3345873 h 5257800"/>
              <a:gd name="connsiteX30" fmla="*/ 1859972 w 5870863"/>
              <a:gd name="connsiteY30" fmla="*/ 3231573 h 5257800"/>
              <a:gd name="connsiteX31" fmla="*/ 1974272 w 5870863"/>
              <a:gd name="connsiteY31" fmla="*/ 3179619 h 5257800"/>
              <a:gd name="connsiteX32" fmla="*/ 2109354 w 5870863"/>
              <a:gd name="connsiteY32" fmla="*/ 3210791 h 5257800"/>
              <a:gd name="connsiteX33" fmla="*/ 2213264 w 5870863"/>
              <a:gd name="connsiteY33" fmla="*/ 3200400 h 5257800"/>
              <a:gd name="connsiteX34" fmla="*/ 2306782 w 5870863"/>
              <a:gd name="connsiteY34" fmla="*/ 3148446 h 5257800"/>
              <a:gd name="connsiteX35" fmla="*/ 2410691 w 5870863"/>
              <a:gd name="connsiteY35" fmla="*/ 3106883 h 5257800"/>
              <a:gd name="connsiteX36" fmla="*/ 2483427 w 5870863"/>
              <a:gd name="connsiteY36" fmla="*/ 3013364 h 5257800"/>
              <a:gd name="connsiteX37" fmla="*/ 2576945 w 5870863"/>
              <a:gd name="connsiteY37" fmla="*/ 2919846 h 5257800"/>
              <a:gd name="connsiteX38" fmla="*/ 2701636 w 5870863"/>
              <a:gd name="connsiteY38" fmla="*/ 2878282 h 5257800"/>
              <a:gd name="connsiteX39" fmla="*/ 2805545 w 5870863"/>
              <a:gd name="connsiteY39" fmla="*/ 2815937 h 5257800"/>
              <a:gd name="connsiteX40" fmla="*/ 3241963 w 5870863"/>
              <a:gd name="connsiteY40" fmla="*/ 3023755 h 5257800"/>
              <a:gd name="connsiteX41" fmla="*/ 3387436 w 5870863"/>
              <a:gd name="connsiteY41" fmla="*/ 3314700 h 5257800"/>
              <a:gd name="connsiteX42" fmla="*/ 3647209 w 5870863"/>
              <a:gd name="connsiteY42" fmla="*/ 3273137 h 5257800"/>
              <a:gd name="connsiteX43" fmla="*/ 3595254 w 5870863"/>
              <a:gd name="connsiteY43" fmla="*/ 2722419 h 5257800"/>
              <a:gd name="connsiteX44" fmla="*/ 4405745 w 5870863"/>
              <a:gd name="connsiteY44" fmla="*/ 3034146 h 5257800"/>
              <a:gd name="connsiteX45" fmla="*/ 4873335 w 5870863"/>
              <a:gd name="connsiteY45" fmla="*/ 3148446 h 5257800"/>
              <a:gd name="connsiteX46" fmla="*/ 5195454 w 5870863"/>
              <a:gd name="connsiteY46" fmla="*/ 2992582 h 5257800"/>
              <a:gd name="connsiteX47" fmla="*/ 5372100 w 5870863"/>
              <a:gd name="connsiteY47" fmla="*/ 2826328 h 5257800"/>
              <a:gd name="connsiteX48" fmla="*/ 5465618 w 5870863"/>
              <a:gd name="connsiteY48" fmla="*/ 2743200 h 5257800"/>
              <a:gd name="connsiteX49" fmla="*/ 5237018 w 5870863"/>
              <a:gd name="connsiteY49" fmla="*/ 2670464 h 5257800"/>
              <a:gd name="connsiteX50" fmla="*/ 4956463 w 5870863"/>
              <a:gd name="connsiteY50" fmla="*/ 2909455 h 5257800"/>
              <a:gd name="connsiteX51" fmla="*/ 4727863 w 5870863"/>
              <a:gd name="connsiteY51" fmla="*/ 2649682 h 5257800"/>
              <a:gd name="connsiteX52" fmla="*/ 4571999 w 5870863"/>
              <a:gd name="connsiteY52" fmla="*/ 2337955 h 5257800"/>
              <a:gd name="connsiteX53" fmla="*/ 4426527 w 5870863"/>
              <a:gd name="connsiteY53" fmla="*/ 1984664 h 5257800"/>
              <a:gd name="connsiteX54" fmla="*/ 4094017 w 5870863"/>
              <a:gd name="connsiteY54" fmla="*/ 1548246 h 5257800"/>
              <a:gd name="connsiteX55" fmla="*/ 4468091 w 5870863"/>
              <a:gd name="connsiteY55" fmla="*/ 1194955 h 5257800"/>
              <a:gd name="connsiteX56" fmla="*/ 4966854 w 5870863"/>
              <a:gd name="connsiteY56" fmla="*/ 1787237 h 5257800"/>
              <a:gd name="connsiteX57" fmla="*/ 5060373 w 5870863"/>
              <a:gd name="connsiteY57" fmla="*/ 1704110 h 5257800"/>
              <a:gd name="connsiteX58" fmla="*/ 5153891 w 5870863"/>
              <a:gd name="connsiteY58" fmla="*/ 1662546 h 5257800"/>
              <a:gd name="connsiteX59" fmla="*/ 5195454 w 5870863"/>
              <a:gd name="connsiteY59" fmla="*/ 1579419 h 5257800"/>
              <a:gd name="connsiteX60" fmla="*/ 5257800 w 5870863"/>
              <a:gd name="connsiteY60" fmla="*/ 1527463 h 5257800"/>
              <a:gd name="connsiteX61" fmla="*/ 5309755 w 5870863"/>
              <a:gd name="connsiteY61" fmla="*/ 1433946 h 5257800"/>
              <a:gd name="connsiteX62" fmla="*/ 5351318 w 5870863"/>
              <a:gd name="connsiteY62" fmla="*/ 1194955 h 5257800"/>
              <a:gd name="connsiteX63" fmla="*/ 5465618 w 5870863"/>
              <a:gd name="connsiteY63" fmla="*/ 1039091 h 5257800"/>
              <a:gd name="connsiteX64" fmla="*/ 5870863 w 5870863"/>
              <a:gd name="connsiteY64" fmla="*/ 883228 h 5257800"/>
              <a:gd name="connsiteX65" fmla="*/ 5725391 w 5870863"/>
              <a:gd name="connsiteY65" fmla="*/ 831273 h 5257800"/>
              <a:gd name="connsiteX66" fmla="*/ 5569527 w 5870863"/>
              <a:gd name="connsiteY66" fmla="*/ 831273 h 5257800"/>
              <a:gd name="connsiteX67" fmla="*/ 5320145 w 5870863"/>
              <a:gd name="connsiteY67" fmla="*/ 831273 h 5257800"/>
              <a:gd name="connsiteX68" fmla="*/ 5174672 w 5870863"/>
              <a:gd name="connsiteY68" fmla="*/ 685800 h 5257800"/>
              <a:gd name="connsiteX69" fmla="*/ 5091545 w 5870863"/>
              <a:gd name="connsiteY69" fmla="*/ 592282 h 5257800"/>
              <a:gd name="connsiteX70" fmla="*/ 5049982 w 5870863"/>
              <a:gd name="connsiteY70" fmla="*/ 477982 h 5257800"/>
              <a:gd name="connsiteX71" fmla="*/ 4873336 w 5870863"/>
              <a:gd name="connsiteY71" fmla="*/ 426028 h 5257800"/>
              <a:gd name="connsiteX72" fmla="*/ 4738254 w 5870863"/>
              <a:gd name="connsiteY72" fmla="*/ 322119 h 5257800"/>
              <a:gd name="connsiteX73" fmla="*/ 4675909 w 5870863"/>
              <a:gd name="connsiteY73" fmla="*/ 259773 h 5257800"/>
              <a:gd name="connsiteX74" fmla="*/ 4634345 w 5870863"/>
              <a:gd name="connsiteY74" fmla="*/ 135082 h 5257800"/>
              <a:gd name="connsiteX75" fmla="*/ 4603172 w 5870863"/>
              <a:gd name="connsiteY75" fmla="*/ 20782 h 5257800"/>
              <a:gd name="connsiteX76" fmla="*/ 2784763 w 5870863"/>
              <a:gd name="connsiteY76" fmla="*/ 0 h 5257800"/>
              <a:gd name="connsiteX77" fmla="*/ 2691245 w 5870863"/>
              <a:gd name="connsiteY77" fmla="*/ 197428 h 5257800"/>
              <a:gd name="connsiteX0" fmla="*/ 3190009 w 6369627"/>
              <a:gd name="connsiteY0" fmla="*/ 197428 h 5257800"/>
              <a:gd name="connsiteX1" fmla="*/ 3117273 w 6369627"/>
              <a:gd name="connsiteY1" fmla="*/ 322119 h 5257800"/>
              <a:gd name="connsiteX2" fmla="*/ 2618509 w 6369627"/>
              <a:gd name="connsiteY2" fmla="*/ 498764 h 5257800"/>
              <a:gd name="connsiteX3" fmla="*/ 2109355 w 6369627"/>
              <a:gd name="connsiteY3" fmla="*/ 1371600 h 5257800"/>
              <a:gd name="connsiteX4" fmla="*/ 2150918 w 6369627"/>
              <a:gd name="connsiteY4" fmla="*/ 1922319 h 5257800"/>
              <a:gd name="connsiteX5" fmla="*/ 1745673 w 6369627"/>
              <a:gd name="connsiteY5" fmla="*/ 2202873 h 5257800"/>
              <a:gd name="connsiteX6" fmla="*/ 1402773 w 6369627"/>
              <a:gd name="connsiteY6" fmla="*/ 2691246 h 5257800"/>
              <a:gd name="connsiteX7" fmla="*/ 1257300 w 6369627"/>
              <a:gd name="connsiteY7" fmla="*/ 2982191 h 5257800"/>
              <a:gd name="connsiteX8" fmla="*/ 1049482 w 6369627"/>
              <a:gd name="connsiteY8" fmla="*/ 3584864 h 5257800"/>
              <a:gd name="connsiteX9" fmla="*/ 1402773 w 6369627"/>
              <a:gd name="connsiteY9" fmla="*/ 3512128 h 5257800"/>
              <a:gd name="connsiteX10" fmla="*/ 1610591 w 6369627"/>
              <a:gd name="connsiteY10" fmla="*/ 3564082 h 5257800"/>
              <a:gd name="connsiteX11" fmla="*/ 1641764 w 6369627"/>
              <a:gd name="connsiteY11" fmla="*/ 3699164 h 5257800"/>
              <a:gd name="connsiteX12" fmla="*/ 1381991 w 6369627"/>
              <a:gd name="connsiteY12" fmla="*/ 3626428 h 5257800"/>
              <a:gd name="connsiteX13" fmla="*/ 935182 w 6369627"/>
              <a:gd name="connsiteY13" fmla="*/ 3792682 h 5257800"/>
              <a:gd name="connsiteX14" fmla="*/ 654627 w 6369627"/>
              <a:gd name="connsiteY14" fmla="*/ 4114801 h 5257800"/>
              <a:gd name="connsiteX15" fmla="*/ 498764 w 6369627"/>
              <a:gd name="connsiteY15" fmla="*/ 4499264 h 5257800"/>
              <a:gd name="connsiteX16" fmla="*/ 0 w 6369627"/>
              <a:gd name="connsiteY16" fmla="*/ 5153891 h 5257800"/>
              <a:gd name="connsiteX17" fmla="*/ 2431473 w 6369627"/>
              <a:gd name="connsiteY17" fmla="*/ 5257800 h 5257800"/>
              <a:gd name="connsiteX18" fmla="*/ 2556164 w 6369627"/>
              <a:gd name="connsiteY18" fmla="*/ 4925291 h 5257800"/>
              <a:gd name="connsiteX19" fmla="*/ 2670464 w 6369627"/>
              <a:gd name="connsiteY19" fmla="*/ 4582391 h 5257800"/>
              <a:gd name="connsiteX20" fmla="*/ 2701636 w 6369627"/>
              <a:gd name="connsiteY20" fmla="*/ 4333010 h 5257800"/>
              <a:gd name="connsiteX21" fmla="*/ 2628900 w 6369627"/>
              <a:gd name="connsiteY21" fmla="*/ 4208319 h 5257800"/>
              <a:gd name="connsiteX22" fmla="*/ 2545773 w 6369627"/>
              <a:gd name="connsiteY22" fmla="*/ 4114801 h 5257800"/>
              <a:gd name="connsiteX23" fmla="*/ 2504209 w 6369627"/>
              <a:gd name="connsiteY23" fmla="*/ 4062846 h 5257800"/>
              <a:gd name="connsiteX24" fmla="*/ 2514600 w 6369627"/>
              <a:gd name="connsiteY24" fmla="*/ 3927764 h 5257800"/>
              <a:gd name="connsiteX25" fmla="*/ 2504209 w 6369627"/>
              <a:gd name="connsiteY25" fmla="*/ 3823855 h 5257800"/>
              <a:gd name="connsiteX26" fmla="*/ 2441864 w 6369627"/>
              <a:gd name="connsiteY26" fmla="*/ 3761510 h 5257800"/>
              <a:gd name="connsiteX27" fmla="*/ 2192482 w 6369627"/>
              <a:gd name="connsiteY27" fmla="*/ 3636819 h 5257800"/>
              <a:gd name="connsiteX28" fmla="*/ 2182091 w 6369627"/>
              <a:gd name="connsiteY28" fmla="*/ 3470563 h 5257800"/>
              <a:gd name="connsiteX29" fmla="*/ 2244437 w 6369627"/>
              <a:gd name="connsiteY29" fmla="*/ 3345873 h 5257800"/>
              <a:gd name="connsiteX30" fmla="*/ 2358736 w 6369627"/>
              <a:gd name="connsiteY30" fmla="*/ 3231573 h 5257800"/>
              <a:gd name="connsiteX31" fmla="*/ 2473036 w 6369627"/>
              <a:gd name="connsiteY31" fmla="*/ 3179619 h 5257800"/>
              <a:gd name="connsiteX32" fmla="*/ 2608118 w 6369627"/>
              <a:gd name="connsiteY32" fmla="*/ 3210791 h 5257800"/>
              <a:gd name="connsiteX33" fmla="*/ 2712028 w 6369627"/>
              <a:gd name="connsiteY33" fmla="*/ 3200400 h 5257800"/>
              <a:gd name="connsiteX34" fmla="*/ 2805546 w 6369627"/>
              <a:gd name="connsiteY34" fmla="*/ 3148446 h 5257800"/>
              <a:gd name="connsiteX35" fmla="*/ 2909455 w 6369627"/>
              <a:gd name="connsiteY35" fmla="*/ 3106883 h 5257800"/>
              <a:gd name="connsiteX36" fmla="*/ 2982191 w 6369627"/>
              <a:gd name="connsiteY36" fmla="*/ 3013364 h 5257800"/>
              <a:gd name="connsiteX37" fmla="*/ 3075709 w 6369627"/>
              <a:gd name="connsiteY37" fmla="*/ 2919846 h 5257800"/>
              <a:gd name="connsiteX38" fmla="*/ 3200400 w 6369627"/>
              <a:gd name="connsiteY38" fmla="*/ 2878282 h 5257800"/>
              <a:gd name="connsiteX39" fmla="*/ 3304309 w 6369627"/>
              <a:gd name="connsiteY39" fmla="*/ 2815937 h 5257800"/>
              <a:gd name="connsiteX40" fmla="*/ 3740727 w 6369627"/>
              <a:gd name="connsiteY40" fmla="*/ 3023755 h 5257800"/>
              <a:gd name="connsiteX41" fmla="*/ 3886200 w 6369627"/>
              <a:gd name="connsiteY41" fmla="*/ 3314700 h 5257800"/>
              <a:gd name="connsiteX42" fmla="*/ 4145973 w 6369627"/>
              <a:gd name="connsiteY42" fmla="*/ 3273137 h 5257800"/>
              <a:gd name="connsiteX43" fmla="*/ 4094018 w 6369627"/>
              <a:gd name="connsiteY43" fmla="*/ 2722419 h 5257800"/>
              <a:gd name="connsiteX44" fmla="*/ 4904509 w 6369627"/>
              <a:gd name="connsiteY44" fmla="*/ 3034146 h 5257800"/>
              <a:gd name="connsiteX45" fmla="*/ 5372099 w 6369627"/>
              <a:gd name="connsiteY45" fmla="*/ 3148446 h 5257800"/>
              <a:gd name="connsiteX46" fmla="*/ 5694218 w 6369627"/>
              <a:gd name="connsiteY46" fmla="*/ 2992582 h 5257800"/>
              <a:gd name="connsiteX47" fmla="*/ 5870864 w 6369627"/>
              <a:gd name="connsiteY47" fmla="*/ 2826328 h 5257800"/>
              <a:gd name="connsiteX48" fmla="*/ 5964382 w 6369627"/>
              <a:gd name="connsiteY48" fmla="*/ 2743200 h 5257800"/>
              <a:gd name="connsiteX49" fmla="*/ 5735782 w 6369627"/>
              <a:gd name="connsiteY49" fmla="*/ 2670464 h 5257800"/>
              <a:gd name="connsiteX50" fmla="*/ 5455227 w 6369627"/>
              <a:gd name="connsiteY50" fmla="*/ 2909455 h 5257800"/>
              <a:gd name="connsiteX51" fmla="*/ 5226627 w 6369627"/>
              <a:gd name="connsiteY51" fmla="*/ 2649682 h 5257800"/>
              <a:gd name="connsiteX52" fmla="*/ 5070763 w 6369627"/>
              <a:gd name="connsiteY52" fmla="*/ 2337955 h 5257800"/>
              <a:gd name="connsiteX53" fmla="*/ 4925291 w 6369627"/>
              <a:gd name="connsiteY53" fmla="*/ 1984664 h 5257800"/>
              <a:gd name="connsiteX54" fmla="*/ 4592781 w 6369627"/>
              <a:gd name="connsiteY54" fmla="*/ 1548246 h 5257800"/>
              <a:gd name="connsiteX55" fmla="*/ 4966855 w 6369627"/>
              <a:gd name="connsiteY55" fmla="*/ 1194955 h 5257800"/>
              <a:gd name="connsiteX56" fmla="*/ 5465618 w 6369627"/>
              <a:gd name="connsiteY56" fmla="*/ 1787237 h 5257800"/>
              <a:gd name="connsiteX57" fmla="*/ 5559137 w 6369627"/>
              <a:gd name="connsiteY57" fmla="*/ 1704110 h 5257800"/>
              <a:gd name="connsiteX58" fmla="*/ 5652655 w 6369627"/>
              <a:gd name="connsiteY58" fmla="*/ 1662546 h 5257800"/>
              <a:gd name="connsiteX59" fmla="*/ 5694218 w 6369627"/>
              <a:gd name="connsiteY59" fmla="*/ 1579419 h 5257800"/>
              <a:gd name="connsiteX60" fmla="*/ 5756564 w 6369627"/>
              <a:gd name="connsiteY60" fmla="*/ 1527463 h 5257800"/>
              <a:gd name="connsiteX61" fmla="*/ 5808519 w 6369627"/>
              <a:gd name="connsiteY61" fmla="*/ 1433946 h 5257800"/>
              <a:gd name="connsiteX62" fmla="*/ 5850082 w 6369627"/>
              <a:gd name="connsiteY62" fmla="*/ 1194955 h 5257800"/>
              <a:gd name="connsiteX63" fmla="*/ 5964382 w 6369627"/>
              <a:gd name="connsiteY63" fmla="*/ 1039091 h 5257800"/>
              <a:gd name="connsiteX64" fmla="*/ 6369627 w 6369627"/>
              <a:gd name="connsiteY64" fmla="*/ 883228 h 5257800"/>
              <a:gd name="connsiteX65" fmla="*/ 6224155 w 6369627"/>
              <a:gd name="connsiteY65" fmla="*/ 831273 h 5257800"/>
              <a:gd name="connsiteX66" fmla="*/ 6068291 w 6369627"/>
              <a:gd name="connsiteY66" fmla="*/ 831273 h 5257800"/>
              <a:gd name="connsiteX67" fmla="*/ 5818909 w 6369627"/>
              <a:gd name="connsiteY67" fmla="*/ 831273 h 5257800"/>
              <a:gd name="connsiteX68" fmla="*/ 5673436 w 6369627"/>
              <a:gd name="connsiteY68" fmla="*/ 685800 h 5257800"/>
              <a:gd name="connsiteX69" fmla="*/ 5590309 w 6369627"/>
              <a:gd name="connsiteY69" fmla="*/ 592282 h 5257800"/>
              <a:gd name="connsiteX70" fmla="*/ 5548746 w 6369627"/>
              <a:gd name="connsiteY70" fmla="*/ 477982 h 5257800"/>
              <a:gd name="connsiteX71" fmla="*/ 5372100 w 6369627"/>
              <a:gd name="connsiteY71" fmla="*/ 426028 h 5257800"/>
              <a:gd name="connsiteX72" fmla="*/ 5237018 w 6369627"/>
              <a:gd name="connsiteY72" fmla="*/ 322119 h 5257800"/>
              <a:gd name="connsiteX73" fmla="*/ 5174673 w 6369627"/>
              <a:gd name="connsiteY73" fmla="*/ 259773 h 5257800"/>
              <a:gd name="connsiteX74" fmla="*/ 5133109 w 6369627"/>
              <a:gd name="connsiteY74" fmla="*/ 135082 h 5257800"/>
              <a:gd name="connsiteX75" fmla="*/ 5101936 w 6369627"/>
              <a:gd name="connsiteY75" fmla="*/ 20782 h 5257800"/>
              <a:gd name="connsiteX76" fmla="*/ 3283527 w 6369627"/>
              <a:gd name="connsiteY76" fmla="*/ 0 h 5257800"/>
              <a:gd name="connsiteX77" fmla="*/ 3190009 w 6369627"/>
              <a:gd name="connsiteY77" fmla="*/ 197428 h 5257800"/>
              <a:gd name="connsiteX0" fmla="*/ 3190009 w 6369627"/>
              <a:gd name="connsiteY0" fmla="*/ 197428 h 5268191"/>
              <a:gd name="connsiteX1" fmla="*/ 3117273 w 6369627"/>
              <a:gd name="connsiteY1" fmla="*/ 322119 h 5268191"/>
              <a:gd name="connsiteX2" fmla="*/ 2618509 w 6369627"/>
              <a:gd name="connsiteY2" fmla="*/ 498764 h 5268191"/>
              <a:gd name="connsiteX3" fmla="*/ 2109355 w 6369627"/>
              <a:gd name="connsiteY3" fmla="*/ 1371600 h 5268191"/>
              <a:gd name="connsiteX4" fmla="*/ 2150918 w 6369627"/>
              <a:gd name="connsiteY4" fmla="*/ 1922319 h 5268191"/>
              <a:gd name="connsiteX5" fmla="*/ 1745673 w 6369627"/>
              <a:gd name="connsiteY5" fmla="*/ 2202873 h 5268191"/>
              <a:gd name="connsiteX6" fmla="*/ 1402773 w 6369627"/>
              <a:gd name="connsiteY6" fmla="*/ 2691246 h 5268191"/>
              <a:gd name="connsiteX7" fmla="*/ 1257300 w 6369627"/>
              <a:gd name="connsiteY7" fmla="*/ 2982191 h 5268191"/>
              <a:gd name="connsiteX8" fmla="*/ 1049482 w 6369627"/>
              <a:gd name="connsiteY8" fmla="*/ 3584864 h 5268191"/>
              <a:gd name="connsiteX9" fmla="*/ 1402773 w 6369627"/>
              <a:gd name="connsiteY9" fmla="*/ 3512128 h 5268191"/>
              <a:gd name="connsiteX10" fmla="*/ 1610591 w 6369627"/>
              <a:gd name="connsiteY10" fmla="*/ 3564082 h 5268191"/>
              <a:gd name="connsiteX11" fmla="*/ 1641764 w 6369627"/>
              <a:gd name="connsiteY11" fmla="*/ 3699164 h 5268191"/>
              <a:gd name="connsiteX12" fmla="*/ 1381991 w 6369627"/>
              <a:gd name="connsiteY12" fmla="*/ 3626428 h 5268191"/>
              <a:gd name="connsiteX13" fmla="*/ 935182 w 6369627"/>
              <a:gd name="connsiteY13" fmla="*/ 3792682 h 5268191"/>
              <a:gd name="connsiteX14" fmla="*/ 654627 w 6369627"/>
              <a:gd name="connsiteY14" fmla="*/ 4114801 h 5268191"/>
              <a:gd name="connsiteX15" fmla="*/ 498764 w 6369627"/>
              <a:gd name="connsiteY15" fmla="*/ 4499264 h 5268191"/>
              <a:gd name="connsiteX16" fmla="*/ 0 w 6369627"/>
              <a:gd name="connsiteY16" fmla="*/ 5153891 h 5268191"/>
              <a:gd name="connsiteX17" fmla="*/ 820882 w 6369627"/>
              <a:gd name="connsiteY17" fmla="*/ 5268191 h 5268191"/>
              <a:gd name="connsiteX18" fmla="*/ 2556164 w 6369627"/>
              <a:gd name="connsiteY18" fmla="*/ 4925291 h 5268191"/>
              <a:gd name="connsiteX19" fmla="*/ 2670464 w 6369627"/>
              <a:gd name="connsiteY19" fmla="*/ 4582391 h 5268191"/>
              <a:gd name="connsiteX20" fmla="*/ 2701636 w 6369627"/>
              <a:gd name="connsiteY20" fmla="*/ 4333010 h 5268191"/>
              <a:gd name="connsiteX21" fmla="*/ 2628900 w 6369627"/>
              <a:gd name="connsiteY21" fmla="*/ 4208319 h 5268191"/>
              <a:gd name="connsiteX22" fmla="*/ 2545773 w 6369627"/>
              <a:gd name="connsiteY22" fmla="*/ 4114801 h 5268191"/>
              <a:gd name="connsiteX23" fmla="*/ 2504209 w 6369627"/>
              <a:gd name="connsiteY23" fmla="*/ 4062846 h 5268191"/>
              <a:gd name="connsiteX24" fmla="*/ 2514600 w 6369627"/>
              <a:gd name="connsiteY24" fmla="*/ 3927764 h 5268191"/>
              <a:gd name="connsiteX25" fmla="*/ 2504209 w 6369627"/>
              <a:gd name="connsiteY25" fmla="*/ 3823855 h 5268191"/>
              <a:gd name="connsiteX26" fmla="*/ 2441864 w 6369627"/>
              <a:gd name="connsiteY26" fmla="*/ 3761510 h 5268191"/>
              <a:gd name="connsiteX27" fmla="*/ 2192482 w 6369627"/>
              <a:gd name="connsiteY27" fmla="*/ 3636819 h 5268191"/>
              <a:gd name="connsiteX28" fmla="*/ 2182091 w 6369627"/>
              <a:gd name="connsiteY28" fmla="*/ 3470563 h 5268191"/>
              <a:gd name="connsiteX29" fmla="*/ 2244437 w 6369627"/>
              <a:gd name="connsiteY29" fmla="*/ 3345873 h 5268191"/>
              <a:gd name="connsiteX30" fmla="*/ 2358736 w 6369627"/>
              <a:gd name="connsiteY30" fmla="*/ 3231573 h 5268191"/>
              <a:gd name="connsiteX31" fmla="*/ 2473036 w 6369627"/>
              <a:gd name="connsiteY31" fmla="*/ 3179619 h 5268191"/>
              <a:gd name="connsiteX32" fmla="*/ 2608118 w 6369627"/>
              <a:gd name="connsiteY32" fmla="*/ 3210791 h 5268191"/>
              <a:gd name="connsiteX33" fmla="*/ 2712028 w 6369627"/>
              <a:gd name="connsiteY33" fmla="*/ 3200400 h 5268191"/>
              <a:gd name="connsiteX34" fmla="*/ 2805546 w 6369627"/>
              <a:gd name="connsiteY34" fmla="*/ 3148446 h 5268191"/>
              <a:gd name="connsiteX35" fmla="*/ 2909455 w 6369627"/>
              <a:gd name="connsiteY35" fmla="*/ 3106883 h 5268191"/>
              <a:gd name="connsiteX36" fmla="*/ 2982191 w 6369627"/>
              <a:gd name="connsiteY36" fmla="*/ 3013364 h 5268191"/>
              <a:gd name="connsiteX37" fmla="*/ 3075709 w 6369627"/>
              <a:gd name="connsiteY37" fmla="*/ 2919846 h 5268191"/>
              <a:gd name="connsiteX38" fmla="*/ 3200400 w 6369627"/>
              <a:gd name="connsiteY38" fmla="*/ 2878282 h 5268191"/>
              <a:gd name="connsiteX39" fmla="*/ 3304309 w 6369627"/>
              <a:gd name="connsiteY39" fmla="*/ 2815937 h 5268191"/>
              <a:gd name="connsiteX40" fmla="*/ 3740727 w 6369627"/>
              <a:gd name="connsiteY40" fmla="*/ 3023755 h 5268191"/>
              <a:gd name="connsiteX41" fmla="*/ 3886200 w 6369627"/>
              <a:gd name="connsiteY41" fmla="*/ 3314700 h 5268191"/>
              <a:gd name="connsiteX42" fmla="*/ 4145973 w 6369627"/>
              <a:gd name="connsiteY42" fmla="*/ 3273137 h 5268191"/>
              <a:gd name="connsiteX43" fmla="*/ 4094018 w 6369627"/>
              <a:gd name="connsiteY43" fmla="*/ 2722419 h 5268191"/>
              <a:gd name="connsiteX44" fmla="*/ 4904509 w 6369627"/>
              <a:gd name="connsiteY44" fmla="*/ 3034146 h 5268191"/>
              <a:gd name="connsiteX45" fmla="*/ 5372099 w 6369627"/>
              <a:gd name="connsiteY45" fmla="*/ 3148446 h 5268191"/>
              <a:gd name="connsiteX46" fmla="*/ 5694218 w 6369627"/>
              <a:gd name="connsiteY46" fmla="*/ 2992582 h 5268191"/>
              <a:gd name="connsiteX47" fmla="*/ 5870864 w 6369627"/>
              <a:gd name="connsiteY47" fmla="*/ 2826328 h 5268191"/>
              <a:gd name="connsiteX48" fmla="*/ 5964382 w 6369627"/>
              <a:gd name="connsiteY48" fmla="*/ 2743200 h 5268191"/>
              <a:gd name="connsiteX49" fmla="*/ 5735782 w 6369627"/>
              <a:gd name="connsiteY49" fmla="*/ 2670464 h 5268191"/>
              <a:gd name="connsiteX50" fmla="*/ 5455227 w 6369627"/>
              <a:gd name="connsiteY50" fmla="*/ 2909455 h 5268191"/>
              <a:gd name="connsiteX51" fmla="*/ 5226627 w 6369627"/>
              <a:gd name="connsiteY51" fmla="*/ 2649682 h 5268191"/>
              <a:gd name="connsiteX52" fmla="*/ 5070763 w 6369627"/>
              <a:gd name="connsiteY52" fmla="*/ 2337955 h 5268191"/>
              <a:gd name="connsiteX53" fmla="*/ 4925291 w 6369627"/>
              <a:gd name="connsiteY53" fmla="*/ 1984664 h 5268191"/>
              <a:gd name="connsiteX54" fmla="*/ 4592781 w 6369627"/>
              <a:gd name="connsiteY54" fmla="*/ 1548246 h 5268191"/>
              <a:gd name="connsiteX55" fmla="*/ 4966855 w 6369627"/>
              <a:gd name="connsiteY55" fmla="*/ 1194955 h 5268191"/>
              <a:gd name="connsiteX56" fmla="*/ 5465618 w 6369627"/>
              <a:gd name="connsiteY56" fmla="*/ 1787237 h 5268191"/>
              <a:gd name="connsiteX57" fmla="*/ 5559137 w 6369627"/>
              <a:gd name="connsiteY57" fmla="*/ 1704110 h 5268191"/>
              <a:gd name="connsiteX58" fmla="*/ 5652655 w 6369627"/>
              <a:gd name="connsiteY58" fmla="*/ 1662546 h 5268191"/>
              <a:gd name="connsiteX59" fmla="*/ 5694218 w 6369627"/>
              <a:gd name="connsiteY59" fmla="*/ 1579419 h 5268191"/>
              <a:gd name="connsiteX60" fmla="*/ 5756564 w 6369627"/>
              <a:gd name="connsiteY60" fmla="*/ 1527463 h 5268191"/>
              <a:gd name="connsiteX61" fmla="*/ 5808519 w 6369627"/>
              <a:gd name="connsiteY61" fmla="*/ 1433946 h 5268191"/>
              <a:gd name="connsiteX62" fmla="*/ 5850082 w 6369627"/>
              <a:gd name="connsiteY62" fmla="*/ 1194955 h 5268191"/>
              <a:gd name="connsiteX63" fmla="*/ 5964382 w 6369627"/>
              <a:gd name="connsiteY63" fmla="*/ 1039091 h 5268191"/>
              <a:gd name="connsiteX64" fmla="*/ 6369627 w 6369627"/>
              <a:gd name="connsiteY64" fmla="*/ 883228 h 5268191"/>
              <a:gd name="connsiteX65" fmla="*/ 6224155 w 6369627"/>
              <a:gd name="connsiteY65" fmla="*/ 831273 h 5268191"/>
              <a:gd name="connsiteX66" fmla="*/ 6068291 w 6369627"/>
              <a:gd name="connsiteY66" fmla="*/ 831273 h 5268191"/>
              <a:gd name="connsiteX67" fmla="*/ 5818909 w 6369627"/>
              <a:gd name="connsiteY67" fmla="*/ 831273 h 5268191"/>
              <a:gd name="connsiteX68" fmla="*/ 5673436 w 6369627"/>
              <a:gd name="connsiteY68" fmla="*/ 685800 h 5268191"/>
              <a:gd name="connsiteX69" fmla="*/ 5590309 w 6369627"/>
              <a:gd name="connsiteY69" fmla="*/ 592282 h 5268191"/>
              <a:gd name="connsiteX70" fmla="*/ 5548746 w 6369627"/>
              <a:gd name="connsiteY70" fmla="*/ 477982 h 5268191"/>
              <a:gd name="connsiteX71" fmla="*/ 5372100 w 6369627"/>
              <a:gd name="connsiteY71" fmla="*/ 426028 h 5268191"/>
              <a:gd name="connsiteX72" fmla="*/ 5237018 w 6369627"/>
              <a:gd name="connsiteY72" fmla="*/ 322119 h 5268191"/>
              <a:gd name="connsiteX73" fmla="*/ 5174673 w 6369627"/>
              <a:gd name="connsiteY73" fmla="*/ 259773 h 5268191"/>
              <a:gd name="connsiteX74" fmla="*/ 5133109 w 6369627"/>
              <a:gd name="connsiteY74" fmla="*/ 135082 h 5268191"/>
              <a:gd name="connsiteX75" fmla="*/ 5101936 w 6369627"/>
              <a:gd name="connsiteY75" fmla="*/ 20782 h 5268191"/>
              <a:gd name="connsiteX76" fmla="*/ 3283527 w 6369627"/>
              <a:gd name="connsiteY76" fmla="*/ 0 h 5268191"/>
              <a:gd name="connsiteX77" fmla="*/ 3190009 w 6369627"/>
              <a:gd name="connsiteY77" fmla="*/ 197428 h 5268191"/>
              <a:gd name="connsiteX0" fmla="*/ 3190009 w 6369627"/>
              <a:gd name="connsiteY0" fmla="*/ 197428 h 5444837"/>
              <a:gd name="connsiteX1" fmla="*/ 3117273 w 6369627"/>
              <a:gd name="connsiteY1" fmla="*/ 322119 h 5444837"/>
              <a:gd name="connsiteX2" fmla="*/ 2618509 w 6369627"/>
              <a:gd name="connsiteY2" fmla="*/ 498764 h 5444837"/>
              <a:gd name="connsiteX3" fmla="*/ 2109355 w 6369627"/>
              <a:gd name="connsiteY3" fmla="*/ 1371600 h 5444837"/>
              <a:gd name="connsiteX4" fmla="*/ 2150918 w 6369627"/>
              <a:gd name="connsiteY4" fmla="*/ 1922319 h 5444837"/>
              <a:gd name="connsiteX5" fmla="*/ 1745673 w 6369627"/>
              <a:gd name="connsiteY5" fmla="*/ 2202873 h 5444837"/>
              <a:gd name="connsiteX6" fmla="*/ 1402773 w 6369627"/>
              <a:gd name="connsiteY6" fmla="*/ 2691246 h 5444837"/>
              <a:gd name="connsiteX7" fmla="*/ 1257300 w 6369627"/>
              <a:gd name="connsiteY7" fmla="*/ 2982191 h 5444837"/>
              <a:gd name="connsiteX8" fmla="*/ 1049482 w 6369627"/>
              <a:gd name="connsiteY8" fmla="*/ 3584864 h 5444837"/>
              <a:gd name="connsiteX9" fmla="*/ 1402773 w 6369627"/>
              <a:gd name="connsiteY9" fmla="*/ 3512128 h 5444837"/>
              <a:gd name="connsiteX10" fmla="*/ 1610591 w 6369627"/>
              <a:gd name="connsiteY10" fmla="*/ 3564082 h 5444837"/>
              <a:gd name="connsiteX11" fmla="*/ 1641764 w 6369627"/>
              <a:gd name="connsiteY11" fmla="*/ 3699164 h 5444837"/>
              <a:gd name="connsiteX12" fmla="*/ 1381991 w 6369627"/>
              <a:gd name="connsiteY12" fmla="*/ 3626428 h 5444837"/>
              <a:gd name="connsiteX13" fmla="*/ 935182 w 6369627"/>
              <a:gd name="connsiteY13" fmla="*/ 3792682 h 5444837"/>
              <a:gd name="connsiteX14" fmla="*/ 654627 w 6369627"/>
              <a:gd name="connsiteY14" fmla="*/ 4114801 h 5444837"/>
              <a:gd name="connsiteX15" fmla="*/ 498764 w 6369627"/>
              <a:gd name="connsiteY15" fmla="*/ 4499264 h 5444837"/>
              <a:gd name="connsiteX16" fmla="*/ 0 w 6369627"/>
              <a:gd name="connsiteY16" fmla="*/ 5153891 h 5444837"/>
              <a:gd name="connsiteX17" fmla="*/ 820882 w 6369627"/>
              <a:gd name="connsiteY17" fmla="*/ 5268191 h 5444837"/>
              <a:gd name="connsiteX18" fmla="*/ 2556164 w 6369627"/>
              <a:gd name="connsiteY18" fmla="*/ 4925291 h 5444837"/>
              <a:gd name="connsiteX19" fmla="*/ 1174173 w 6369627"/>
              <a:gd name="connsiteY19" fmla="*/ 5444837 h 5444837"/>
              <a:gd name="connsiteX20" fmla="*/ 2701636 w 6369627"/>
              <a:gd name="connsiteY20" fmla="*/ 4333010 h 5444837"/>
              <a:gd name="connsiteX21" fmla="*/ 2628900 w 6369627"/>
              <a:gd name="connsiteY21" fmla="*/ 4208319 h 5444837"/>
              <a:gd name="connsiteX22" fmla="*/ 2545773 w 6369627"/>
              <a:gd name="connsiteY22" fmla="*/ 4114801 h 5444837"/>
              <a:gd name="connsiteX23" fmla="*/ 2504209 w 6369627"/>
              <a:gd name="connsiteY23" fmla="*/ 4062846 h 5444837"/>
              <a:gd name="connsiteX24" fmla="*/ 2514600 w 6369627"/>
              <a:gd name="connsiteY24" fmla="*/ 3927764 h 5444837"/>
              <a:gd name="connsiteX25" fmla="*/ 2504209 w 6369627"/>
              <a:gd name="connsiteY25" fmla="*/ 3823855 h 5444837"/>
              <a:gd name="connsiteX26" fmla="*/ 2441864 w 6369627"/>
              <a:gd name="connsiteY26" fmla="*/ 3761510 h 5444837"/>
              <a:gd name="connsiteX27" fmla="*/ 2192482 w 6369627"/>
              <a:gd name="connsiteY27" fmla="*/ 3636819 h 5444837"/>
              <a:gd name="connsiteX28" fmla="*/ 2182091 w 6369627"/>
              <a:gd name="connsiteY28" fmla="*/ 3470563 h 5444837"/>
              <a:gd name="connsiteX29" fmla="*/ 2244437 w 6369627"/>
              <a:gd name="connsiteY29" fmla="*/ 3345873 h 5444837"/>
              <a:gd name="connsiteX30" fmla="*/ 2358736 w 6369627"/>
              <a:gd name="connsiteY30" fmla="*/ 3231573 h 5444837"/>
              <a:gd name="connsiteX31" fmla="*/ 2473036 w 6369627"/>
              <a:gd name="connsiteY31" fmla="*/ 3179619 h 5444837"/>
              <a:gd name="connsiteX32" fmla="*/ 2608118 w 6369627"/>
              <a:gd name="connsiteY32" fmla="*/ 3210791 h 5444837"/>
              <a:gd name="connsiteX33" fmla="*/ 2712028 w 6369627"/>
              <a:gd name="connsiteY33" fmla="*/ 3200400 h 5444837"/>
              <a:gd name="connsiteX34" fmla="*/ 2805546 w 6369627"/>
              <a:gd name="connsiteY34" fmla="*/ 3148446 h 5444837"/>
              <a:gd name="connsiteX35" fmla="*/ 2909455 w 6369627"/>
              <a:gd name="connsiteY35" fmla="*/ 3106883 h 5444837"/>
              <a:gd name="connsiteX36" fmla="*/ 2982191 w 6369627"/>
              <a:gd name="connsiteY36" fmla="*/ 3013364 h 5444837"/>
              <a:gd name="connsiteX37" fmla="*/ 3075709 w 6369627"/>
              <a:gd name="connsiteY37" fmla="*/ 2919846 h 5444837"/>
              <a:gd name="connsiteX38" fmla="*/ 3200400 w 6369627"/>
              <a:gd name="connsiteY38" fmla="*/ 2878282 h 5444837"/>
              <a:gd name="connsiteX39" fmla="*/ 3304309 w 6369627"/>
              <a:gd name="connsiteY39" fmla="*/ 2815937 h 5444837"/>
              <a:gd name="connsiteX40" fmla="*/ 3740727 w 6369627"/>
              <a:gd name="connsiteY40" fmla="*/ 3023755 h 5444837"/>
              <a:gd name="connsiteX41" fmla="*/ 3886200 w 6369627"/>
              <a:gd name="connsiteY41" fmla="*/ 3314700 h 5444837"/>
              <a:gd name="connsiteX42" fmla="*/ 4145973 w 6369627"/>
              <a:gd name="connsiteY42" fmla="*/ 3273137 h 5444837"/>
              <a:gd name="connsiteX43" fmla="*/ 4094018 w 6369627"/>
              <a:gd name="connsiteY43" fmla="*/ 2722419 h 5444837"/>
              <a:gd name="connsiteX44" fmla="*/ 4904509 w 6369627"/>
              <a:gd name="connsiteY44" fmla="*/ 3034146 h 5444837"/>
              <a:gd name="connsiteX45" fmla="*/ 5372099 w 6369627"/>
              <a:gd name="connsiteY45" fmla="*/ 3148446 h 5444837"/>
              <a:gd name="connsiteX46" fmla="*/ 5694218 w 6369627"/>
              <a:gd name="connsiteY46" fmla="*/ 2992582 h 5444837"/>
              <a:gd name="connsiteX47" fmla="*/ 5870864 w 6369627"/>
              <a:gd name="connsiteY47" fmla="*/ 2826328 h 5444837"/>
              <a:gd name="connsiteX48" fmla="*/ 5964382 w 6369627"/>
              <a:gd name="connsiteY48" fmla="*/ 2743200 h 5444837"/>
              <a:gd name="connsiteX49" fmla="*/ 5735782 w 6369627"/>
              <a:gd name="connsiteY49" fmla="*/ 2670464 h 5444837"/>
              <a:gd name="connsiteX50" fmla="*/ 5455227 w 6369627"/>
              <a:gd name="connsiteY50" fmla="*/ 2909455 h 5444837"/>
              <a:gd name="connsiteX51" fmla="*/ 5226627 w 6369627"/>
              <a:gd name="connsiteY51" fmla="*/ 2649682 h 5444837"/>
              <a:gd name="connsiteX52" fmla="*/ 5070763 w 6369627"/>
              <a:gd name="connsiteY52" fmla="*/ 2337955 h 5444837"/>
              <a:gd name="connsiteX53" fmla="*/ 4925291 w 6369627"/>
              <a:gd name="connsiteY53" fmla="*/ 1984664 h 5444837"/>
              <a:gd name="connsiteX54" fmla="*/ 4592781 w 6369627"/>
              <a:gd name="connsiteY54" fmla="*/ 1548246 h 5444837"/>
              <a:gd name="connsiteX55" fmla="*/ 4966855 w 6369627"/>
              <a:gd name="connsiteY55" fmla="*/ 1194955 h 5444837"/>
              <a:gd name="connsiteX56" fmla="*/ 5465618 w 6369627"/>
              <a:gd name="connsiteY56" fmla="*/ 1787237 h 5444837"/>
              <a:gd name="connsiteX57" fmla="*/ 5559137 w 6369627"/>
              <a:gd name="connsiteY57" fmla="*/ 1704110 h 5444837"/>
              <a:gd name="connsiteX58" fmla="*/ 5652655 w 6369627"/>
              <a:gd name="connsiteY58" fmla="*/ 1662546 h 5444837"/>
              <a:gd name="connsiteX59" fmla="*/ 5694218 w 6369627"/>
              <a:gd name="connsiteY59" fmla="*/ 1579419 h 5444837"/>
              <a:gd name="connsiteX60" fmla="*/ 5756564 w 6369627"/>
              <a:gd name="connsiteY60" fmla="*/ 1527463 h 5444837"/>
              <a:gd name="connsiteX61" fmla="*/ 5808519 w 6369627"/>
              <a:gd name="connsiteY61" fmla="*/ 1433946 h 5444837"/>
              <a:gd name="connsiteX62" fmla="*/ 5850082 w 6369627"/>
              <a:gd name="connsiteY62" fmla="*/ 1194955 h 5444837"/>
              <a:gd name="connsiteX63" fmla="*/ 5964382 w 6369627"/>
              <a:gd name="connsiteY63" fmla="*/ 1039091 h 5444837"/>
              <a:gd name="connsiteX64" fmla="*/ 6369627 w 6369627"/>
              <a:gd name="connsiteY64" fmla="*/ 883228 h 5444837"/>
              <a:gd name="connsiteX65" fmla="*/ 6224155 w 6369627"/>
              <a:gd name="connsiteY65" fmla="*/ 831273 h 5444837"/>
              <a:gd name="connsiteX66" fmla="*/ 6068291 w 6369627"/>
              <a:gd name="connsiteY66" fmla="*/ 831273 h 5444837"/>
              <a:gd name="connsiteX67" fmla="*/ 5818909 w 6369627"/>
              <a:gd name="connsiteY67" fmla="*/ 831273 h 5444837"/>
              <a:gd name="connsiteX68" fmla="*/ 5673436 w 6369627"/>
              <a:gd name="connsiteY68" fmla="*/ 685800 h 5444837"/>
              <a:gd name="connsiteX69" fmla="*/ 5590309 w 6369627"/>
              <a:gd name="connsiteY69" fmla="*/ 592282 h 5444837"/>
              <a:gd name="connsiteX70" fmla="*/ 5548746 w 6369627"/>
              <a:gd name="connsiteY70" fmla="*/ 477982 h 5444837"/>
              <a:gd name="connsiteX71" fmla="*/ 5372100 w 6369627"/>
              <a:gd name="connsiteY71" fmla="*/ 426028 h 5444837"/>
              <a:gd name="connsiteX72" fmla="*/ 5237018 w 6369627"/>
              <a:gd name="connsiteY72" fmla="*/ 322119 h 5444837"/>
              <a:gd name="connsiteX73" fmla="*/ 5174673 w 6369627"/>
              <a:gd name="connsiteY73" fmla="*/ 259773 h 5444837"/>
              <a:gd name="connsiteX74" fmla="*/ 5133109 w 6369627"/>
              <a:gd name="connsiteY74" fmla="*/ 135082 h 5444837"/>
              <a:gd name="connsiteX75" fmla="*/ 5101936 w 6369627"/>
              <a:gd name="connsiteY75" fmla="*/ 20782 h 5444837"/>
              <a:gd name="connsiteX76" fmla="*/ 3283527 w 6369627"/>
              <a:gd name="connsiteY76" fmla="*/ 0 h 5444837"/>
              <a:gd name="connsiteX77" fmla="*/ 3190009 w 6369627"/>
              <a:gd name="connsiteY77" fmla="*/ 197428 h 5444837"/>
              <a:gd name="connsiteX0" fmla="*/ 3190009 w 6369627"/>
              <a:gd name="connsiteY0" fmla="*/ 197428 h 5611091"/>
              <a:gd name="connsiteX1" fmla="*/ 3117273 w 6369627"/>
              <a:gd name="connsiteY1" fmla="*/ 322119 h 5611091"/>
              <a:gd name="connsiteX2" fmla="*/ 2618509 w 6369627"/>
              <a:gd name="connsiteY2" fmla="*/ 498764 h 5611091"/>
              <a:gd name="connsiteX3" fmla="*/ 2109355 w 6369627"/>
              <a:gd name="connsiteY3" fmla="*/ 1371600 h 5611091"/>
              <a:gd name="connsiteX4" fmla="*/ 2150918 w 6369627"/>
              <a:gd name="connsiteY4" fmla="*/ 1922319 h 5611091"/>
              <a:gd name="connsiteX5" fmla="*/ 1745673 w 6369627"/>
              <a:gd name="connsiteY5" fmla="*/ 2202873 h 5611091"/>
              <a:gd name="connsiteX6" fmla="*/ 1402773 w 6369627"/>
              <a:gd name="connsiteY6" fmla="*/ 2691246 h 5611091"/>
              <a:gd name="connsiteX7" fmla="*/ 1257300 w 6369627"/>
              <a:gd name="connsiteY7" fmla="*/ 2982191 h 5611091"/>
              <a:gd name="connsiteX8" fmla="*/ 1049482 w 6369627"/>
              <a:gd name="connsiteY8" fmla="*/ 3584864 h 5611091"/>
              <a:gd name="connsiteX9" fmla="*/ 1402773 w 6369627"/>
              <a:gd name="connsiteY9" fmla="*/ 3512128 h 5611091"/>
              <a:gd name="connsiteX10" fmla="*/ 1610591 w 6369627"/>
              <a:gd name="connsiteY10" fmla="*/ 3564082 h 5611091"/>
              <a:gd name="connsiteX11" fmla="*/ 1641764 w 6369627"/>
              <a:gd name="connsiteY11" fmla="*/ 3699164 h 5611091"/>
              <a:gd name="connsiteX12" fmla="*/ 1381991 w 6369627"/>
              <a:gd name="connsiteY12" fmla="*/ 3626428 h 5611091"/>
              <a:gd name="connsiteX13" fmla="*/ 935182 w 6369627"/>
              <a:gd name="connsiteY13" fmla="*/ 3792682 h 5611091"/>
              <a:gd name="connsiteX14" fmla="*/ 654627 w 6369627"/>
              <a:gd name="connsiteY14" fmla="*/ 4114801 h 5611091"/>
              <a:gd name="connsiteX15" fmla="*/ 498764 w 6369627"/>
              <a:gd name="connsiteY15" fmla="*/ 4499264 h 5611091"/>
              <a:gd name="connsiteX16" fmla="*/ 0 w 6369627"/>
              <a:gd name="connsiteY16" fmla="*/ 5153891 h 5611091"/>
              <a:gd name="connsiteX17" fmla="*/ 820882 w 6369627"/>
              <a:gd name="connsiteY17" fmla="*/ 5268191 h 5611091"/>
              <a:gd name="connsiteX18" fmla="*/ 2556164 w 6369627"/>
              <a:gd name="connsiteY18" fmla="*/ 4925291 h 5611091"/>
              <a:gd name="connsiteX19" fmla="*/ 1174173 w 6369627"/>
              <a:gd name="connsiteY19" fmla="*/ 5444837 h 5611091"/>
              <a:gd name="connsiteX20" fmla="*/ 1631373 w 6369627"/>
              <a:gd name="connsiteY20" fmla="*/ 5611091 h 5611091"/>
              <a:gd name="connsiteX21" fmla="*/ 2628900 w 6369627"/>
              <a:gd name="connsiteY21" fmla="*/ 4208319 h 5611091"/>
              <a:gd name="connsiteX22" fmla="*/ 2545773 w 6369627"/>
              <a:gd name="connsiteY22" fmla="*/ 4114801 h 5611091"/>
              <a:gd name="connsiteX23" fmla="*/ 2504209 w 6369627"/>
              <a:gd name="connsiteY23" fmla="*/ 4062846 h 5611091"/>
              <a:gd name="connsiteX24" fmla="*/ 2514600 w 6369627"/>
              <a:gd name="connsiteY24" fmla="*/ 3927764 h 5611091"/>
              <a:gd name="connsiteX25" fmla="*/ 2504209 w 6369627"/>
              <a:gd name="connsiteY25" fmla="*/ 3823855 h 5611091"/>
              <a:gd name="connsiteX26" fmla="*/ 2441864 w 6369627"/>
              <a:gd name="connsiteY26" fmla="*/ 3761510 h 5611091"/>
              <a:gd name="connsiteX27" fmla="*/ 2192482 w 6369627"/>
              <a:gd name="connsiteY27" fmla="*/ 3636819 h 5611091"/>
              <a:gd name="connsiteX28" fmla="*/ 2182091 w 6369627"/>
              <a:gd name="connsiteY28" fmla="*/ 3470563 h 5611091"/>
              <a:gd name="connsiteX29" fmla="*/ 2244437 w 6369627"/>
              <a:gd name="connsiteY29" fmla="*/ 3345873 h 5611091"/>
              <a:gd name="connsiteX30" fmla="*/ 2358736 w 6369627"/>
              <a:gd name="connsiteY30" fmla="*/ 3231573 h 5611091"/>
              <a:gd name="connsiteX31" fmla="*/ 2473036 w 6369627"/>
              <a:gd name="connsiteY31" fmla="*/ 3179619 h 5611091"/>
              <a:gd name="connsiteX32" fmla="*/ 2608118 w 6369627"/>
              <a:gd name="connsiteY32" fmla="*/ 3210791 h 5611091"/>
              <a:gd name="connsiteX33" fmla="*/ 2712028 w 6369627"/>
              <a:gd name="connsiteY33" fmla="*/ 3200400 h 5611091"/>
              <a:gd name="connsiteX34" fmla="*/ 2805546 w 6369627"/>
              <a:gd name="connsiteY34" fmla="*/ 3148446 h 5611091"/>
              <a:gd name="connsiteX35" fmla="*/ 2909455 w 6369627"/>
              <a:gd name="connsiteY35" fmla="*/ 3106883 h 5611091"/>
              <a:gd name="connsiteX36" fmla="*/ 2982191 w 6369627"/>
              <a:gd name="connsiteY36" fmla="*/ 3013364 h 5611091"/>
              <a:gd name="connsiteX37" fmla="*/ 3075709 w 6369627"/>
              <a:gd name="connsiteY37" fmla="*/ 2919846 h 5611091"/>
              <a:gd name="connsiteX38" fmla="*/ 3200400 w 6369627"/>
              <a:gd name="connsiteY38" fmla="*/ 2878282 h 5611091"/>
              <a:gd name="connsiteX39" fmla="*/ 3304309 w 6369627"/>
              <a:gd name="connsiteY39" fmla="*/ 2815937 h 5611091"/>
              <a:gd name="connsiteX40" fmla="*/ 3740727 w 6369627"/>
              <a:gd name="connsiteY40" fmla="*/ 3023755 h 5611091"/>
              <a:gd name="connsiteX41" fmla="*/ 3886200 w 6369627"/>
              <a:gd name="connsiteY41" fmla="*/ 3314700 h 5611091"/>
              <a:gd name="connsiteX42" fmla="*/ 4145973 w 6369627"/>
              <a:gd name="connsiteY42" fmla="*/ 3273137 h 5611091"/>
              <a:gd name="connsiteX43" fmla="*/ 4094018 w 6369627"/>
              <a:gd name="connsiteY43" fmla="*/ 2722419 h 5611091"/>
              <a:gd name="connsiteX44" fmla="*/ 4904509 w 6369627"/>
              <a:gd name="connsiteY44" fmla="*/ 3034146 h 5611091"/>
              <a:gd name="connsiteX45" fmla="*/ 5372099 w 6369627"/>
              <a:gd name="connsiteY45" fmla="*/ 3148446 h 5611091"/>
              <a:gd name="connsiteX46" fmla="*/ 5694218 w 6369627"/>
              <a:gd name="connsiteY46" fmla="*/ 2992582 h 5611091"/>
              <a:gd name="connsiteX47" fmla="*/ 5870864 w 6369627"/>
              <a:gd name="connsiteY47" fmla="*/ 2826328 h 5611091"/>
              <a:gd name="connsiteX48" fmla="*/ 5964382 w 6369627"/>
              <a:gd name="connsiteY48" fmla="*/ 2743200 h 5611091"/>
              <a:gd name="connsiteX49" fmla="*/ 5735782 w 6369627"/>
              <a:gd name="connsiteY49" fmla="*/ 2670464 h 5611091"/>
              <a:gd name="connsiteX50" fmla="*/ 5455227 w 6369627"/>
              <a:gd name="connsiteY50" fmla="*/ 2909455 h 5611091"/>
              <a:gd name="connsiteX51" fmla="*/ 5226627 w 6369627"/>
              <a:gd name="connsiteY51" fmla="*/ 2649682 h 5611091"/>
              <a:gd name="connsiteX52" fmla="*/ 5070763 w 6369627"/>
              <a:gd name="connsiteY52" fmla="*/ 2337955 h 5611091"/>
              <a:gd name="connsiteX53" fmla="*/ 4925291 w 6369627"/>
              <a:gd name="connsiteY53" fmla="*/ 1984664 h 5611091"/>
              <a:gd name="connsiteX54" fmla="*/ 4592781 w 6369627"/>
              <a:gd name="connsiteY54" fmla="*/ 1548246 h 5611091"/>
              <a:gd name="connsiteX55" fmla="*/ 4966855 w 6369627"/>
              <a:gd name="connsiteY55" fmla="*/ 1194955 h 5611091"/>
              <a:gd name="connsiteX56" fmla="*/ 5465618 w 6369627"/>
              <a:gd name="connsiteY56" fmla="*/ 1787237 h 5611091"/>
              <a:gd name="connsiteX57" fmla="*/ 5559137 w 6369627"/>
              <a:gd name="connsiteY57" fmla="*/ 1704110 h 5611091"/>
              <a:gd name="connsiteX58" fmla="*/ 5652655 w 6369627"/>
              <a:gd name="connsiteY58" fmla="*/ 1662546 h 5611091"/>
              <a:gd name="connsiteX59" fmla="*/ 5694218 w 6369627"/>
              <a:gd name="connsiteY59" fmla="*/ 1579419 h 5611091"/>
              <a:gd name="connsiteX60" fmla="*/ 5756564 w 6369627"/>
              <a:gd name="connsiteY60" fmla="*/ 1527463 h 5611091"/>
              <a:gd name="connsiteX61" fmla="*/ 5808519 w 6369627"/>
              <a:gd name="connsiteY61" fmla="*/ 1433946 h 5611091"/>
              <a:gd name="connsiteX62" fmla="*/ 5850082 w 6369627"/>
              <a:gd name="connsiteY62" fmla="*/ 1194955 h 5611091"/>
              <a:gd name="connsiteX63" fmla="*/ 5964382 w 6369627"/>
              <a:gd name="connsiteY63" fmla="*/ 1039091 h 5611091"/>
              <a:gd name="connsiteX64" fmla="*/ 6369627 w 6369627"/>
              <a:gd name="connsiteY64" fmla="*/ 883228 h 5611091"/>
              <a:gd name="connsiteX65" fmla="*/ 6224155 w 6369627"/>
              <a:gd name="connsiteY65" fmla="*/ 831273 h 5611091"/>
              <a:gd name="connsiteX66" fmla="*/ 6068291 w 6369627"/>
              <a:gd name="connsiteY66" fmla="*/ 831273 h 5611091"/>
              <a:gd name="connsiteX67" fmla="*/ 5818909 w 6369627"/>
              <a:gd name="connsiteY67" fmla="*/ 831273 h 5611091"/>
              <a:gd name="connsiteX68" fmla="*/ 5673436 w 6369627"/>
              <a:gd name="connsiteY68" fmla="*/ 685800 h 5611091"/>
              <a:gd name="connsiteX69" fmla="*/ 5590309 w 6369627"/>
              <a:gd name="connsiteY69" fmla="*/ 592282 h 5611091"/>
              <a:gd name="connsiteX70" fmla="*/ 5548746 w 6369627"/>
              <a:gd name="connsiteY70" fmla="*/ 477982 h 5611091"/>
              <a:gd name="connsiteX71" fmla="*/ 5372100 w 6369627"/>
              <a:gd name="connsiteY71" fmla="*/ 426028 h 5611091"/>
              <a:gd name="connsiteX72" fmla="*/ 5237018 w 6369627"/>
              <a:gd name="connsiteY72" fmla="*/ 322119 h 5611091"/>
              <a:gd name="connsiteX73" fmla="*/ 5174673 w 6369627"/>
              <a:gd name="connsiteY73" fmla="*/ 259773 h 5611091"/>
              <a:gd name="connsiteX74" fmla="*/ 5133109 w 6369627"/>
              <a:gd name="connsiteY74" fmla="*/ 135082 h 5611091"/>
              <a:gd name="connsiteX75" fmla="*/ 5101936 w 6369627"/>
              <a:gd name="connsiteY75" fmla="*/ 20782 h 5611091"/>
              <a:gd name="connsiteX76" fmla="*/ 3283527 w 6369627"/>
              <a:gd name="connsiteY76" fmla="*/ 0 h 5611091"/>
              <a:gd name="connsiteX77" fmla="*/ 3190009 w 6369627"/>
              <a:gd name="connsiteY77" fmla="*/ 197428 h 5611091"/>
              <a:gd name="connsiteX0" fmla="*/ 3190009 w 6369627"/>
              <a:gd name="connsiteY0" fmla="*/ 197428 h 5611091"/>
              <a:gd name="connsiteX1" fmla="*/ 3117273 w 6369627"/>
              <a:gd name="connsiteY1" fmla="*/ 322119 h 5611091"/>
              <a:gd name="connsiteX2" fmla="*/ 2618509 w 6369627"/>
              <a:gd name="connsiteY2" fmla="*/ 498764 h 5611091"/>
              <a:gd name="connsiteX3" fmla="*/ 2109355 w 6369627"/>
              <a:gd name="connsiteY3" fmla="*/ 1371600 h 5611091"/>
              <a:gd name="connsiteX4" fmla="*/ 2150918 w 6369627"/>
              <a:gd name="connsiteY4" fmla="*/ 1922319 h 5611091"/>
              <a:gd name="connsiteX5" fmla="*/ 1745673 w 6369627"/>
              <a:gd name="connsiteY5" fmla="*/ 2202873 h 5611091"/>
              <a:gd name="connsiteX6" fmla="*/ 1402773 w 6369627"/>
              <a:gd name="connsiteY6" fmla="*/ 2691246 h 5611091"/>
              <a:gd name="connsiteX7" fmla="*/ 1257300 w 6369627"/>
              <a:gd name="connsiteY7" fmla="*/ 2982191 h 5611091"/>
              <a:gd name="connsiteX8" fmla="*/ 1049482 w 6369627"/>
              <a:gd name="connsiteY8" fmla="*/ 3584864 h 5611091"/>
              <a:gd name="connsiteX9" fmla="*/ 1402773 w 6369627"/>
              <a:gd name="connsiteY9" fmla="*/ 3512128 h 5611091"/>
              <a:gd name="connsiteX10" fmla="*/ 1610591 w 6369627"/>
              <a:gd name="connsiteY10" fmla="*/ 3564082 h 5611091"/>
              <a:gd name="connsiteX11" fmla="*/ 1641764 w 6369627"/>
              <a:gd name="connsiteY11" fmla="*/ 3699164 h 5611091"/>
              <a:gd name="connsiteX12" fmla="*/ 1381991 w 6369627"/>
              <a:gd name="connsiteY12" fmla="*/ 3626428 h 5611091"/>
              <a:gd name="connsiteX13" fmla="*/ 935182 w 6369627"/>
              <a:gd name="connsiteY13" fmla="*/ 3792682 h 5611091"/>
              <a:gd name="connsiteX14" fmla="*/ 654627 w 6369627"/>
              <a:gd name="connsiteY14" fmla="*/ 4114801 h 5611091"/>
              <a:gd name="connsiteX15" fmla="*/ 498764 w 6369627"/>
              <a:gd name="connsiteY15" fmla="*/ 4499264 h 5611091"/>
              <a:gd name="connsiteX16" fmla="*/ 0 w 6369627"/>
              <a:gd name="connsiteY16" fmla="*/ 5153891 h 5611091"/>
              <a:gd name="connsiteX17" fmla="*/ 820882 w 6369627"/>
              <a:gd name="connsiteY17" fmla="*/ 5268191 h 5611091"/>
              <a:gd name="connsiteX18" fmla="*/ 1049482 w 6369627"/>
              <a:gd name="connsiteY18" fmla="*/ 5361709 h 5611091"/>
              <a:gd name="connsiteX19" fmla="*/ 1174173 w 6369627"/>
              <a:gd name="connsiteY19" fmla="*/ 5444837 h 5611091"/>
              <a:gd name="connsiteX20" fmla="*/ 1631373 w 6369627"/>
              <a:gd name="connsiteY20" fmla="*/ 5611091 h 5611091"/>
              <a:gd name="connsiteX21" fmla="*/ 2628900 w 6369627"/>
              <a:gd name="connsiteY21" fmla="*/ 4208319 h 5611091"/>
              <a:gd name="connsiteX22" fmla="*/ 2545773 w 6369627"/>
              <a:gd name="connsiteY22" fmla="*/ 4114801 h 5611091"/>
              <a:gd name="connsiteX23" fmla="*/ 2504209 w 6369627"/>
              <a:gd name="connsiteY23" fmla="*/ 4062846 h 5611091"/>
              <a:gd name="connsiteX24" fmla="*/ 2514600 w 6369627"/>
              <a:gd name="connsiteY24" fmla="*/ 3927764 h 5611091"/>
              <a:gd name="connsiteX25" fmla="*/ 2504209 w 6369627"/>
              <a:gd name="connsiteY25" fmla="*/ 3823855 h 5611091"/>
              <a:gd name="connsiteX26" fmla="*/ 2441864 w 6369627"/>
              <a:gd name="connsiteY26" fmla="*/ 3761510 h 5611091"/>
              <a:gd name="connsiteX27" fmla="*/ 2192482 w 6369627"/>
              <a:gd name="connsiteY27" fmla="*/ 3636819 h 5611091"/>
              <a:gd name="connsiteX28" fmla="*/ 2182091 w 6369627"/>
              <a:gd name="connsiteY28" fmla="*/ 3470563 h 5611091"/>
              <a:gd name="connsiteX29" fmla="*/ 2244437 w 6369627"/>
              <a:gd name="connsiteY29" fmla="*/ 3345873 h 5611091"/>
              <a:gd name="connsiteX30" fmla="*/ 2358736 w 6369627"/>
              <a:gd name="connsiteY30" fmla="*/ 3231573 h 5611091"/>
              <a:gd name="connsiteX31" fmla="*/ 2473036 w 6369627"/>
              <a:gd name="connsiteY31" fmla="*/ 3179619 h 5611091"/>
              <a:gd name="connsiteX32" fmla="*/ 2608118 w 6369627"/>
              <a:gd name="connsiteY32" fmla="*/ 3210791 h 5611091"/>
              <a:gd name="connsiteX33" fmla="*/ 2712028 w 6369627"/>
              <a:gd name="connsiteY33" fmla="*/ 3200400 h 5611091"/>
              <a:gd name="connsiteX34" fmla="*/ 2805546 w 6369627"/>
              <a:gd name="connsiteY34" fmla="*/ 3148446 h 5611091"/>
              <a:gd name="connsiteX35" fmla="*/ 2909455 w 6369627"/>
              <a:gd name="connsiteY35" fmla="*/ 3106883 h 5611091"/>
              <a:gd name="connsiteX36" fmla="*/ 2982191 w 6369627"/>
              <a:gd name="connsiteY36" fmla="*/ 3013364 h 5611091"/>
              <a:gd name="connsiteX37" fmla="*/ 3075709 w 6369627"/>
              <a:gd name="connsiteY37" fmla="*/ 2919846 h 5611091"/>
              <a:gd name="connsiteX38" fmla="*/ 3200400 w 6369627"/>
              <a:gd name="connsiteY38" fmla="*/ 2878282 h 5611091"/>
              <a:gd name="connsiteX39" fmla="*/ 3304309 w 6369627"/>
              <a:gd name="connsiteY39" fmla="*/ 2815937 h 5611091"/>
              <a:gd name="connsiteX40" fmla="*/ 3740727 w 6369627"/>
              <a:gd name="connsiteY40" fmla="*/ 3023755 h 5611091"/>
              <a:gd name="connsiteX41" fmla="*/ 3886200 w 6369627"/>
              <a:gd name="connsiteY41" fmla="*/ 3314700 h 5611091"/>
              <a:gd name="connsiteX42" fmla="*/ 4145973 w 6369627"/>
              <a:gd name="connsiteY42" fmla="*/ 3273137 h 5611091"/>
              <a:gd name="connsiteX43" fmla="*/ 4094018 w 6369627"/>
              <a:gd name="connsiteY43" fmla="*/ 2722419 h 5611091"/>
              <a:gd name="connsiteX44" fmla="*/ 4904509 w 6369627"/>
              <a:gd name="connsiteY44" fmla="*/ 3034146 h 5611091"/>
              <a:gd name="connsiteX45" fmla="*/ 5372099 w 6369627"/>
              <a:gd name="connsiteY45" fmla="*/ 3148446 h 5611091"/>
              <a:gd name="connsiteX46" fmla="*/ 5694218 w 6369627"/>
              <a:gd name="connsiteY46" fmla="*/ 2992582 h 5611091"/>
              <a:gd name="connsiteX47" fmla="*/ 5870864 w 6369627"/>
              <a:gd name="connsiteY47" fmla="*/ 2826328 h 5611091"/>
              <a:gd name="connsiteX48" fmla="*/ 5964382 w 6369627"/>
              <a:gd name="connsiteY48" fmla="*/ 2743200 h 5611091"/>
              <a:gd name="connsiteX49" fmla="*/ 5735782 w 6369627"/>
              <a:gd name="connsiteY49" fmla="*/ 2670464 h 5611091"/>
              <a:gd name="connsiteX50" fmla="*/ 5455227 w 6369627"/>
              <a:gd name="connsiteY50" fmla="*/ 2909455 h 5611091"/>
              <a:gd name="connsiteX51" fmla="*/ 5226627 w 6369627"/>
              <a:gd name="connsiteY51" fmla="*/ 2649682 h 5611091"/>
              <a:gd name="connsiteX52" fmla="*/ 5070763 w 6369627"/>
              <a:gd name="connsiteY52" fmla="*/ 2337955 h 5611091"/>
              <a:gd name="connsiteX53" fmla="*/ 4925291 w 6369627"/>
              <a:gd name="connsiteY53" fmla="*/ 1984664 h 5611091"/>
              <a:gd name="connsiteX54" fmla="*/ 4592781 w 6369627"/>
              <a:gd name="connsiteY54" fmla="*/ 1548246 h 5611091"/>
              <a:gd name="connsiteX55" fmla="*/ 4966855 w 6369627"/>
              <a:gd name="connsiteY55" fmla="*/ 1194955 h 5611091"/>
              <a:gd name="connsiteX56" fmla="*/ 5465618 w 6369627"/>
              <a:gd name="connsiteY56" fmla="*/ 1787237 h 5611091"/>
              <a:gd name="connsiteX57" fmla="*/ 5559137 w 6369627"/>
              <a:gd name="connsiteY57" fmla="*/ 1704110 h 5611091"/>
              <a:gd name="connsiteX58" fmla="*/ 5652655 w 6369627"/>
              <a:gd name="connsiteY58" fmla="*/ 1662546 h 5611091"/>
              <a:gd name="connsiteX59" fmla="*/ 5694218 w 6369627"/>
              <a:gd name="connsiteY59" fmla="*/ 1579419 h 5611091"/>
              <a:gd name="connsiteX60" fmla="*/ 5756564 w 6369627"/>
              <a:gd name="connsiteY60" fmla="*/ 1527463 h 5611091"/>
              <a:gd name="connsiteX61" fmla="*/ 5808519 w 6369627"/>
              <a:gd name="connsiteY61" fmla="*/ 1433946 h 5611091"/>
              <a:gd name="connsiteX62" fmla="*/ 5850082 w 6369627"/>
              <a:gd name="connsiteY62" fmla="*/ 1194955 h 5611091"/>
              <a:gd name="connsiteX63" fmla="*/ 5964382 w 6369627"/>
              <a:gd name="connsiteY63" fmla="*/ 1039091 h 5611091"/>
              <a:gd name="connsiteX64" fmla="*/ 6369627 w 6369627"/>
              <a:gd name="connsiteY64" fmla="*/ 883228 h 5611091"/>
              <a:gd name="connsiteX65" fmla="*/ 6224155 w 6369627"/>
              <a:gd name="connsiteY65" fmla="*/ 831273 h 5611091"/>
              <a:gd name="connsiteX66" fmla="*/ 6068291 w 6369627"/>
              <a:gd name="connsiteY66" fmla="*/ 831273 h 5611091"/>
              <a:gd name="connsiteX67" fmla="*/ 5818909 w 6369627"/>
              <a:gd name="connsiteY67" fmla="*/ 831273 h 5611091"/>
              <a:gd name="connsiteX68" fmla="*/ 5673436 w 6369627"/>
              <a:gd name="connsiteY68" fmla="*/ 685800 h 5611091"/>
              <a:gd name="connsiteX69" fmla="*/ 5590309 w 6369627"/>
              <a:gd name="connsiteY69" fmla="*/ 592282 h 5611091"/>
              <a:gd name="connsiteX70" fmla="*/ 5548746 w 6369627"/>
              <a:gd name="connsiteY70" fmla="*/ 477982 h 5611091"/>
              <a:gd name="connsiteX71" fmla="*/ 5372100 w 6369627"/>
              <a:gd name="connsiteY71" fmla="*/ 426028 h 5611091"/>
              <a:gd name="connsiteX72" fmla="*/ 5237018 w 6369627"/>
              <a:gd name="connsiteY72" fmla="*/ 322119 h 5611091"/>
              <a:gd name="connsiteX73" fmla="*/ 5174673 w 6369627"/>
              <a:gd name="connsiteY73" fmla="*/ 259773 h 5611091"/>
              <a:gd name="connsiteX74" fmla="*/ 5133109 w 6369627"/>
              <a:gd name="connsiteY74" fmla="*/ 135082 h 5611091"/>
              <a:gd name="connsiteX75" fmla="*/ 5101936 w 6369627"/>
              <a:gd name="connsiteY75" fmla="*/ 20782 h 5611091"/>
              <a:gd name="connsiteX76" fmla="*/ 3283527 w 6369627"/>
              <a:gd name="connsiteY76" fmla="*/ 0 h 5611091"/>
              <a:gd name="connsiteX77" fmla="*/ 3190009 w 6369627"/>
              <a:gd name="connsiteY77" fmla="*/ 197428 h 5611091"/>
              <a:gd name="connsiteX0" fmla="*/ 3190009 w 6369627"/>
              <a:gd name="connsiteY0" fmla="*/ 197428 h 5444837"/>
              <a:gd name="connsiteX1" fmla="*/ 3117273 w 6369627"/>
              <a:gd name="connsiteY1" fmla="*/ 322119 h 5444837"/>
              <a:gd name="connsiteX2" fmla="*/ 2618509 w 6369627"/>
              <a:gd name="connsiteY2" fmla="*/ 498764 h 5444837"/>
              <a:gd name="connsiteX3" fmla="*/ 2109355 w 6369627"/>
              <a:gd name="connsiteY3" fmla="*/ 1371600 h 5444837"/>
              <a:gd name="connsiteX4" fmla="*/ 2150918 w 6369627"/>
              <a:gd name="connsiteY4" fmla="*/ 1922319 h 5444837"/>
              <a:gd name="connsiteX5" fmla="*/ 1745673 w 6369627"/>
              <a:gd name="connsiteY5" fmla="*/ 2202873 h 5444837"/>
              <a:gd name="connsiteX6" fmla="*/ 1402773 w 6369627"/>
              <a:gd name="connsiteY6" fmla="*/ 2691246 h 5444837"/>
              <a:gd name="connsiteX7" fmla="*/ 1257300 w 6369627"/>
              <a:gd name="connsiteY7" fmla="*/ 2982191 h 5444837"/>
              <a:gd name="connsiteX8" fmla="*/ 1049482 w 6369627"/>
              <a:gd name="connsiteY8" fmla="*/ 3584864 h 5444837"/>
              <a:gd name="connsiteX9" fmla="*/ 1402773 w 6369627"/>
              <a:gd name="connsiteY9" fmla="*/ 3512128 h 5444837"/>
              <a:gd name="connsiteX10" fmla="*/ 1610591 w 6369627"/>
              <a:gd name="connsiteY10" fmla="*/ 3564082 h 5444837"/>
              <a:gd name="connsiteX11" fmla="*/ 1641764 w 6369627"/>
              <a:gd name="connsiteY11" fmla="*/ 3699164 h 5444837"/>
              <a:gd name="connsiteX12" fmla="*/ 1381991 w 6369627"/>
              <a:gd name="connsiteY12" fmla="*/ 3626428 h 5444837"/>
              <a:gd name="connsiteX13" fmla="*/ 935182 w 6369627"/>
              <a:gd name="connsiteY13" fmla="*/ 3792682 h 5444837"/>
              <a:gd name="connsiteX14" fmla="*/ 654627 w 6369627"/>
              <a:gd name="connsiteY14" fmla="*/ 4114801 h 5444837"/>
              <a:gd name="connsiteX15" fmla="*/ 498764 w 6369627"/>
              <a:gd name="connsiteY15" fmla="*/ 4499264 h 5444837"/>
              <a:gd name="connsiteX16" fmla="*/ 0 w 6369627"/>
              <a:gd name="connsiteY16" fmla="*/ 5153891 h 5444837"/>
              <a:gd name="connsiteX17" fmla="*/ 820882 w 6369627"/>
              <a:gd name="connsiteY17" fmla="*/ 5268191 h 5444837"/>
              <a:gd name="connsiteX18" fmla="*/ 1049482 w 6369627"/>
              <a:gd name="connsiteY18" fmla="*/ 5361709 h 5444837"/>
              <a:gd name="connsiteX19" fmla="*/ 1174173 w 6369627"/>
              <a:gd name="connsiteY19" fmla="*/ 5444837 h 5444837"/>
              <a:gd name="connsiteX20" fmla="*/ 2047009 w 6369627"/>
              <a:gd name="connsiteY20" fmla="*/ 5434446 h 5444837"/>
              <a:gd name="connsiteX21" fmla="*/ 2628900 w 6369627"/>
              <a:gd name="connsiteY21" fmla="*/ 4208319 h 5444837"/>
              <a:gd name="connsiteX22" fmla="*/ 2545773 w 6369627"/>
              <a:gd name="connsiteY22" fmla="*/ 4114801 h 5444837"/>
              <a:gd name="connsiteX23" fmla="*/ 2504209 w 6369627"/>
              <a:gd name="connsiteY23" fmla="*/ 4062846 h 5444837"/>
              <a:gd name="connsiteX24" fmla="*/ 2514600 w 6369627"/>
              <a:gd name="connsiteY24" fmla="*/ 3927764 h 5444837"/>
              <a:gd name="connsiteX25" fmla="*/ 2504209 w 6369627"/>
              <a:gd name="connsiteY25" fmla="*/ 3823855 h 5444837"/>
              <a:gd name="connsiteX26" fmla="*/ 2441864 w 6369627"/>
              <a:gd name="connsiteY26" fmla="*/ 3761510 h 5444837"/>
              <a:gd name="connsiteX27" fmla="*/ 2192482 w 6369627"/>
              <a:gd name="connsiteY27" fmla="*/ 3636819 h 5444837"/>
              <a:gd name="connsiteX28" fmla="*/ 2182091 w 6369627"/>
              <a:gd name="connsiteY28" fmla="*/ 3470563 h 5444837"/>
              <a:gd name="connsiteX29" fmla="*/ 2244437 w 6369627"/>
              <a:gd name="connsiteY29" fmla="*/ 3345873 h 5444837"/>
              <a:gd name="connsiteX30" fmla="*/ 2358736 w 6369627"/>
              <a:gd name="connsiteY30" fmla="*/ 3231573 h 5444837"/>
              <a:gd name="connsiteX31" fmla="*/ 2473036 w 6369627"/>
              <a:gd name="connsiteY31" fmla="*/ 3179619 h 5444837"/>
              <a:gd name="connsiteX32" fmla="*/ 2608118 w 6369627"/>
              <a:gd name="connsiteY32" fmla="*/ 3210791 h 5444837"/>
              <a:gd name="connsiteX33" fmla="*/ 2712028 w 6369627"/>
              <a:gd name="connsiteY33" fmla="*/ 3200400 h 5444837"/>
              <a:gd name="connsiteX34" fmla="*/ 2805546 w 6369627"/>
              <a:gd name="connsiteY34" fmla="*/ 3148446 h 5444837"/>
              <a:gd name="connsiteX35" fmla="*/ 2909455 w 6369627"/>
              <a:gd name="connsiteY35" fmla="*/ 3106883 h 5444837"/>
              <a:gd name="connsiteX36" fmla="*/ 2982191 w 6369627"/>
              <a:gd name="connsiteY36" fmla="*/ 3013364 h 5444837"/>
              <a:gd name="connsiteX37" fmla="*/ 3075709 w 6369627"/>
              <a:gd name="connsiteY37" fmla="*/ 2919846 h 5444837"/>
              <a:gd name="connsiteX38" fmla="*/ 3200400 w 6369627"/>
              <a:gd name="connsiteY38" fmla="*/ 2878282 h 5444837"/>
              <a:gd name="connsiteX39" fmla="*/ 3304309 w 6369627"/>
              <a:gd name="connsiteY39" fmla="*/ 2815937 h 5444837"/>
              <a:gd name="connsiteX40" fmla="*/ 3740727 w 6369627"/>
              <a:gd name="connsiteY40" fmla="*/ 3023755 h 5444837"/>
              <a:gd name="connsiteX41" fmla="*/ 3886200 w 6369627"/>
              <a:gd name="connsiteY41" fmla="*/ 3314700 h 5444837"/>
              <a:gd name="connsiteX42" fmla="*/ 4145973 w 6369627"/>
              <a:gd name="connsiteY42" fmla="*/ 3273137 h 5444837"/>
              <a:gd name="connsiteX43" fmla="*/ 4094018 w 6369627"/>
              <a:gd name="connsiteY43" fmla="*/ 2722419 h 5444837"/>
              <a:gd name="connsiteX44" fmla="*/ 4904509 w 6369627"/>
              <a:gd name="connsiteY44" fmla="*/ 3034146 h 5444837"/>
              <a:gd name="connsiteX45" fmla="*/ 5372099 w 6369627"/>
              <a:gd name="connsiteY45" fmla="*/ 3148446 h 5444837"/>
              <a:gd name="connsiteX46" fmla="*/ 5694218 w 6369627"/>
              <a:gd name="connsiteY46" fmla="*/ 2992582 h 5444837"/>
              <a:gd name="connsiteX47" fmla="*/ 5870864 w 6369627"/>
              <a:gd name="connsiteY47" fmla="*/ 2826328 h 5444837"/>
              <a:gd name="connsiteX48" fmla="*/ 5964382 w 6369627"/>
              <a:gd name="connsiteY48" fmla="*/ 2743200 h 5444837"/>
              <a:gd name="connsiteX49" fmla="*/ 5735782 w 6369627"/>
              <a:gd name="connsiteY49" fmla="*/ 2670464 h 5444837"/>
              <a:gd name="connsiteX50" fmla="*/ 5455227 w 6369627"/>
              <a:gd name="connsiteY50" fmla="*/ 2909455 h 5444837"/>
              <a:gd name="connsiteX51" fmla="*/ 5226627 w 6369627"/>
              <a:gd name="connsiteY51" fmla="*/ 2649682 h 5444837"/>
              <a:gd name="connsiteX52" fmla="*/ 5070763 w 6369627"/>
              <a:gd name="connsiteY52" fmla="*/ 2337955 h 5444837"/>
              <a:gd name="connsiteX53" fmla="*/ 4925291 w 6369627"/>
              <a:gd name="connsiteY53" fmla="*/ 1984664 h 5444837"/>
              <a:gd name="connsiteX54" fmla="*/ 4592781 w 6369627"/>
              <a:gd name="connsiteY54" fmla="*/ 1548246 h 5444837"/>
              <a:gd name="connsiteX55" fmla="*/ 4966855 w 6369627"/>
              <a:gd name="connsiteY55" fmla="*/ 1194955 h 5444837"/>
              <a:gd name="connsiteX56" fmla="*/ 5465618 w 6369627"/>
              <a:gd name="connsiteY56" fmla="*/ 1787237 h 5444837"/>
              <a:gd name="connsiteX57" fmla="*/ 5559137 w 6369627"/>
              <a:gd name="connsiteY57" fmla="*/ 1704110 h 5444837"/>
              <a:gd name="connsiteX58" fmla="*/ 5652655 w 6369627"/>
              <a:gd name="connsiteY58" fmla="*/ 1662546 h 5444837"/>
              <a:gd name="connsiteX59" fmla="*/ 5694218 w 6369627"/>
              <a:gd name="connsiteY59" fmla="*/ 1579419 h 5444837"/>
              <a:gd name="connsiteX60" fmla="*/ 5756564 w 6369627"/>
              <a:gd name="connsiteY60" fmla="*/ 1527463 h 5444837"/>
              <a:gd name="connsiteX61" fmla="*/ 5808519 w 6369627"/>
              <a:gd name="connsiteY61" fmla="*/ 1433946 h 5444837"/>
              <a:gd name="connsiteX62" fmla="*/ 5850082 w 6369627"/>
              <a:gd name="connsiteY62" fmla="*/ 1194955 h 5444837"/>
              <a:gd name="connsiteX63" fmla="*/ 5964382 w 6369627"/>
              <a:gd name="connsiteY63" fmla="*/ 1039091 h 5444837"/>
              <a:gd name="connsiteX64" fmla="*/ 6369627 w 6369627"/>
              <a:gd name="connsiteY64" fmla="*/ 883228 h 5444837"/>
              <a:gd name="connsiteX65" fmla="*/ 6224155 w 6369627"/>
              <a:gd name="connsiteY65" fmla="*/ 831273 h 5444837"/>
              <a:gd name="connsiteX66" fmla="*/ 6068291 w 6369627"/>
              <a:gd name="connsiteY66" fmla="*/ 831273 h 5444837"/>
              <a:gd name="connsiteX67" fmla="*/ 5818909 w 6369627"/>
              <a:gd name="connsiteY67" fmla="*/ 831273 h 5444837"/>
              <a:gd name="connsiteX68" fmla="*/ 5673436 w 6369627"/>
              <a:gd name="connsiteY68" fmla="*/ 685800 h 5444837"/>
              <a:gd name="connsiteX69" fmla="*/ 5590309 w 6369627"/>
              <a:gd name="connsiteY69" fmla="*/ 592282 h 5444837"/>
              <a:gd name="connsiteX70" fmla="*/ 5548746 w 6369627"/>
              <a:gd name="connsiteY70" fmla="*/ 477982 h 5444837"/>
              <a:gd name="connsiteX71" fmla="*/ 5372100 w 6369627"/>
              <a:gd name="connsiteY71" fmla="*/ 426028 h 5444837"/>
              <a:gd name="connsiteX72" fmla="*/ 5237018 w 6369627"/>
              <a:gd name="connsiteY72" fmla="*/ 322119 h 5444837"/>
              <a:gd name="connsiteX73" fmla="*/ 5174673 w 6369627"/>
              <a:gd name="connsiteY73" fmla="*/ 259773 h 5444837"/>
              <a:gd name="connsiteX74" fmla="*/ 5133109 w 6369627"/>
              <a:gd name="connsiteY74" fmla="*/ 135082 h 5444837"/>
              <a:gd name="connsiteX75" fmla="*/ 5101936 w 6369627"/>
              <a:gd name="connsiteY75" fmla="*/ 20782 h 5444837"/>
              <a:gd name="connsiteX76" fmla="*/ 3283527 w 6369627"/>
              <a:gd name="connsiteY76" fmla="*/ 0 h 5444837"/>
              <a:gd name="connsiteX77" fmla="*/ 3190009 w 6369627"/>
              <a:gd name="connsiteY77" fmla="*/ 197428 h 5444837"/>
              <a:gd name="connsiteX0" fmla="*/ 3190009 w 6369627"/>
              <a:gd name="connsiteY0" fmla="*/ 197428 h 5611091"/>
              <a:gd name="connsiteX1" fmla="*/ 3117273 w 6369627"/>
              <a:gd name="connsiteY1" fmla="*/ 322119 h 5611091"/>
              <a:gd name="connsiteX2" fmla="*/ 2618509 w 6369627"/>
              <a:gd name="connsiteY2" fmla="*/ 498764 h 5611091"/>
              <a:gd name="connsiteX3" fmla="*/ 2109355 w 6369627"/>
              <a:gd name="connsiteY3" fmla="*/ 1371600 h 5611091"/>
              <a:gd name="connsiteX4" fmla="*/ 2150918 w 6369627"/>
              <a:gd name="connsiteY4" fmla="*/ 1922319 h 5611091"/>
              <a:gd name="connsiteX5" fmla="*/ 1745673 w 6369627"/>
              <a:gd name="connsiteY5" fmla="*/ 2202873 h 5611091"/>
              <a:gd name="connsiteX6" fmla="*/ 1402773 w 6369627"/>
              <a:gd name="connsiteY6" fmla="*/ 2691246 h 5611091"/>
              <a:gd name="connsiteX7" fmla="*/ 1257300 w 6369627"/>
              <a:gd name="connsiteY7" fmla="*/ 2982191 h 5611091"/>
              <a:gd name="connsiteX8" fmla="*/ 1049482 w 6369627"/>
              <a:gd name="connsiteY8" fmla="*/ 3584864 h 5611091"/>
              <a:gd name="connsiteX9" fmla="*/ 1402773 w 6369627"/>
              <a:gd name="connsiteY9" fmla="*/ 3512128 h 5611091"/>
              <a:gd name="connsiteX10" fmla="*/ 1610591 w 6369627"/>
              <a:gd name="connsiteY10" fmla="*/ 3564082 h 5611091"/>
              <a:gd name="connsiteX11" fmla="*/ 1641764 w 6369627"/>
              <a:gd name="connsiteY11" fmla="*/ 3699164 h 5611091"/>
              <a:gd name="connsiteX12" fmla="*/ 1381991 w 6369627"/>
              <a:gd name="connsiteY12" fmla="*/ 3626428 h 5611091"/>
              <a:gd name="connsiteX13" fmla="*/ 935182 w 6369627"/>
              <a:gd name="connsiteY13" fmla="*/ 3792682 h 5611091"/>
              <a:gd name="connsiteX14" fmla="*/ 654627 w 6369627"/>
              <a:gd name="connsiteY14" fmla="*/ 4114801 h 5611091"/>
              <a:gd name="connsiteX15" fmla="*/ 498764 w 6369627"/>
              <a:gd name="connsiteY15" fmla="*/ 4499264 h 5611091"/>
              <a:gd name="connsiteX16" fmla="*/ 0 w 6369627"/>
              <a:gd name="connsiteY16" fmla="*/ 5153891 h 5611091"/>
              <a:gd name="connsiteX17" fmla="*/ 820882 w 6369627"/>
              <a:gd name="connsiteY17" fmla="*/ 5268191 h 5611091"/>
              <a:gd name="connsiteX18" fmla="*/ 1049482 w 6369627"/>
              <a:gd name="connsiteY18" fmla="*/ 5361709 h 5611091"/>
              <a:gd name="connsiteX19" fmla="*/ 1652155 w 6369627"/>
              <a:gd name="connsiteY19" fmla="*/ 5611091 h 5611091"/>
              <a:gd name="connsiteX20" fmla="*/ 2047009 w 6369627"/>
              <a:gd name="connsiteY20" fmla="*/ 5434446 h 5611091"/>
              <a:gd name="connsiteX21" fmla="*/ 2628900 w 6369627"/>
              <a:gd name="connsiteY21" fmla="*/ 4208319 h 5611091"/>
              <a:gd name="connsiteX22" fmla="*/ 2545773 w 6369627"/>
              <a:gd name="connsiteY22" fmla="*/ 4114801 h 5611091"/>
              <a:gd name="connsiteX23" fmla="*/ 2504209 w 6369627"/>
              <a:gd name="connsiteY23" fmla="*/ 4062846 h 5611091"/>
              <a:gd name="connsiteX24" fmla="*/ 2514600 w 6369627"/>
              <a:gd name="connsiteY24" fmla="*/ 3927764 h 5611091"/>
              <a:gd name="connsiteX25" fmla="*/ 2504209 w 6369627"/>
              <a:gd name="connsiteY25" fmla="*/ 3823855 h 5611091"/>
              <a:gd name="connsiteX26" fmla="*/ 2441864 w 6369627"/>
              <a:gd name="connsiteY26" fmla="*/ 3761510 h 5611091"/>
              <a:gd name="connsiteX27" fmla="*/ 2192482 w 6369627"/>
              <a:gd name="connsiteY27" fmla="*/ 3636819 h 5611091"/>
              <a:gd name="connsiteX28" fmla="*/ 2182091 w 6369627"/>
              <a:gd name="connsiteY28" fmla="*/ 3470563 h 5611091"/>
              <a:gd name="connsiteX29" fmla="*/ 2244437 w 6369627"/>
              <a:gd name="connsiteY29" fmla="*/ 3345873 h 5611091"/>
              <a:gd name="connsiteX30" fmla="*/ 2358736 w 6369627"/>
              <a:gd name="connsiteY30" fmla="*/ 3231573 h 5611091"/>
              <a:gd name="connsiteX31" fmla="*/ 2473036 w 6369627"/>
              <a:gd name="connsiteY31" fmla="*/ 3179619 h 5611091"/>
              <a:gd name="connsiteX32" fmla="*/ 2608118 w 6369627"/>
              <a:gd name="connsiteY32" fmla="*/ 3210791 h 5611091"/>
              <a:gd name="connsiteX33" fmla="*/ 2712028 w 6369627"/>
              <a:gd name="connsiteY33" fmla="*/ 3200400 h 5611091"/>
              <a:gd name="connsiteX34" fmla="*/ 2805546 w 6369627"/>
              <a:gd name="connsiteY34" fmla="*/ 3148446 h 5611091"/>
              <a:gd name="connsiteX35" fmla="*/ 2909455 w 6369627"/>
              <a:gd name="connsiteY35" fmla="*/ 3106883 h 5611091"/>
              <a:gd name="connsiteX36" fmla="*/ 2982191 w 6369627"/>
              <a:gd name="connsiteY36" fmla="*/ 3013364 h 5611091"/>
              <a:gd name="connsiteX37" fmla="*/ 3075709 w 6369627"/>
              <a:gd name="connsiteY37" fmla="*/ 2919846 h 5611091"/>
              <a:gd name="connsiteX38" fmla="*/ 3200400 w 6369627"/>
              <a:gd name="connsiteY38" fmla="*/ 2878282 h 5611091"/>
              <a:gd name="connsiteX39" fmla="*/ 3304309 w 6369627"/>
              <a:gd name="connsiteY39" fmla="*/ 2815937 h 5611091"/>
              <a:gd name="connsiteX40" fmla="*/ 3740727 w 6369627"/>
              <a:gd name="connsiteY40" fmla="*/ 3023755 h 5611091"/>
              <a:gd name="connsiteX41" fmla="*/ 3886200 w 6369627"/>
              <a:gd name="connsiteY41" fmla="*/ 3314700 h 5611091"/>
              <a:gd name="connsiteX42" fmla="*/ 4145973 w 6369627"/>
              <a:gd name="connsiteY42" fmla="*/ 3273137 h 5611091"/>
              <a:gd name="connsiteX43" fmla="*/ 4094018 w 6369627"/>
              <a:gd name="connsiteY43" fmla="*/ 2722419 h 5611091"/>
              <a:gd name="connsiteX44" fmla="*/ 4904509 w 6369627"/>
              <a:gd name="connsiteY44" fmla="*/ 3034146 h 5611091"/>
              <a:gd name="connsiteX45" fmla="*/ 5372099 w 6369627"/>
              <a:gd name="connsiteY45" fmla="*/ 3148446 h 5611091"/>
              <a:gd name="connsiteX46" fmla="*/ 5694218 w 6369627"/>
              <a:gd name="connsiteY46" fmla="*/ 2992582 h 5611091"/>
              <a:gd name="connsiteX47" fmla="*/ 5870864 w 6369627"/>
              <a:gd name="connsiteY47" fmla="*/ 2826328 h 5611091"/>
              <a:gd name="connsiteX48" fmla="*/ 5964382 w 6369627"/>
              <a:gd name="connsiteY48" fmla="*/ 2743200 h 5611091"/>
              <a:gd name="connsiteX49" fmla="*/ 5735782 w 6369627"/>
              <a:gd name="connsiteY49" fmla="*/ 2670464 h 5611091"/>
              <a:gd name="connsiteX50" fmla="*/ 5455227 w 6369627"/>
              <a:gd name="connsiteY50" fmla="*/ 2909455 h 5611091"/>
              <a:gd name="connsiteX51" fmla="*/ 5226627 w 6369627"/>
              <a:gd name="connsiteY51" fmla="*/ 2649682 h 5611091"/>
              <a:gd name="connsiteX52" fmla="*/ 5070763 w 6369627"/>
              <a:gd name="connsiteY52" fmla="*/ 2337955 h 5611091"/>
              <a:gd name="connsiteX53" fmla="*/ 4925291 w 6369627"/>
              <a:gd name="connsiteY53" fmla="*/ 1984664 h 5611091"/>
              <a:gd name="connsiteX54" fmla="*/ 4592781 w 6369627"/>
              <a:gd name="connsiteY54" fmla="*/ 1548246 h 5611091"/>
              <a:gd name="connsiteX55" fmla="*/ 4966855 w 6369627"/>
              <a:gd name="connsiteY55" fmla="*/ 1194955 h 5611091"/>
              <a:gd name="connsiteX56" fmla="*/ 5465618 w 6369627"/>
              <a:gd name="connsiteY56" fmla="*/ 1787237 h 5611091"/>
              <a:gd name="connsiteX57" fmla="*/ 5559137 w 6369627"/>
              <a:gd name="connsiteY57" fmla="*/ 1704110 h 5611091"/>
              <a:gd name="connsiteX58" fmla="*/ 5652655 w 6369627"/>
              <a:gd name="connsiteY58" fmla="*/ 1662546 h 5611091"/>
              <a:gd name="connsiteX59" fmla="*/ 5694218 w 6369627"/>
              <a:gd name="connsiteY59" fmla="*/ 1579419 h 5611091"/>
              <a:gd name="connsiteX60" fmla="*/ 5756564 w 6369627"/>
              <a:gd name="connsiteY60" fmla="*/ 1527463 h 5611091"/>
              <a:gd name="connsiteX61" fmla="*/ 5808519 w 6369627"/>
              <a:gd name="connsiteY61" fmla="*/ 1433946 h 5611091"/>
              <a:gd name="connsiteX62" fmla="*/ 5850082 w 6369627"/>
              <a:gd name="connsiteY62" fmla="*/ 1194955 h 5611091"/>
              <a:gd name="connsiteX63" fmla="*/ 5964382 w 6369627"/>
              <a:gd name="connsiteY63" fmla="*/ 1039091 h 5611091"/>
              <a:gd name="connsiteX64" fmla="*/ 6369627 w 6369627"/>
              <a:gd name="connsiteY64" fmla="*/ 883228 h 5611091"/>
              <a:gd name="connsiteX65" fmla="*/ 6224155 w 6369627"/>
              <a:gd name="connsiteY65" fmla="*/ 831273 h 5611091"/>
              <a:gd name="connsiteX66" fmla="*/ 6068291 w 6369627"/>
              <a:gd name="connsiteY66" fmla="*/ 831273 h 5611091"/>
              <a:gd name="connsiteX67" fmla="*/ 5818909 w 6369627"/>
              <a:gd name="connsiteY67" fmla="*/ 831273 h 5611091"/>
              <a:gd name="connsiteX68" fmla="*/ 5673436 w 6369627"/>
              <a:gd name="connsiteY68" fmla="*/ 685800 h 5611091"/>
              <a:gd name="connsiteX69" fmla="*/ 5590309 w 6369627"/>
              <a:gd name="connsiteY69" fmla="*/ 592282 h 5611091"/>
              <a:gd name="connsiteX70" fmla="*/ 5548746 w 6369627"/>
              <a:gd name="connsiteY70" fmla="*/ 477982 h 5611091"/>
              <a:gd name="connsiteX71" fmla="*/ 5372100 w 6369627"/>
              <a:gd name="connsiteY71" fmla="*/ 426028 h 5611091"/>
              <a:gd name="connsiteX72" fmla="*/ 5237018 w 6369627"/>
              <a:gd name="connsiteY72" fmla="*/ 322119 h 5611091"/>
              <a:gd name="connsiteX73" fmla="*/ 5174673 w 6369627"/>
              <a:gd name="connsiteY73" fmla="*/ 259773 h 5611091"/>
              <a:gd name="connsiteX74" fmla="*/ 5133109 w 6369627"/>
              <a:gd name="connsiteY74" fmla="*/ 135082 h 5611091"/>
              <a:gd name="connsiteX75" fmla="*/ 5101936 w 6369627"/>
              <a:gd name="connsiteY75" fmla="*/ 20782 h 5611091"/>
              <a:gd name="connsiteX76" fmla="*/ 3283527 w 6369627"/>
              <a:gd name="connsiteY76" fmla="*/ 0 h 5611091"/>
              <a:gd name="connsiteX77" fmla="*/ 3190009 w 6369627"/>
              <a:gd name="connsiteY77" fmla="*/ 197428 h 5611091"/>
              <a:gd name="connsiteX0" fmla="*/ 3190009 w 6369627"/>
              <a:gd name="connsiteY0" fmla="*/ 197428 h 5611091"/>
              <a:gd name="connsiteX1" fmla="*/ 3117273 w 6369627"/>
              <a:gd name="connsiteY1" fmla="*/ 322119 h 5611091"/>
              <a:gd name="connsiteX2" fmla="*/ 2618509 w 6369627"/>
              <a:gd name="connsiteY2" fmla="*/ 498764 h 5611091"/>
              <a:gd name="connsiteX3" fmla="*/ 2109355 w 6369627"/>
              <a:gd name="connsiteY3" fmla="*/ 1371600 h 5611091"/>
              <a:gd name="connsiteX4" fmla="*/ 2150918 w 6369627"/>
              <a:gd name="connsiteY4" fmla="*/ 1922319 h 5611091"/>
              <a:gd name="connsiteX5" fmla="*/ 1745673 w 6369627"/>
              <a:gd name="connsiteY5" fmla="*/ 2202873 h 5611091"/>
              <a:gd name="connsiteX6" fmla="*/ 1402773 w 6369627"/>
              <a:gd name="connsiteY6" fmla="*/ 2691246 h 5611091"/>
              <a:gd name="connsiteX7" fmla="*/ 1257300 w 6369627"/>
              <a:gd name="connsiteY7" fmla="*/ 2982191 h 5611091"/>
              <a:gd name="connsiteX8" fmla="*/ 1049482 w 6369627"/>
              <a:gd name="connsiteY8" fmla="*/ 3584864 h 5611091"/>
              <a:gd name="connsiteX9" fmla="*/ 1402773 w 6369627"/>
              <a:gd name="connsiteY9" fmla="*/ 3512128 h 5611091"/>
              <a:gd name="connsiteX10" fmla="*/ 1610591 w 6369627"/>
              <a:gd name="connsiteY10" fmla="*/ 3564082 h 5611091"/>
              <a:gd name="connsiteX11" fmla="*/ 1641764 w 6369627"/>
              <a:gd name="connsiteY11" fmla="*/ 3699164 h 5611091"/>
              <a:gd name="connsiteX12" fmla="*/ 1381991 w 6369627"/>
              <a:gd name="connsiteY12" fmla="*/ 3626428 h 5611091"/>
              <a:gd name="connsiteX13" fmla="*/ 935182 w 6369627"/>
              <a:gd name="connsiteY13" fmla="*/ 3792682 h 5611091"/>
              <a:gd name="connsiteX14" fmla="*/ 654627 w 6369627"/>
              <a:gd name="connsiteY14" fmla="*/ 4114801 h 5611091"/>
              <a:gd name="connsiteX15" fmla="*/ 498764 w 6369627"/>
              <a:gd name="connsiteY15" fmla="*/ 4499264 h 5611091"/>
              <a:gd name="connsiteX16" fmla="*/ 0 w 6369627"/>
              <a:gd name="connsiteY16" fmla="*/ 5153891 h 5611091"/>
              <a:gd name="connsiteX17" fmla="*/ 820882 w 6369627"/>
              <a:gd name="connsiteY17" fmla="*/ 5268191 h 5611091"/>
              <a:gd name="connsiteX18" fmla="*/ 1049482 w 6369627"/>
              <a:gd name="connsiteY18" fmla="*/ 5361709 h 5611091"/>
              <a:gd name="connsiteX19" fmla="*/ 1652155 w 6369627"/>
              <a:gd name="connsiteY19" fmla="*/ 5611091 h 5611091"/>
              <a:gd name="connsiteX20" fmla="*/ 2047009 w 6369627"/>
              <a:gd name="connsiteY20" fmla="*/ 5434446 h 5611091"/>
              <a:gd name="connsiteX21" fmla="*/ 2473036 w 6369627"/>
              <a:gd name="connsiteY21" fmla="*/ 4894119 h 5611091"/>
              <a:gd name="connsiteX22" fmla="*/ 2545773 w 6369627"/>
              <a:gd name="connsiteY22" fmla="*/ 4114801 h 5611091"/>
              <a:gd name="connsiteX23" fmla="*/ 2504209 w 6369627"/>
              <a:gd name="connsiteY23" fmla="*/ 4062846 h 5611091"/>
              <a:gd name="connsiteX24" fmla="*/ 2514600 w 6369627"/>
              <a:gd name="connsiteY24" fmla="*/ 3927764 h 5611091"/>
              <a:gd name="connsiteX25" fmla="*/ 2504209 w 6369627"/>
              <a:gd name="connsiteY25" fmla="*/ 3823855 h 5611091"/>
              <a:gd name="connsiteX26" fmla="*/ 2441864 w 6369627"/>
              <a:gd name="connsiteY26" fmla="*/ 3761510 h 5611091"/>
              <a:gd name="connsiteX27" fmla="*/ 2192482 w 6369627"/>
              <a:gd name="connsiteY27" fmla="*/ 3636819 h 5611091"/>
              <a:gd name="connsiteX28" fmla="*/ 2182091 w 6369627"/>
              <a:gd name="connsiteY28" fmla="*/ 3470563 h 5611091"/>
              <a:gd name="connsiteX29" fmla="*/ 2244437 w 6369627"/>
              <a:gd name="connsiteY29" fmla="*/ 3345873 h 5611091"/>
              <a:gd name="connsiteX30" fmla="*/ 2358736 w 6369627"/>
              <a:gd name="connsiteY30" fmla="*/ 3231573 h 5611091"/>
              <a:gd name="connsiteX31" fmla="*/ 2473036 w 6369627"/>
              <a:gd name="connsiteY31" fmla="*/ 3179619 h 5611091"/>
              <a:gd name="connsiteX32" fmla="*/ 2608118 w 6369627"/>
              <a:gd name="connsiteY32" fmla="*/ 3210791 h 5611091"/>
              <a:gd name="connsiteX33" fmla="*/ 2712028 w 6369627"/>
              <a:gd name="connsiteY33" fmla="*/ 3200400 h 5611091"/>
              <a:gd name="connsiteX34" fmla="*/ 2805546 w 6369627"/>
              <a:gd name="connsiteY34" fmla="*/ 3148446 h 5611091"/>
              <a:gd name="connsiteX35" fmla="*/ 2909455 w 6369627"/>
              <a:gd name="connsiteY35" fmla="*/ 3106883 h 5611091"/>
              <a:gd name="connsiteX36" fmla="*/ 2982191 w 6369627"/>
              <a:gd name="connsiteY36" fmla="*/ 3013364 h 5611091"/>
              <a:gd name="connsiteX37" fmla="*/ 3075709 w 6369627"/>
              <a:gd name="connsiteY37" fmla="*/ 2919846 h 5611091"/>
              <a:gd name="connsiteX38" fmla="*/ 3200400 w 6369627"/>
              <a:gd name="connsiteY38" fmla="*/ 2878282 h 5611091"/>
              <a:gd name="connsiteX39" fmla="*/ 3304309 w 6369627"/>
              <a:gd name="connsiteY39" fmla="*/ 2815937 h 5611091"/>
              <a:gd name="connsiteX40" fmla="*/ 3740727 w 6369627"/>
              <a:gd name="connsiteY40" fmla="*/ 3023755 h 5611091"/>
              <a:gd name="connsiteX41" fmla="*/ 3886200 w 6369627"/>
              <a:gd name="connsiteY41" fmla="*/ 3314700 h 5611091"/>
              <a:gd name="connsiteX42" fmla="*/ 4145973 w 6369627"/>
              <a:gd name="connsiteY42" fmla="*/ 3273137 h 5611091"/>
              <a:gd name="connsiteX43" fmla="*/ 4094018 w 6369627"/>
              <a:gd name="connsiteY43" fmla="*/ 2722419 h 5611091"/>
              <a:gd name="connsiteX44" fmla="*/ 4904509 w 6369627"/>
              <a:gd name="connsiteY44" fmla="*/ 3034146 h 5611091"/>
              <a:gd name="connsiteX45" fmla="*/ 5372099 w 6369627"/>
              <a:gd name="connsiteY45" fmla="*/ 3148446 h 5611091"/>
              <a:gd name="connsiteX46" fmla="*/ 5694218 w 6369627"/>
              <a:gd name="connsiteY46" fmla="*/ 2992582 h 5611091"/>
              <a:gd name="connsiteX47" fmla="*/ 5870864 w 6369627"/>
              <a:gd name="connsiteY47" fmla="*/ 2826328 h 5611091"/>
              <a:gd name="connsiteX48" fmla="*/ 5964382 w 6369627"/>
              <a:gd name="connsiteY48" fmla="*/ 2743200 h 5611091"/>
              <a:gd name="connsiteX49" fmla="*/ 5735782 w 6369627"/>
              <a:gd name="connsiteY49" fmla="*/ 2670464 h 5611091"/>
              <a:gd name="connsiteX50" fmla="*/ 5455227 w 6369627"/>
              <a:gd name="connsiteY50" fmla="*/ 2909455 h 5611091"/>
              <a:gd name="connsiteX51" fmla="*/ 5226627 w 6369627"/>
              <a:gd name="connsiteY51" fmla="*/ 2649682 h 5611091"/>
              <a:gd name="connsiteX52" fmla="*/ 5070763 w 6369627"/>
              <a:gd name="connsiteY52" fmla="*/ 2337955 h 5611091"/>
              <a:gd name="connsiteX53" fmla="*/ 4925291 w 6369627"/>
              <a:gd name="connsiteY53" fmla="*/ 1984664 h 5611091"/>
              <a:gd name="connsiteX54" fmla="*/ 4592781 w 6369627"/>
              <a:gd name="connsiteY54" fmla="*/ 1548246 h 5611091"/>
              <a:gd name="connsiteX55" fmla="*/ 4966855 w 6369627"/>
              <a:gd name="connsiteY55" fmla="*/ 1194955 h 5611091"/>
              <a:gd name="connsiteX56" fmla="*/ 5465618 w 6369627"/>
              <a:gd name="connsiteY56" fmla="*/ 1787237 h 5611091"/>
              <a:gd name="connsiteX57" fmla="*/ 5559137 w 6369627"/>
              <a:gd name="connsiteY57" fmla="*/ 1704110 h 5611091"/>
              <a:gd name="connsiteX58" fmla="*/ 5652655 w 6369627"/>
              <a:gd name="connsiteY58" fmla="*/ 1662546 h 5611091"/>
              <a:gd name="connsiteX59" fmla="*/ 5694218 w 6369627"/>
              <a:gd name="connsiteY59" fmla="*/ 1579419 h 5611091"/>
              <a:gd name="connsiteX60" fmla="*/ 5756564 w 6369627"/>
              <a:gd name="connsiteY60" fmla="*/ 1527463 h 5611091"/>
              <a:gd name="connsiteX61" fmla="*/ 5808519 w 6369627"/>
              <a:gd name="connsiteY61" fmla="*/ 1433946 h 5611091"/>
              <a:gd name="connsiteX62" fmla="*/ 5850082 w 6369627"/>
              <a:gd name="connsiteY62" fmla="*/ 1194955 h 5611091"/>
              <a:gd name="connsiteX63" fmla="*/ 5964382 w 6369627"/>
              <a:gd name="connsiteY63" fmla="*/ 1039091 h 5611091"/>
              <a:gd name="connsiteX64" fmla="*/ 6369627 w 6369627"/>
              <a:gd name="connsiteY64" fmla="*/ 883228 h 5611091"/>
              <a:gd name="connsiteX65" fmla="*/ 6224155 w 6369627"/>
              <a:gd name="connsiteY65" fmla="*/ 831273 h 5611091"/>
              <a:gd name="connsiteX66" fmla="*/ 6068291 w 6369627"/>
              <a:gd name="connsiteY66" fmla="*/ 831273 h 5611091"/>
              <a:gd name="connsiteX67" fmla="*/ 5818909 w 6369627"/>
              <a:gd name="connsiteY67" fmla="*/ 831273 h 5611091"/>
              <a:gd name="connsiteX68" fmla="*/ 5673436 w 6369627"/>
              <a:gd name="connsiteY68" fmla="*/ 685800 h 5611091"/>
              <a:gd name="connsiteX69" fmla="*/ 5590309 w 6369627"/>
              <a:gd name="connsiteY69" fmla="*/ 592282 h 5611091"/>
              <a:gd name="connsiteX70" fmla="*/ 5548746 w 6369627"/>
              <a:gd name="connsiteY70" fmla="*/ 477982 h 5611091"/>
              <a:gd name="connsiteX71" fmla="*/ 5372100 w 6369627"/>
              <a:gd name="connsiteY71" fmla="*/ 426028 h 5611091"/>
              <a:gd name="connsiteX72" fmla="*/ 5237018 w 6369627"/>
              <a:gd name="connsiteY72" fmla="*/ 322119 h 5611091"/>
              <a:gd name="connsiteX73" fmla="*/ 5174673 w 6369627"/>
              <a:gd name="connsiteY73" fmla="*/ 259773 h 5611091"/>
              <a:gd name="connsiteX74" fmla="*/ 5133109 w 6369627"/>
              <a:gd name="connsiteY74" fmla="*/ 135082 h 5611091"/>
              <a:gd name="connsiteX75" fmla="*/ 5101936 w 6369627"/>
              <a:gd name="connsiteY75" fmla="*/ 20782 h 5611091"/>
              <a:gd name="connsiteX76" fmla="*/ 3283527 w 6369627"/>
              <a:gd name="connsiteY76" fmla="*/ 0 h 5611091"/>
              <a:gd name="connsiteX77" fmla="*/ 3190009 w 6369627"/>
              <a:gd name="connsiteY77" fmla="*/ 197428 h 5611091"/>
              <a:gd name="connsiteX0" fmla="*/ 3190009 w 6369627"/>
              <a:gd name="connsiteY0" fmla="*/ 197428 h 5611091"/>
              <a:gd name="connsiteX1" fmla="*/ 3117273 w 6369627"/>
              <a:gd name="connsiteY1" fmla="*/ 322119 h 5611091"/>
              <a:gd name="connsiteX2" fmla="*/ 2618509 w 6369627"/>
              <a:gd name="connsiteY2" fmla="*/ 498764 h 5611091"/>
              <a:gd name="connsiteX3" fmla="*/ 2109355 w 6369627"/>
              <a:gd name="connsiteY3" fmla="*/ 1371600 h 5611091"/>
              <a:gd name="connsiteX4" fmla="*/ 2150918 w 6369627"/>
              <a:gd name="connsiteY4" fmla="*/ 1922319 h 5611091"/>
              <a:gd name="connsiteX5" fmla="*/ 1745673 w 6369627"/>
              <a:gd name="connsiteY5" fmla="*/ 2202873 h 5611091"/>
              <a:gd name="connsiteX6" fmla="*/ 1402773 w 6369627"/>
              <a:gd name="connsiteY6" fmla="*/ 2691246 h 5611091"/>
              <a:gd name="connsiteX7" fmla="*/ 1257300 w 6369627"/>
              <a:gd name="connsiteY7" fmla="*/ 2982191 h 5611091"/>
              <a:gd name="connsiteX8" fmla="*/ 1049482 w 6369627"/>
              <a:gd name="connsiteY8" fmla="*/ 3584864 h 5611091"/>
              <a:gd name="connsiteX9" fmla="*/ 1402773 w 6369627"/>
              <a:gd name="connsiteY9" fmla="*/ 3512128 h 5611091"/>
              <a:gd name="connsiteX10" fmla="*/ 1610591 w 6369627"/>
              <a:gd name="connsiteY10" fmla="*/ 3564082 h 5611091"/>
              <a:gd name="connsiteX11" fmla="*/ 1641764 w 6369627"/>
              <a:gd name="connsiteY11" fmla="*/ 3699164 h 5611091"/>
              <a:gd name="connsiteX12" fmla="*/ 1381991 w 6369627"/>
              <a:gd name="connsiteY12" fmla="*/ 3626428 h 5611091"/>
              <a:gd name="connsiteX13" fmla="*/ 935182 w 6369627"/>
              <a:gd name="connsiteY13" fmla="*/ 3792682 h 5611091"/>
              <a:gd name="connsiteX14" fmla="*/ 654627 w 6369627"/>
              <a:gd name="connsiteY14" fmla="*/ 4114801 h 5611091"/>
              <a:gd name="connsiteX15" fmla="*/ 498764 w 6369627"/>
              <a:gd name="connsiteY15" fmla="*/ 4499264 h 5611091"/>
              <a:gd name="connsiteX16" fmla="*/ 0 w 6369627"/>
              <a:gd name="connsiteY16" fmla="*/ 5153891 h 5611091"/>
              <a:gd name="connsiteX17" fmla="*/ 820882 w 6369627"/>
              <a:gd name="connsiteY17" fmla="*/ 5268191 h 5611091"/>
              <a:gd name="connsiteX18" fmla="*/ 1049482 w 6369627"/>
              <a:gd name="connsiteY18" fmla="*/ 5361709 h 5611091"/>
              <a:gd name="connsiteX19" fmla="*/ 1652155 w 6369627"/>
              <a:gd name="connsiteY19" fmla="*/ 5611091 h 5611091"/>
              <a:gd name="connsiteX20" fmla="*/ 2047009 w 6369627"/>
              <a:gd name="connsiteY20" fmla="*/ 5434446 h 5611091"/>
              <a:gd name="connsiteX21" fmla="*/ 2473036 w 6369627"/>
              <a:gd name="connsiteY21" fmla="*/ 4894119 h 5611091"/>
              <a:gd name="connsiteX22" fmla="*/ 2628900 w 6369627"/>
              <a:gd name="connsiteY22" fmla="*/ 4260274 h 5611091"/>
              <a:gd name="connsiteX23" fmla="*/ 2504209 w 6369627"/>
              <a:gd name="connsiteY23" fmla="*/ 4062846 h 5611091"/>
              <a:gd name="connsiteX24" fmla="*/ 2514600 w 6369627"/>
              <a:gd name="connsiteY24" fmla="*/ 3927764 h 5611091"/>
              <a:gd name="connsiteX25" fmla="*/ 2504209 w 6369627"/>
              <a:gd name="connsiteY25" fmla="*/ 3823855 h 5611091"/>
              <a:gd name="connsiteX26" fmla="*/ 2441864 w 6369627"/>
              <a:gd name="connsiteY26" fmla="*/ 3761510 h 5611091"/>
              <a:gd name="connsiteX27" fmla="*/ 2192482 w 6369627"/>
              <a:gd name="connsiteY27" fmla="*/ 3636819 h 5611091"/>
              <a:gd name="connsiteX28" fmla="*/ 2182091 w 6369627"/>
              <a:gd name="connsiteY28" fmla="*/ 3470563 h 5611091"/>
              <a:gd name="connsiteX29" fmla="*/ 2244437 w 6369627"/>
              <a:gd name="connsiteY29" fmla="*/ 3345873 h 5611091"/>
              <a:gd name="connsiteX30" fmla="*/ 2358736 w 6369627"/>
              <a:gd name="connsiteY30" fmla="*/ 3231573 h 5611091"/>
              <a:gd name="connsiteX31" fmla="*/ 2473036 w 6369627"/>
              <a:gd name="connsiteY31" fmla="*/ 3179619 h 5611091"/>
              <a:gd name="connsiteX32" fmla="*/ 2608118 w 6369627"/>
              <a:gd name="connsiteY32" fmla="*/ 3210791 h 5611091"/>
              <a:gd name="connsiteX33" fmla="*/ 2712028 w 6369627"/>
              <a:gd name="connsiteY33" fmla="*/ 3200400 h 5611091"/>
              <a:gd name="connsiteX34" fmla="*/ 2805546 w 6369627"/>
              <a:gd name="connsiteY34" fmla="*/ 3148446 h 5611091"/>
              <a:gd name="connsiteX35" fmla="*/ 2909455 w 6369627"/>
              <a:gd name="connsiteY35" fmla="*/ 3106883 h 5611091"/>
              <a:gd name="connsiteX36" fmla="*/ 2982191 w 6369627"/>
              <a:gd name="connsiteY36" fmla="*/ 3013364 h 5611091"/>
              <a:gd name="connsiteX37" fmla="*/ 3075709 w 6369627"/>
              <a:gd name="connsiteY37" fmla="*/ 2919846 h 5611091"/>
              <a:gd name="connsiteX38" fmla="*/ 3200400 w 6369627"/>
              <a:gd name="connsiteY38" fmla="*/ 2878282 h 5611091"/>
              <a:gd name="connsiteX39" fmla="*/ 3304309 w 6369627"/>
              <a:gd name="connsiteY39" fmla="*/ 2815937 h 5611091"/>
              <a:gd name="connsiteX40" fmla="*/ 3740727 w 6369627"/>
              <a:gd name="connsiteY40" fmla="*/ 3023755 h 5611091"/>
              <a:gd name="connsiteX41" fmla="*/ 3886200 w 6369627"/>
              <a:gd name="connsiteY41" fmla="*/ 3314700 h 5611091"/>
              <a:gd name="connsiteX42" fmla="*/ 4145973 w 6369627"/>
              <a:gd name="connsiteY42" fmla="*/ 3273137 h 5611091"/>
              <a:gd name="connsiteX43" fmla="*/ 4094018 w 6369627"/>
              <a:gd name="connsiteY43" fmla="*/ 2722419 h 5611091"/>
              <a:gd name="connsiteX44" fmla="*/ 4904509 w 6369627"/>
              <a:gd name="connsiteY44" fmla="*/ 3034146 h 5611091"/>
              <a:gd name="connsiteX45" fmla="*/ 5372099 w 6369627"/>
              <a:gd name="connsiteY45" fmla="*/ 3148446 h 5611091"/>
              <a:gd name="connsiteX46" fmla="*/ 5694218 w 6369627"/>
              <a:gd name="connsiteY46" fmla="*/ 2992582 h 5611091"/>
              <a:gd name="connsiteX47" fmla="*/ 5870864 w 6369627"/>
              <a:gd name="connsiteY47" fmla="*/ 2826328 h 5611091"/>
              <a:gd name="connsiteX48" fmla="*/ 5964382 w 6369627"/>
              <a:gd name="connsiteY48" fmla="*/ 2743200 h 5611091"/>
              <a:gd name="connsiteX49" fmla="*/ 5735782 w 6369627"/>
              <a:gd name="connsiteY49" fmla="*/ 2670464 h 5611091"/>
              <a:gd name="connsiteX50" fmla="*/ 5455227 w 6369627"/>
              <a:gd name="connsiteY50" fmla="*/ 2909455 h 5611091"/>
              <a:gd name="connsiteX51" fmla="*/ 5226627 w 6369627"/>
              <a:gd name="connsiteY51" fmla="*/ 2649682 h 5611091"/>
              <a:gd name="connsiteX52" fmla="*/ 5070763 w 6369627"/>
              <a:gd name="connsiteY52" fmla="*/ 2337955 h 5611091"/>
              <a:gd name="connsiteX53" fmla="*/ 4925291 w 6369627"/>
              <a:gd name="connsiteY53" fmla="*/ 1984664 h 5611091"/>
              <a:gd name="connsiteX54" fmla="*/ 4592781 w 6369627"/>
              <a:gd name="connsiteY54" fmla="*/ 1548246 h 5611091"/>
              <a:gd name="connsiteX55" fmla="*/ 4966855 w 6369627"/>
              <a:gd name="connsiteY55" fmla="*/ 1194955 h 5611091"/>
              <a:gd name="connsiteX56" fmla="*/ 5465618 w 6369627"/>
              <a:gd name="connsiteY56" fmla="*/ 1787237 h 5611091"/>
              <a:gd name="connsiteX57" fmla="*/ 5559137 w 6369627"/>
              <a:gd name="connsiteY57" fmla="*/ 1704110 h 5611091"/>
              <a:gd name="connsiteX58" fmla="*/ 5652655 w 6369627"/>
              <a:gd name="connsiteY58" fmla="*/ 1662546 h 5611091"/>
              <a:gd name="connsiteX59" fmla="*/ 5694218 w 6369627"/>
              <a:gd name="connsiteY59" fmla="*/ 1579419 h 5611091"/>
              <a:gd name="connsiteX60" fmla="*/ 5756564 w 6369627"/>
              <a:gd name="connsiteY60" fmla="*/ 1527463 h 5611091"/>
              <a:gd name="connsiteX61" fmla="*/ 5808519 w 6369627"/>
              <a:gd name="connsiteY61" fmla="*/ 1433946 h 5611091"/>
              <a:gd name="connsiteX62" fmla="*/ 5850082 w 6369627"/>
              <a:gd name="connsiteY62" fmla="*/ 1194955 h 5611091"/>
              <a:gd name="connsiteX63" fmla="*/ 5964382 w 6369627"/>
              <a:gd name="connsiteY63" fmla="*/ 1039091 h 5611091"/>
              <a:gd name="connsiteX64" fmla="*/ 6369627 w 6369627"/>
              <a:gd name="connsiteY64" fmla="*/ 883228 h 5611091"/>
              <a:gd name="connsiteX65" fmla="*/ 6224155 w 6369627"/>
              <a:gd name="connsiteY65" fmla="*/ 831273 h 5611091"/>
              <a:gd name="connsiteX66" fmla="*/ 6068291 w 6369627"/>
              <a:gd name="connsiteY66" fmla="*/ 831273 h 5611091"/>
              <a:gd name="connsiteX67" fmla="*/ 5818909 w 6369627"/>
              <a:gd name="connsiteY67" fmla="*/ 831273 h 5611091"/>
              <a:gd name="connsiteX68" fmla="*/ 5673436 w 6369627"/>
              <a:gd name="connsiteY68" fmla="*/ 685800 h 5611091"/>
              <a:gd name="connsiteX69" fmla="*/ 5590309 w 6369627"/>
              <a:gd name="connsiteY69" fmla="*/ 592282 h 5611091"/>
              <a:gd name="connsiteX70" fmla="*/ 5548746 w 6369627"/>
              <a:gd name="connsiteY70" fmla="*/ 477982 h 5611091"/>
              <a:gd name="connsiteX71" fmla="*/ 5372100 w 6369627"/>
              <a:gd name="connsiteY71" fmla="*/ 426028 h 5611091"/>
              <a:gd name="connsiteX72" fmla="*/ 5237018 w 6369627"/>
              <a:gd name="connsiteY72" fmla="*/ 322119 h 5611091"/>
              <a:gd name="connsiteX73" fmla="*/ 5174673 w 6369627"/>
              <a:gd name="connsiteY73" fmla="*/ 259773 h 5611091"/>
              <a:gd name="connsiteX74" fmla="*/ 5133109 w 6369627"/>
              <a:gd name="connsiteY74" fmla="*/ 135082 h 5611091"/>
              <a:gd name="connsiteX75" fmla="*/ 5101936 w 6369627"/>
              <a:gd name="connsiteY75" fmla="*/ 20782 h 5611091"/>
              <a:gd name="connsiteX76" fmla="*/ 3283527 w 6369627"/>
              <a:gd name="connsiteY76" fmla="*/ 0 h 5611091"/>
              <a:gd name="connsiteX77" fmla="*/ 3190009 w 6369627"/>
              <a:gd name="connsiteY77" fmla="*/ 197428 h 5611091"/>
              <a:gd name="connsiteX0" fmla="*/ 3190009 w 6369627"/>
              <a:gd name="connsiteY0" fmla="*/ 197428 h 5611091"/>
              <a:gd name="connsiteX1" fmla="*/ 3117273 w 6369627"/>
              <a:gd name="connsiteY1" fmla="*/ 322119 h 5611091"/>
              <a:gd name="connsiteX2" fmla="*/ 2618509 w 6369627"/>
              <a:gd name="connsiteY2" fmla="*/ 498764 h 5611091"/>
              <a:gd name="connsiteX3" fmla="*/ 2109355 w 6369627"/>
              <a:gd name="connsiteY3" fmla="*/ 1371600 h 5611091"/>
              <a:gd name="connsiteX4" fmla="*/ 2150918 w 6369627"/>
              <a:gd name="connsiteY4" fmla="*/ 1922319 h 5611091"/>
              <a:gd name="connsiteX5" fmla="*/ 1745673 w 6369627"/>
              <a:gd name="connsiteY5" fmla="*/ 2202873 h 5611091"/>
              <a:gd name="connsiteX6" fmla="*/ 1402773 w 6369627"/>
              <a:gd name="connsiteY6" fmla="*/ 2691246 h 5611091"/>
              <a:gd name="connsiteX7" fmla="*/ 1257300 w 6369627"/>
              <a:gd name="connsiteY7" fmla="*/ 2982191 h 5611091"/>
              <a:gd name="connsiteX8" fmla="*/ 1049482 w 6369627"/>
              <a:gd name="connsiteY8" fmla="*/ 3584864 h 5611091"/>
              <a:gd name="connsiteX9" fmla="*/ 1402773 w 6369627"/>
              <a:gd name="connsiteY9" fmla="*/ 3512128 h 5611091"/>
              <a:gd name="connsiteX10" fmla="*/ 1610591 w 6369627"/>
              <a:gd name="connsiteY10" fmla="*/ 3564082 h 5611091"/>
              <a:gd name="connsiteX11" fmla="*/ 1641764 w 6369627"/>
              <a:gd name="connsiteY11" fmla="*/ 3699164 h 5611091"/>
              <a:gd name="connsiteX12" fmla="*/ 1381991 w 6369627"/>
              <a:gd name="connsiteY12" fmla="*/ 3626428 h 5611091"/>
              <a:gd name="connsiteX13" fmla="*/ 935182 w 6369627"/>
              <a:gd name="connsiteY13" fmla="*/ 3792682 h 5611091"/>
              <a:gd name="connsiteX14" fmla="*/ 654627 w 6369627"/>
              <a:gd name="connsiteY14" fmla="*/ 4114801 h 5611091"/>
              <a:gd name="connsiteX15" fmla="*/ 498764 w 6369627"/>
              <a:gd name="connsiteY15" fmla="*/ 4499264 h 5611091"/>
              <a:gd name="connsiteX16" fmla="*/ 0 w 6369627"/>
              <a:gd name="connsiteY16" fmla="*/ 5153891 h 5611091"/>
              <a:gd name="connsiteX17" fmla="*/ 820882 w 6369627"/>
              <a:gd name="connsiteY17" fmla="*/ 5268191 h 5611091"/>
              <a:gd name="connsiteX18" fmla="*/ 1049482 w 6369627"/>
              <a:gd name="connsiteY18" fmla="*/ 5361709 h 5611091"/>
              <a:gd name="connsiteX19" fmla="*/ 1652155 w 6369627"/>
              <a:gd name="connsiteY19" fmla="*/ 5611091 h 5611091"/>
              <a:gd name="connsiteX20" fmla="*/ 2047009 w 6369627"/>
              <a:gd name="connsiteY20" fmla="*/ 5434446 h 5611091"/>
              <a:gd name="connsiteX21" fmla="*/ 2473036 w 6369627"/>
              <a:gd name="connsiteY21" fmla="*/ 4894119 h 5611091"/>
              <a:gd name="connsiteX22" fmla="*/ 2628900 w 6369627"/>
              <a:gd name="connsiteY22" fmla="*/ 4260274 h 5611091"/>
              <a:gd name="connsiteX23" fmla="*/ 2504209 w 6369627"/>
              <a:gd name="connsiteY23" fmla="*/ 4062846 h 5611091"/>
              <a:gd name="connsiteX24" fmla="*/ 2514600 w 6369627"/>
              <a:gd name="connsiteY24" fmla="*/ 3927764 h 5611091"/>
              <a:gd name="connsiteX25" fmla="*/ 2504209 w 6369627"/>
              <a:gd name="connsiteY25" fmla="*/ 3823855 h 5611091"/>
              <a:gd name="connsiteX26" fmla="*/ 2441864 w 6369627"/>
              <a:gd name="connsiteY26" fmla="*/ 3761510 h 5611091"/>
              <a:gd name="connsiteX27" fmla="*/ 2192482 w 6369627"/>
              <a:gd name="connsiteY27" fmla="*/ 3636819 h 5611091"/>
              <a:gd name="connsiteX28" fmla="*/ 2182091 w 6369627"/>
              <a:gd name="connsiteY28" fmla="*/ 3470563 h 5611091"/>
              <a:gd name="connsiteX29" fmla="*/ 2244437 w 6369627"/>
              <a:gd name="connsiteY29" fmla="*/ 3345873 h 5611091"/>
              <a:gd name="connsiteX30" fmla="*/ 2358736 w 6369627"/>
              <a:gd name="connsiteY30" fmla="*/ 3231573 h 5611091"/>
              <a:gd name="connsiteX31" fmla="*/ 2473036 w 6369627"/>
              <a:gd name="connsiteY31" fmla="*/ 3179619 h 5611091"/>
              <a:gd name="connsiteX32" fmla="*/ 2608118 w 6369627"/>
              <a:gd name="connsiteY32" fmla="*/ 3210791 h 5611091"/>
              <a:gd name="connsiteX33" fmla="*/ 2712028 w 6369627"/>
              <a:gd name="connsiteY33" fmla="*/ 3200400 h 5611091"/>
              <a:gd name="connsiteX34" fmla="*/ 2805546 w 6369627"/>
              <a:gd name="connsiteY34" fmla="*/ 3148446 h 5611091"/>
              <a:gd name="connsiteX35" fmla="*/ 2909455 w 6369627"/>
              <a:gd name="connsiteY35" fmla="*/ 3106883 h 5611091"/>
              <a:gd name="connsiteX36" fmla="*/ 2982191 w 6369627"/>
              <a:gd name="connsiteY36" fmla="*/ 3013364 h 5611091"/>
              <a:gd name="connsiteX37" fmla="*/ 3075709 w 6369627"/>
              <a:gd name="connsiteY37" fmla="*/ 2919846 h 5611091"/>
              <a:gd name="connsiteX38" fmla="*/ 3200400 w 6369627"/>
              <a:gd name="connsiteY38" fmla="*/ 2878282 h 5611091"/>
              <a:gd name="connsiteX39" fmla="*/ 3304309 w 6369627"/>
              <a:gd name="connsiteY39" fmla="*/ 2815937 h 5611091"/>
              <a:gd name="connsiteX40" fmla="*/ 3740727 w 6369627"/>
              <a:gd name="connsiteY40" fmla="*/ 3023755 h 5611091"/>
              <a:gd name="connsiteX41" fmla="*/ 3886200 w 6369627"/>
              <a:gd name="connsiteY41" fmla="*/ 3314700 h 5611091"/>
              <a:gd name="connsiteX42" fmla="*/ 4145973 w 6369627"/>
              <a:gd name="connsiteY42" fmla="*/ 3273137 h 5611091"/>
              <a:gd name="connsiteX43" fmla="*/ 4094018 w 6369627"/>
              <a:gd name="connsiteY43" fmla="*/ 2722419 h 5611091"/>
              <a:gd name="connsiteX44" fmla="*/ 4904509 w 6369627"/>
              <a:gd name="connsiteY44" fmla="*/ 3034146 h 5611091"/>
              <a:gd name="connsiteX45" fmla="*/ 5372099 w 6369627"/>
              <a:gd name="connsiteY45" fmla="*/ 3148446 h 5611091"/>
              <a:gd name="connsiteX46" fmla="*/ 5694218 w 6369627"/>
              <a:gd name="connsiteY46" fmla="*/ 2992582 h 5611091"/>
              <a:gd name="connsiteX47" fmla="*/ 5870864 w 6369627"/>
              <a:gd name="connsiteY47" fmla="*/ 2826328 h 5611091"/>
              <a:gd name="connsiteX48" fmla="*/ 5964382 w 6369627"/>
              <a:gd name="connsiteY48" fmla="*/ 2743200 h 5611091"/>
              <a:gd name="connsiteX49" fmla="*/ 5735782 w 6369627"/>
              <a:gd name="connsiteY49" fmla="*/ 2670464 h 5611091"/>
              <a:gd name="connsiteX50" fmla="*/ 5455227 w 6369627"/>
              <a:gd name="connsiteY50" fmla="*/ 2909455 h 5611091"/>
              <a:gd name="connsiteX51" fmla="*/ 5226627 w 6369627"/>
              <a:gd name="connsiteY51" fmla="*/ 2649682 h 5611091"/>
              <a:gd name="connsiteX52" fmla="*/ 5070763 w 6369627"/>
              <a:gd name="connsiteY52" fmla="*/ 2337955 h 5611091"/>
              <a:gd name="connsiteX53" fmla="*/ 4925291 w 6369627"/>
              <a:gd name="connsiteY53" fmla="*/ 1984664 h 5611091"/>
              <a:gd name="connsiteX54" fmla="*/ 4592781 w 6369627"/>
              <a:gd name="connsiteY54" fmla="*/ 1548246 h 5611091"/>
              <a:gd name="connsiteX55" fmla="*/ 4925292 w 6369627"/>
              <a:gd name="connsiteY55" fmla="*/ 1288473 h 5611091"/>
              <a:gd name="connsiteX56" fmla="*/ 5465618 w 6369627"/>
              <a:gd name="connsiteY56" fmla="*/ 1787237 h 5611091"/>
              <a:gd name="connsiteX57" fmla="*/ 5559137 w 6369627"/>
              <a:gd name="connsiteY57" fmla="*/ 1704110 h 5611091"/>
              <a:gd name="connsiteX58" fmla="*/ 5652655 w 6369627"/>
              <a:gd name="connsiteY58" fmla="*/ 1662546 h 5611091"/>
              <a:gd name="connsiteX59" fmla="*/ 5694218 w 6369627"/>
              <a:gd name="connsiteY59" fmla="*/ 1579419 h 5611091"/>
              <a:gd name="connsiteX60" fmla="*/ 5756564 w 6369627"/>
              <a:gd name="connsiteY60" fmla="*/ 1527463 h 5611091"/>
              <a:gd name="connsiteX61" fmla="*/ 5808519 w 6369627"/>
              <a:gd name="connsiteY61" fmla="*/ 1433946 h 5611091"/>
              <a:gd name="connsiteX62" fmla="*/ 5850082 w 6369627"/>
              <a:gd name="connsiteY62" fmla="*/ 1194955 h 5611091"/>
              <a:gd name="connsiteX63" fmla="*/ 5964382 w 6369627"/>
              <a:gd name="connsiteY63" fmla="*/ 1039091 h 5611091"/>
              <a:gd name="connsiteX64" fmla="*/ 6369627 w 6369627"/>
              <a:gd name="connsiteY64" fmla="*/ 883228 h 5611091"/>
              <a:gd name="connsiteX65" fmla="*/ 6224155 w 6369627"/>
              <a:gd name="connsiteY65" fmla="*/ 831273 h 5611091"/>
              <a:gd name="connsiteX66" fmla="*/ 6068291 w 6369627"/>
              <a:gd name="connsiteY66" fmla="*/ 831273 h 5611091"/>
              <a:gd name="connsiteX67" fmla="*/ 5818909 w 6369627"/>
              <a:gd name="connsiteY67" fmla="*/ 831273 h 5611091"/>
              <a:gd name="connsiteX68" fmla="*/ 5673436 w 6369627"/>
              <a:gd name="connsiteY68" fmla="*/ 685800 h 5611091"/>
              <a:gd name="connsiteX69" fmla="*/ 5590309 w 6369627"/>
              <a:gd name="connsiteY69" fmla="*/ 592282 h 5611091"/>
              <a:gd name="connsiteX70" fmla="*/ 5548746 w 6369627"/>
              <a:gd name="connsiteY70" fmla="*/ 477982 h 5611091"/>
              <a:gd name="connsiteX71" fmla="*/ 5372100 w 6369627"/>
              <a:gd name="connsiteY71" fmla="*/ 426028 h 5611091"/>
              <a:gd name="connsiteX72" fmla="*/ 5237018 w 6369627"/>
              <a:gd name="connsiteY72" fmla="*/ 322119 h 5611091"/>
              <a:gd name="connsiteX73" fmla="*/ 5174673 w 6369627"/>
              <a:gd name="connsiteY73" fmla="*/ 259773 h 5611091"/>
              <a:gd name="connsiteX74" fmla="*/ 5133109 w 6369627"/>
              <a:gd name="connsiteY74" fmla="*/ 135082 h 5611091"/>
              <a:gd name="connsiteX75" fmla="*/ 5101936 w 6369627"/>
              <a:gd name="connsiteY75" fmla="*/ 20782 h 5611091"/>
              <a:gd name="connsiteX76" fmla="*/ 3283527 w 6369627"/>
              <a:gd name="connsiteY76" fmla="*/ 0 h 5611091"/>
              <a:gd name="connsiteX77" fmla="*/ 3190009 w 6369627"/>
              <a:gd name="connsiteY77" fmla="*/ 197428 h 561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369627" h="5611091">
                <a:moveTo>
                  <a:pt x="3190009" y="197428"/>
                </a:moveTo>
                <a:lnTo>
                  <a:pt x="3117273" y="322119"/>
                </a:lnTo>
                <a:lnTo>
                  <a:pt x="2618509" y="498764"/>
                </a:lnTo>
                <a:lnTo>
                  <a:pt x="2109355" y="1371600"/>
                </a:lnTo>
                <a:lnTo>
                  <a:pt x="2150918" y="1922319"/>
                </a:lnTo>
                <a:lnTo>
                  <a:pt x="1745673" y="2202873"/>
                </a:lnTo>
                <a:lnTo>
                  <a:pt x="1402773" y="2691246"/>
                </a:lnTo>
                <a:lnTo>
                  <a:pt x="1257300" y="2982191"/>
                </a:lnTo>
                <a:lnTo>
                  <a:pt x="1049482" y="3584864"/>
                </a:lnTo>
                <a:lnTo>
                  <a:pt x="1402773" y="3512128"/>
                </a:lnTo>
                <a:lnTo>
                  <a:pt x="1610591" y="3564082"/>
                </a:lnTo>
                <a:lnTo>
                  <a:pt x="1641764" y="3699164"/>
                </a:lnTo>
                <a:cubicBezTo>
                  <a:pt x="1648691" y="3730337"/>
                  <a:pt x="1499755" y="3610842"/>
                  <a:pt x="1381991" y="3626428"/>
                </a:cubicBezTo>
                <a:cubicBezTo>
                  <a:pt x="1264227" y="3642014"/>
                  <a:pt x="1049482" y="3768436"/>
                  <a:pt x="935182" y="3792682"/>
                </a:cubicBezTo>
                <a:lnTo>
                  <a:pt x="654627" y="4114801"/>
                </a:lnTo>
                <a:lnTo>
                  <a:pt x="498764" y="4499264"/>
                </a:lnTo>
                <a:lnTo>
                  <a:pt x="0" y="5153891"/>
                </a:lnTo>
                <a:lnTo>
                  <a:pt x="820882" y="5268191"/>
                </a:lnTo>
                <a:lnTo>
                  <a:pt x="1049482" y="5361709"/>
                </a:lnTo>
                <a:lnTo>
                  <a:pt x="1652155" y="5611091"/>
                </a:lnTo>
                <a:lnTo>
                  <a:pt x="2047009" y="5434446"/>
                </a:lnTo>
                <a:lnTo>
                  <a:pt x="2473036" y="4894119"/>
                </a:lnTo>
                <a:lnTo>
                  <a:pt x="2628900" y="4260274"/>
                </a:lnTo>
                <a:lnTo>
                  <a:pt x="2504209" y="4062846"/>
                </a:lnTo>
                <a:lnTo>
                  <a:pt x="2514600" y="3927764"/>
                </a:lnTo>
                <a:lnTo>
                  <a:pt x="2504209" y="3823855"/>
                </a:lnTo>
                <a:lnTo>
                  <a:pt x="2441864" y="3761510"/>
                </a:lnTo>
                <a:lnTo>
                  <a:pt x="2192482" y="3636819"/>
                </a:lnTo>
                <a:lnTo>
                  <a:pt x="2182091" y="3470563"/>
                </a:lnTo>
                <a:lnTo>
                  <a:pt x="2244437" y="3345873"/>
                </a:lnTo>
                <a:lnTo>
                  <a:pt x="2358736" y="3231573"/>
                </a:lnTo>
                <a:lnTo>
                  <a:pt x="2473036" y="3179619"/>
                </a:lnTo>
                <a:lnTo>
                  <a:pt x="2608118" y="3210791"/>
                </a:lnTo>
                <a:lnTo>
                  <a:pt x="2712028" y="3200400"/>
                </a:lnTo>
                <a:lnTo>
                  <a:pt x="2805546" y="3148446"/>
                </a:lnTo>
                <a:lnTo>
                  <a:pt x="2909455" y="3106883"/>
                </a:lnTo>
                <a:lnTo>
                  <a:pt x="2982191" y="3013364"/>
                </a:lnTo>
                <a:lnTo>
                  <a:pt x="3075709" y="2919846"/>
                </a:lnTo>
                <a:lnTo>
                  <a:pt x="3200400" y="2878282"/>
                </a:lnTo>
                <a:lnTo>
                  <a:pt x="3304309" y="2815937"/>
                </a:lnTo>
                <a:lnTo>
                  <a:pt x="3740727" y="3023755"/>
                </a:lnTo>
                <a:lnTo>
                  <a:pt x="3886200" y="3314700"/>
                </a:lnTo>
                <a:lnTo>
                  <a:pt x="4145973" y="3273137"/>
                </a:lnTo>
                <a:lnTo>
                  <a:pt x="4094018" y="2722419"/>
                </a:lnTo>
                <a:lnTo>
                  <a:pt x="4904509" y="3034146"/>
                </a:lnTo>
                <a:lnTo>
                  <a:pt x="5372099" y="3148446"/>
                </a:lnTo>
                <a:lnTo>
                  <a:pt x="5694218" y="2992582"/>
                </a:lnTo>
                <a:lnTo>
                  <a:pt x="5870864" y="2826328"/>
                </a:lnTo>
                <a:lnTo>
                  <a:pt x="5964382" y="2743200"/>
                </a:lnTo>
                <a:lnTo>
                  <a:pt x="5735782" y="2670464"/>
                </a:lnTo>
                <a:lnTo>
                  <a:pt x="5455227" y="2909455"/>
                </a:lnTo>
                <a:lnTo>
                  <a:pt x="5226627" y="2649682"/>
                </a:lnTo>
                <a:lnTo>
                  <a:pt x="5070763" y="2337955"/>
                </a:lnTo>
                <a:lnTo>
                  <a:pt x="4925291" y="1984664"/>
                </a:lnTo>
                <a:lnTo>
                  <a:pt x="4592781" y="1548246"/>
                </a:lnTo>
                <a:lnTo>
                  <a:pt x="4925292" y="1288473"/>
                </a:lnTo>
                <a:lnTo>
                  <a:pt x="5465618" y="1787237"/>
                </a:lnTo>
                <a:lnTo>
                  <a:pt x="5559137" y="1704110"/>
                </a:lnTo>
                <a:lnTo>
                  <a:pt x="5652655" y="1662546"/>
                </a:lnTo>
                <a:lnTo>
                  <a:pt x="5694218" y="1579419"/>
                </a:lnTo>
                <a:lnTo>
                  <a:pt x="5756564" y="1527463"/>
                </a:lnTo>
                <a:lnTo>
                  <a:pt x="5808519" y="1433946"/>
                </a:lnTo>
                <a:lnTo>
                  <a:pt x="5850082" y="1194955"/>
                </a:lnTo>
                <a:lnTo>
                  <a:pt x="5964382" y="1039091"/>
                </a:lnTo>
                <a:lnTo>
                  <a:pt x="6369627" y="883228"/>
                </a:lnTo>
                <a:lnTo>
                  <a:pt x="6224155" y="831273"/>
                </a:lnTo>
                <a:lnTo>
                  <a:pt x="6068291" y="831273"/>
                </a:lnTo>
                <a:lnTo>
                  <a:pt x="5818909" y="831273"/>
                </a:lnTo>
                <a:lnTo>
                  <a:pt x="5673436" y="685800"/>
                </a:lnTo>
                <a:lnTo>
                  <a:pt x="5590309" y="592282"/>
                </a:lnTo>
                <a:lnTo>
                  <a:pt x="5548746" y="477982"/>
                </a:lnTo>
                <a:lnTo>
                  <a:pt x="5372100" y="426028"/>
                </a:lnTo>
                <a:lnTo>
                  <a:pt x="5237018" y="322119"/>
                </a:lnTo>
                <a:lnTo>
                  <a:pt x="5174673" y="259773"/>
                </a:lnTo>
                <a:lnTo>
                  <a:pt x="5133109" y="135082"/>
                </a:lnTo>
                <a:lnTo>
                  <a:pt x="5101936" y="20782"/>
                </a:lnTo>
                <a:lnTo>
                  <a:pt x="3283527" y="0"/>
                </a:lnTo>
                <a:lnTo>
                  <a:pt x="3190009" y="197428"/>
                </a:lnTo>
                <a:close/>
              </a:path>
            </a:pathLst>
          </a:custGeom>
          <a:solidFill>
            <a:srgbClr val="00E7E7">
              <a:alpha val="67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6012160" y="6404480"/>
            <a:ext cx="3009528" cy="36671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St-Raymond-de-Portneuf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72736" y="1007918"/>
            <a:ext cx="7897091" cy="5860473"/>
            <a:chOff x="72736" y="1007918"/>
            <a:chExt cx="7897091" cy="5860473"/>
          </a:xfrm>
        </p:grpSpPr>
        <p:sp>
          <p:nvSpPr>
            <p:cNvPr id="12" name="Forme libre 11"/>
            <p:cNvSpPr/>
            <p:nvPr/>
          </p:nvSpPr>
          <p:spPr bwMode="auto">
            <a:xfrm>
              <a:off x="72736" y="1007918"/>
              <a:ext cx="7897091" cy="5860473"/>
            </a:xfrm>
            <a:custGeom>
              <a:avLst/>
              <a:gdLst>
                <a:gd name="connsiteX0" fmla="*/ 3273137 w 7897091"/>
                <a:gd name="connsiteY0" fmla="*/ 0 h 5860473"/>
                <a:gd name="connsiteX1" fmla="*/ 3387437 w 7897091"/>
                <a:gd name="connsiteY1" fmla="*/ 166255 h 5860473"/>
                <a:gd name="connsiteX2" fmla="*/ 3366655 w 7897091"/>
                <a:gd name="connsiteY2" fmla="*/ 436418 h 5860473"/>
                <a:gd name="connsiteX3" fmla="*/ 3190009 w 7897091"/>
                <a:gd name="connsiteY3" fmla="*/ 602673 h 5860473"/>
                <a:gd name="connsiteX4" fmla="*/ 2951019 w 7897091"/>
                <a:gd name="connsiteY4" fmla="*/ 665018 h 5860473"/>
                <a:gd name="connsiteX5" fmla="*/ 2774373 w 7897091"/>
                <a:gd name="connsiteY5" fmla="*/ 820882 h 5860473"/>
                <a:gd name="connsiteX6" fmla="*/ 2732809 w 7897091"/>
                <a:gd name="connsiteY6" fmla="*/ 1007918 h 5860473"/>
                <a:gd name="connsiteX7" fmla="*/ 2712028 w 7897091"/>
                <a:gd name="connsiteY7" fmla="*/ 1184564 h 5860473"/>
                <a:gd name="connsiteX8" fmla="*/ 2815937 w 7897091"/>
                <a:gd name="connsiteY8" fmla="*/ 1381991 h 5860473"/>
                <a:gd name="connsiteX9" fmla="*/ 2878282 w 7897091"/>
                <a:gd name="connsiteY9" fmla="*/ 1558637 h 5860473"/>
                <a:gd name="connsiteX10" fmla="*/ 2836719 w 7897091"/>
                <a:gd name="connsiteY10" fmla="*/ 1683327 h 5860473"/>
                <a:gd name="connsiteX11" fmla="*/ 2712028 w 7897091"/>
                <a:gd name="connsiteY11" fmla="*/ 1828800 h 5860473"/>
                <a:gd name="connsiteX12" fmla="*/ 2535382 w 7897091"/>
                <a:gd name="connsiteY12" fmla="*/ 1974273 h 5860473"/>
                <a:gd name="connsiteX13" fmla="*/ 2462646 w 7897091"/>
                <a:gd name="connsiteY13" fmla="*/ 2026227 h 5860473"/>
                <a:gd name="connsiteX14" fmla="*/ 2202873 w 7897091"/>
                <a:gd name="connsiteY14" fmla="*/ 2192482 h 5860473"/>
                <a:gd name="connsiteX15" fmla="*/ 2036619 w 7897091"/>
                <a:gd name="connsiteY15" fmla="*/ 2327564 h 5860473"/>
                <a:gd name="connsiteX16" fmla="*/ 1922319 w 7897091"/>
                <a:gd name="connsiteY16" fmla="*/ 2452255 h 5860473"/>
                <a:gd name="connsiteX17" fmla="*/ 1818409 w 7897091"/>
                <a:gd name="connsiteY17" fmla="*/ 2524991 h 5860473"/>
                <a:gd name="connsiteX18" fmla="*/ 1745673 w 7897091"/>
                <a:gd name="connsiteY18" fmla="*/ 2587337 h 5860473"/>
                <a:gd name="connsiteX19" fmla="*/ 1579419 w 7897091"/>
                <a:gd name="connsiteY19" fmla="*/ 2722418 h 5860473"/>
                <a:gd name="connsiteX20" fmla="*/ 1485900 w 7897091"/>
                <a:gd name="connsiteY20" fmla="*/ 2815937 h 5860473"/>
                <a:gd name="connsiteX21" fmla="*/ 1444337 w 7897091"/>
                <a:gd name="connsiteY21" fmla="*/ 2982191 h 5860473"/>
                <a:gd name="connsiteX22" fmla="*/ 1444337 w 7897091"/>
                <a:gd name="connsiteY22" fmla="*/ 3106882 h 5860473"/>
                <a:gd name="connsiteX23" fmla="*/ 1517073 w 7897091"/>
                <a:gd name="connsiteY23" fmla="*/ 3169227 h 5860473"/>
                <a:gd name="connsiteX24" fmla="*/ 1610591 w 7897091"/>
                <a:gd name="connsiteY24" fmla="*/ 3210791 h 5860473"/>
                <a:gd name="connsiteX25" fmla="*/ 1704109 w 7897091"/>
                <a:gd name="connsiteY25" fmla="*/ 3283527 h 5860473"/>
                <a:gd name="connsiteX26" fmla="*/ 1724891 w 7897091"/>
                <a:gd name="connsiteY26" fmla="*/ 3387437 h 5860473"/>
                <a:gd name="connsiteX27" fmla="*/ 1839191 w 7897091"/>
                <a:gd name="connsiteY27" fmla="*/ 3553691 h 5860473"/>
                <a:gd name="connsiteX28" fmla="*/ 1849582 w 7897091"/>
                <a:gd name="connsiteY28" fmla="*/ 3699164 h 5860473"/>
                <a:gd name="connsiteX29" fmla="*/ 1454728 w 7897091"/>
                <a:gd name="connsiteY29" fmla="*/ 4031673 h 5860473"/>
                <a:gd name="connsiteX30" fmla="*/ 1278082 w 7897091"/>
                <a:gd name="connsiteY30" fmla="*/ 4083627 h 5860473"/>
                <a:gd name="connsiteX31" fmla="*/ 1080655 w 7897091"/>
                <a:gd name="connsiteY31" fmla="*/ 4343400 h 5860473"/>
                <a:gd name="connsiteX32" fmla="*/ 1049482 w 7897091"/>
                <a:gd name="connsiteY32" fmla="*/ 4572000 h 5860473"/>
                <a:gd name="connsiteX33" fmla="*/ 997528 w 7897091"/>
                <a:gd name="connsiteY33" fmla="*/ 4665518 h 5860473"/>
                <a:gd name="connsiteX34" fmla="*/ 893619 w 7897091"/>
                <a:gd name="connsiteY34" fmla="*/ 4842164 h 5860473"/>
                <a:gd name="connsiteX35" fmla="*/ 727364 w 7897091"/>
                <a:gd name="connsiteY35" fmla="*/ 4977246 h 5860473"/>
                <a:gd name="connsiteX36" fmla="*/ 633846 w 7897091"/>
                <a:gd name="connsiteY36" fmla="*/ 4977246 h 5860473"/>
                <a:gd name="connsiteX37" fmla="*/ 426028 w 7897091"/>
                <a:gd name="connsiteY37" fmla="*/ 5008418 h 5860473"/>
                <a:gd name="connsiteX38" fmla="*/ 270164 w 7897091"/>
                <a:gd name="connsiteY38" fmla="*/ 5039591 h 5860473"/>
                <a:gd name="connsiteX39" fmla="*/ 197428 w 7897091"/>
                <a:gd name="connsiteY39" fmla="*/ 5091546 h 5860473"/>
                <a:gd name="connsiteX40" fmla="*/ 72737 w 7897091"/>
                <a:gd name="connsiteY40" fmla="*/ 5226627 h 5860473"/>
                <a:gd name="connsiteX41" fmla="*/ 20782 w 7897091"/>
                <a:gd name="connsiteY41" fmla="*/ 5392882 h 5860473"/>
                <a:gd name="connsiteX42" fmla="*/ 0 w 7897091"/>
                <a:gd name="connsiteY42" fmla="*/ 5621482 h 5860473"/>
                <a:gd name="connsiteX43" fmla="*/ 0 w 7897091"/>
                <a:gd name="connsiteY43" fmla="*/ 5850082 h 5860473"/>
                <a:gd name="connsiteX44" fmla="*/ 218209 w 7897091"/>
                <a:gd name="connsiteY44" fmla="*/ 5860473 h 5860473"/>
                <a:gd name="connsiteX45" fmla="*/ 176646 w 7897091"/>
                <a:gd name="connsiteY45" fmla="*/ 5725391 h 5860473"/>
                <a:gd name="connsiteX46" fmla="*/ 176646 w 7897091"/>
                <a:gd name="connsiteY46" fmla="*/ 5559137 h 5860473"/>
                <a:gd name="connsiteX47" fmla="*/ 270164 w 7897091"/>
                <a:gd name="connsiteY47" fmla="*/ 5444837 h 5860473"/>
                <a:gd name="connsiteX48" fmla="*/ 509155 w 7897091"/>
                <a:gd name="connsiteY48" fmla="*/ 5330537 h 5860473"/>
                <a:gd name="connsiteX49" fmla="*/ 768928 w 7897091"/>
                <a:gd name="connsiteY49" fmla="*/ 5278582 h 5860473"/>
                <a:gd name="connsiteX50" fmla="*/ 976746 w 7897091"/>
                <a:gd name="connsiteY50" fmla="*/ 5195455 h 5860473"/>
                <a:gd name="connsiteX51" fmla="*/ 1143000 w 7897091"/>
                <a:gd name="connsiteY51" fmla="*/ 5081155 h 5860473"/>
                <a:gd name="connsiteX52" fmla="*/ 1184564 w 7897091"/>
                <a:gd name="connsiteY52" fmla="*/ 4998027 h 5860473"/>
                <a:gd name="connsiteX53" fmla="*/ 1215737 w 7897091"/>
                <a:gd name="connsiteY53" fmla="*/ 4894118 h 5860473"/>
                <a:gd name="connsiteX54" fmla="*/ 1246909 w 7897091"/>
                <a:gd name="connsiteY54" fmla="*/ 4810991 h 5860473"/>
                <a:gd name="connsiteX55" fmla="*/ 1267691 w 7897091"/>
                <a:gd name="connsiteY55" fmla="*/ 4759037 h 5860473"/>
                <a:gd name="connsiteX56" fmla="*/ 1267691 w 7897091"/>
                <a:gd name="connsiteY56" fmla="*/ 4707082 h 5860473"/>
                <a:gd name="connsiteX57" fmla="*/ 1288473 w 7897091"/>
                <a:gd name="connsiteY57" fmla="*/ 4613564 h 5860473"/>
                <a:gd name="connsiteX58" fmla="*/ 1298864 w 7897091"/>
                <a:gd name="connsiteY58" fmla="*/ 4582391 h 5860473"/>
                <a:gd name="connsiteX59" fmla="*/ 1350819 w 7897091"/>
                <a:gd name="connsiteY59" fmla="*/ 4478482 h 5860473"/>
                <a:gd name="connsiteX60" fmla="*/ 1465119 w 7897091"/>
                <a:gd name="connsiteY60" fmla="*/ 4322618 h 5860473"/>
                <a:gd name="connsiteX61" fmla="*/ 1517073 w 7897091"/>
                <a:gd name="connsiteY61" fmla="*/ 4249882 h 5860473"/>
                <a:gd name="connsiteX62" fmla="*/ 1548246 w 7897091"/>
                <a:gd name="connsiteY62" fmla="*/ 4218709 h 5860473"/>
                <a:gd name="connsiteX63" fmla="*/ 1683328 w 7897091"/>
                <a:gd name="connsiteY63" fmla="*/ 4104409 h 5860473"/>
                <a:gd name="connsiteX64" fmla="*/ 1797628 w 7897091"/>
                <a:gd name="connsiteY64" fmla="*/ 4052455 h 5860473"/>
                <a:gd name="connsiteX65" fmla="*/ 1932709 w 7897091"/>
                <a:gd name="connsiteY65" fmla="*/ 3927764 h 5860473"/>
                <a:gd name="connsiteX66" fmla="*/ 1974273 w 7897091"/>
                <a:gd name="connsiteY66" fmla="*/ 3823855 h 5860473"/>
                <a:gd name="connsiteX67" fmla="*/ 2057400 w 7897091"/>
                <a:gd name="connsiteY67" fmla="*/ 3564082 h 5860473"/>
                <a:gd name="connsiteX68" fmla="*/ 2098964 w 7897091"/>
                <a:gd name="connsiteY68" fmla="*/ 3439391 h 5860473"/>
                <a:gd name="connsiteX69" fmla="*/ 2213264 w 7897091"/>
                <a:gd name="connsiteY69" fmla="*/ 3106882 h 5860473"/>
                <a:gd name="connsiteX70" fmla="*/ 2275609 w 7897091"/>
                <a:gd name="connsiteY70" fmla="*/ 3034146 h 5860473"/>
                <a:gd name="connsiteX71" fmla="*/ 2462646 w 7897091"/>
                <a:gd name="connsiteY71" fmla="*/ 2847109 h 5860473"/>
                <a:gd name="connsiteX72" fmla="*/ 2732809 w 7897091"/>
                <a:gd name="connsiteY72" fmla="*/ 2670464 h 5860473"/>
                <a:gd name="connsiteX73" fmla="*/ 3054928 w 7897091"/>
                <a:gd name="connsiteY73" fmla="*/ 2556164 h 5860473"/>
                <a:gd name="connsiteX74" fmla="*/ 3179619 w 7897091"/>
                <a:gd name="connsiteY74" fmla="*/ 2535382 h 5860473"/>
                <a:gd name="connsiteX75" fmla="*/ 3190009 w 7897091"/>
                <a:gd name="connsiteY75" fmla="*/ 2524991 h 5860473"/>
                <a:gd name="connsiteX76" fmla="*/ 3366655 w 7897091"/>
                <a:gd name="connsiteY76" fmla="*/ 2504209 h 5860473"/>
                <a:gd name="connsiteX77" fmla="*/ 3470564 w 7897091"/>
                <a:gd name="connsiteY77" fmla="*/ 2493818 h 5860473"/>
                <a:gd name="connsiteX78" fmla="*/ 3553691 w 7897091"/>
                <a:gd name="connsiteY78" fmla="*/ 2504209 h 5860473"/>
                <a:gd name="connsiteX79" fmla="*/ 3990109 w 7897091"/>
                <a:gd name="connsiteY79" fmla="*/ 2660073 h 5860473"/>
                <a:gd name="connsiteX80" fmla="*/ 4177146 w 7897091"/>
                <a:gd name="connsiteY80" fmla="*/ 2680855 h 5860473"/>
                <a:gd name="connsiteX81" fmla="*/ 4530437 w 7897091"/>
                <a:gd name="connsiteY81" fmla="*/ 2815937 h 5860473"/>
                <a:gd name="connsiteX82" fmla="*/ 4904509 w 7897091"/>
                <a:gd name="connsiteY82" fmla="*/ 2919846 h 5860473"/>
                <a:gd name="connsiteX83" fmla="*/ 5122719 w 7897091"/>
                <a:gd name="connsiteY83" fmla="*/ 3002973 h 5860473"/>
                <a:gd name="connsiteX84" fmla="*/ 5382491 w 7897091"/>
                <a:gd name="connsiteY84" fmla="*/ 3096491 h 5860473"/>
                <a:gd name="connsiteX85" fmla="*/ 5756564 w 7897091"/>
                <a:gd name="connsiteY85" fmla="*/ 3023755 h 5860473"/>
                <a:gd name="connsiteX86" fmla="*/ 5902037 w 7897091"/>
                <a:gd name="connsiteY86" fmla="*/ 2888673 h 5860473"/>
                <a:gd name="connsiteX87" fmla="*/ 6068291 w 7897091"/>
                <a:gd name="connsiteY87" fmla="*/ 2701637 h 5860473"/>
                <a:gd name="connsiteX88" fmla="*/ 6182591 w 7897091"/>
                <a:gd name="connsiteY88" fmla="*/ 2504209 h 5860473"/>
                <a:gd name="connsiteX89" fmla="*/ 6255328 w 7897091"/>
                <a:gd name="connsiteY89" fmla="*/ 2296391 h 5860473"/>
                <a:gd name="connsiteX90" fmla="*/ 6255328 w 7897091"/>
                <a:gd name="connsiteY90" fmla="*/ 2109355 h 5860473"/>
                <a:gd name="connsiteX91" fmla="*/ 6276109 w 7897091"/>
                <a:gd name="connsiteY91" fmla="*/ 1880755 h 5860473"/>
                <a:gd name="connsiteX92" fmla="*/ 6400800 w 7897091"/>
                <a:gd name="connsiteY92" fmla="*/ 1672937 h 5860473"/>
                <a:gd name="connsiteX93" fmla="*/ 6639791 w 7897091"/>
                <a:gd name="connsiteY93" fmla="*/ 1558637 h 5860473"/>
                <a:gd name="connsiteX94" fmla="*/ 6847609 w 7897091"/>
                <a:gd name="connsiteY94" fmla="*/ 1506682 h 5860473"/>
                <a:gd name="connsiteX95" fmla="*/ 6951519 w 7897091"/>
                <a:gd name="connsiteY95" fmla="*/ 1454727 h 5860473"/>
                <a:gd name="connsiteX96" fmla="*/ 7045037 w 7897091"/>
                <a:gd name="connsiteY96" fmla="*/ 1402773 h 5860473"/>
                <a:gd name="connsiteX97" fmla="*/ 7086600 w 7897091"/>
                <a:gd name="connsiteY97" fmla="*/ 1371600 h 5860473"/>
                <a:gd name="connsiteX98" fmla="*/ 7096991 w 7897091"/>
                <a:gd name="connsiteY98" fmla="*/ 1350818 h 5860473"/>
                <a:gd name="connsiteX99" fmla="*/ 7180119 w 7897091"/>
                <a:gd name="connsiteY99" fmla="*/ 1278082 h 5860473"/>
                <a:gd name="connsiteX100" fmla="*/ 7252855 w 7897091"/>
                <a:gd name="connsiteY100" fmla="*/ 1205346 h 5860473"/>
                <a:gd name="connsiteX101" fmla="*/ 7377546 w 7897091"/>
                <a:gd name="connsiteY101" fmla="*/ 1070264 h 5860473"/>
                <a:gd name="connsiteX102" fmla="*/ 7543800 w 7897091"/>
                <a:gd name="connsiteY102" fmla="*/ 872837 h 5860473"/>
                <a:gd name="connsiteX103" fmla="*/ 7689273 w 7897091"/>
                <a:gd name="connsiteY103" fmla="*/ 685800 h 5860473"/>
                <a:gd name="connsiteX104" fmla="*/ 7762009 w 7897091"/>
                <a:gd name="connsiteY104" fmla="*/ 571500 h 5860473"/>
                <a:gd name="connsiteX105" fmla="*/ 7834746 w 7897091"/>
                <a:gd name="connsiteY105" fmla="*/ 477982 h 5860473"/>
                <a:gd name="connsiteX106" fmla="*/ 7855528 w 7897091"/>
                <a:gd name="connsiteY106" fmla="*/ 415637 h 5860473"/>
                <a:gd name="connsiteX107" fmla="*/ 7834746 w 7897091"/>
                <a:gd name="connsiteY107" fmla="*/ 176646 h 5860473"/>
                <a:gd name="connsiteX108" fmla="*/ 7897091 w 7897091"/>
                <a:gd name="connsiteY108" fmla="*/ 10391 h 5860473"/>
                <a:gd name="connsiteX109" fmla="*/ 7699664 w 7897091"/>
                <a:gd name="connsiteY109" fmla="*/ 0 h 5860473"/>
                <a:gd name="connsiteX110" fmla="*/ 7658100 w 7897091"/>
                <a:gd name="connsiteY110" fmla="*/ 218209 h 5860473"/>
                <a:gd name="connsiteX111" fmla="*/ 7543800 w 7897091"/>
                <a:gd name="connsiteY111" fmla="*/ 384464 h 5860473"/>
                <a:gd name="connsiteX112" fmla="*/ 7419109 w 7897091"/>
                <a:gd name="connsiteY112" fmla="*/ 550718 h 5860473"/>
                <a:gd name="connsiteX113" fmla="*/ 7367155 w 7897091"/>
                <a:gd name="connsiteY113" fmla="*/ 706582 h 5860473"/>
                <a:gd name="connsiteX114" fmla="*/ 7273637 w 7897091"/>
                <a:gd name="connsiteY114" fmla="*/ 904009 h 5860473"/>
                <a:gd name="connsiteX115" fmla="*/ 7138555 w 7897091"/>
                <a:gd name="connsiteY115" fmla="*/ 935182 h 5860473"/>
                <a:gd name="connsiteX116" fmla="*/ 6993082 w 7897091"/>
                <a:gd name="connsiteY116" fmla="*/ 1153391 h 5860473"/>
                <a:gd name="connsiteX117" fmla="*/ 6847609 w 7897091"/>
                <a:gd name="connsiteY117" fmla="*/ 1278082 h 5860473"/>
                <a:gd name="connsiteX118" fmla="*/ 6754091 w 7897091"/>
                <a:gd name="connsiteY118" fmla="*/ 1319646 h 5860473"/>
                <a:gd name="connsiteX119" fmla="*/ 6598228 w 7897091"/>
                <a:gd name="connsiteY119" fmla="*/ 1381991 h 5860473"/>
                <a:gd name="connsiteX120" fmla="*/ 6421582 w 7897091"/>
                <a:gd name="connsiteY120" fmla="*/ 1527464 h 5860473"/>
                <a:gd name="connsiteX121" fmla="*/ 6255328 w 7897091"/>
                <a:gd name="connsiteY121" fmla="*/ 1704109 h 5860473"/>
                <a:gd name="connsiteX122" fmla="*/ 6182591 w 7897091"/>
                <a:gd name="connsiteY122" fmla="*/ 1787237 h 5860473"/>
                <a:gd name="connsiteX123" fmla="*/ 6130637 w 7897091"/>
                <a:gd name="connsiteY123" fmla="*/ 2005446 h 5860473"/>
                <a:gd name="connsiteX124" fmla="*/ 6130637 w 7897091"/>
                <a:gd name="connsiteY124" fmla="*/ 2234046 h 5860473"/>
                <a:gd name="connsiteX125" fmla="*/ 6120246 w 7897091"/>
                <a:gd name="connsiteY125" fmla="*/ 2348346 h 5860473"/>
                <a:gd name="connsiteX126" fmla="*/ 6068291 w 7897091"/>
                <a:gd name="connsiteY126" fmla="*/ 2493818 h 5860473"/>
                <a:gd name="connsiteX127" fmla="*/ 5829300 w 7897091"/>
                <a:gd name="connsiteY127" fmla="*/ 2722418 h 5860473"/>
                <a:gd name="connsiteX128" fmla="*/ 5663046 w 7897091"/>
                <a:gd name="connsiteY128" fmla="*/ 2867891 h 5860473"/>
                <a:gd name="connsiteX129" fmla="*/ 5455228 w 7897091"/>
                <a:gd name="connsiteY129" fmla="*/ 2940627 h 5860473"/>
                <a:gd name="connsiteX130" fmla="*/ 5309755 w 7897091"/>
                <a:gd name="connsiteY130" fmla="*/ 2951018 h 5860473"/>
                <a:gd name="connsiteX131" fmla="*/ 5153891 w 7897091"/>
                <a:gd name="connsiteY131" fmla="*/ 2909455 h 5860473"/>
                <a:gd name="connsiteX132" fmla="*/ 4925291 w 7897091"/>
                <a:gd name="connsiteY132" fmla="*/ 2815937 h 5860473"/>
                <a:gd name="connsiteX133" fmla="*/ 4488873 w 7897091"/>
                <a:gd name="connsiteY133" fmla="*/ 2618509 h 5860473"/>
                <a:gd name="connsiteX134" fmla="*/ 4249882 w 7897091"/>
                <a:gd name="connsiteY134" fmla="*/ 2524991 h 5860473"/>
                <a:gd name="connsiteX135" fmla="*/ 3803073 w 7897091"/>
                <a:gd name="connsiteY135" fmla="*/ 2400300 h 5860473"/>
                <a:gd name="connsiteX136" fmla="*/ 3429000 w 7897091"/>
                <a:gd name="connsiteY136" fmla="*/ 2296391 h 5860473"/>
                <a:gd name="connsiteX137" fmla="*/ 3044537 w 7897091"/>
                <a:gd name="connsiteY137" fmla="*/ 2317173 h 5860473"/>
                <a:gd name="connsiteX138" fmla="*/ 2753591 w 7897091"/>
                <a:gd name="connsiteY138" fmla="*/ 2410691 h 5860473"/>
                <a:gd name="connsiteX139" fmla="*/ 2639291 w 7897091"/>
                <a:gd name="connsiteY139" fmla="*/ 2441864 h 5860473"/>
                <a:gd name="connsiteX140" fmla="*/ 2441864 w 7897091"/>
                <a:gd name="connsiteY140" fmla="*/ 2504209 h 5860473"/>
                <a:gd name="connsiteX141" fmla="*/ 2337955 w 7897091"/>
                <a:gd name="connsiteY141" fmla="*/ 2639291 h 5860473"/>
                <a:gd name="connsiteX142" fmla="*/ 2234046 w 7897091"/>
                <a:gd name="connsiteY142" fmla="*/ 2774373 h 5860473"/>
                <a:gd name="connsiteX143" fmla="*/ 2140528 w 7897091"/>
                <a:gd name="connsiteY143" fmla="*/ 2940627 h 5860473"/>
                <a:gd name="connsiteX144" fmla="*/ 2078182 w 7897091"/>
                <a:gd name="connsiteY144" fmla="*/ 3075709 h 5860473"/>
                <a:gd name="connsiteX145" fmla="*/ 1995055 w 7897091"/>
                <a:gd name="connsiteY145" fmla="*/ 3221182 h 5860473"/>
                <a:gd name="connsiteX146" fmla="*/ 1911928 w 7897091"/>
                <a:gd name="connsiteY146" fmla="*/ 3325091 h 5860473"/>
                <a:gd name="connsiteX147" fmla="*/ 1891146 w 7897091"/>
                <a:gd name="connsiteY147" fmla="*/ 3231573 h 5860473"/>
                <a:gd name="connsiteX148" fmla="*/ 1859973 w 7897091"/>
                <a:gd name="connsiteY148" fmla="*/ 3044537 h 5860473"/>
                <a:gd name="connsiteX149" fmla="*/ 1963882 w 7897091"/>
                <a:gd name="connsiteY149" fmla="*/ 2878282 h 5860473"/>
                <a:gd name="connsiteX150" fmla="*/ 2130137 w 7897091"/>
                <a:gd name="connsiteY150" fmla="*/ 2628900 h 5860473"/>
                <a:gd name="connsiteX151" fmla="*/ 2275609 w 7897091"/>
                <a:gd name="connsiteY151" fmla="*/ 2441864 h 5860473"/>
                <a:gd name="connsiteX152" fmla="*/ 2441864 w 7897091"/>
                <a:gd name="connsiteY152" fmla="*/ 2265218 h 5860473"/>
                <a:gd name="connsiteX153" fmla="*/ 2576946 w 7897091"/>
                <a:gd name="connsiteY153" fmla="*/ 2119746 h 5860473"/>
                <a:gd name="connsiteX154" fmla="*/ 2660073 w 7897091"/>
                <a:gd name="connsiteY154" fmla="*/ 2026227 h 5860473"/>
                <a:gd name="connsiteX155" fmla="*/ 2951019 w 7897091"/>
                <a:gd name="connsiteY155" fmla="*/ 1756064 h 5860473"/>
                <a:gd name="connsiteX156" fmla="*/ 3044537 w 7897091"/>
                <a:gd name="connsiteY156" fmla="*/ 1569027 h 5860473"/>
                <a:gd name="connsiteX157" fmla="*/ 3044537 w 7897091"/>
                <a:gd name="connsiteY157" fmla="*/ 1413164 h 5860473"/>
                <a:gd name="connsiteX158" fmla="*/ 2951019 w 7897091"/>
                <a:gd name="connsiteY158" fmla="*/ 1215737 h 5860473"/>
                <a:gd name="connsiteX159" fmla="*/ 2909455 w 7897091"/>
                <a:gd name="connsiteY159" fmla="*/ 1028700 h 5860473"/>
                <a:gd name="connsiteX160" fmla="*/ 2909455 w 7897091"/>
                <a:gd name="connsiteY160" fmla="*/ 883227 h 5860473"/>
                <a:gd name="connsiteX161" fmla="*/ 3023755 w 7897091"/>
                <a:gd name="connsiteY161" fmla="*/ 779318 h 5860473"/>
                <a:gd name="connsiteX162" fmla="*/ 3138055 w 7897091"/>
                <a:gd name="connsiteY162" fmla="*/ 768927 h 5860473"/>
                <a:gd name="connsiteX163" fmla="*/ 3283528 w 7897091"/>
                <a:gd name="connsiteY163" fmla="*/ 696191 h 5860473"/>
                <a:gd name="connsiteX164" fmla="*/ 3418609 w 7897091"/>
                <a:gd name="connsiteY164" fmla="*/ 529937 h 5860473"/>
                <a:gd name="connsiteX165" fmla="*/ 3480955 w 7897091"/>
                <a:gd name="connsiteY165" fmla="*/ 415637 h 5860473"/>
                <a:gd name="connsiteX166" fmla="*/ 3501737 w 7897091"/>
                <a:gd name="connsiteY166" fmla="*/ 259773 h 5860473"/>
                <a:gd name="connsiteX167" fmla="*/ 3480955 w 7897091"/>
                <a:gd name="connsiteY167" fmla="*/ 124691 h 5860473"/>
                <a:gd name="connsiteX168" fmla="*/ 3418609 w 7897091"/>
                <a:gd name="connsiteY168" fmla="*/ 0 h 5860473"/>
                <a:gd name="connsiteX169" fmla="*/ 3273137 w 7897091"/>
                <a:gd name="connsiteY169" fmla="*/ 0 h 586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897091" h="5860473">
                  <a:moveTo>
                    <a:pt x="3273137" y="0"/>
                  </a:moveTo>
                  <a:lnTo>
                    <a:pt x="3387437" y="166255"/>
                  </a:lnTo>
                  <a:lnTo>
                    <a:pt x="3366655" y="436418"/>
                  </a:lnTo>
                  <a:lnTo>
                    <a:pt x="3190009" y="602673"/>
                  </a:lnTo>
                  <a:lnTo>
                    <a:pt x="2951019" y="665018"/>
                  </a:lnTo>
                  <a:lnTo>
                    <a:pt x="2774373" y="820882"/>
                  </a:lnTo>
                  <a:lnTo>
                    <a:pt x="2732809" y="1007918"/>
                  </a:lnTo>
                  <a:lnTo>
                    <a:pt x="2712028" y="1184564"/>
                  </a:lnTo>
                  <a:lnTo>
                    <a:pt x="2815937" y="1381991"/>
                  </a:lnTo>
                  <a:lnTo>
                    <a:pt x="2878282" y="1558637"/>
                  </a:lnTo>
                  <a:lnTo>
                    <a:pt x="2836719" y="1683327"/>
                  </a:lnTo>
                  <a:lnTo>
                    <a:pt x="2712028" y="1828800"/>
                  </a:lnTo>
                  <a:lnTo>
                    <a:pt x="2535382" y="1974273"/>
                  </a:lnTo>
                  <a:lnTo>
                    <a:pt x="2462646" y="2026227"/>
                  </a:lnTo>
                  <a:lnTo>
                    <a:pt x="2202873" y="2192482"/>
                  </a:lnTo>
                  <a:lnTo>
                    <a:pt x="2036619" y="2327564"/>
                  </a:lnTo>
                  <a:lnTo>
                    <a:pt x="1922319" y="2452255"/>
                  </a:lnTo>
                  <a:lnTo>
                    <a:pt x="1818409" y="2524991"/>
                  </a:lnTo>
                  <a:lnTo>
                    <a:pt x="1745673" y="2587337"/>
                  </a:lnTo>
                  <a:lnTo>
                    <a:pt x="1579419" y="2722418"/>
                  </a:lnTo>
                  <a:lnTo>
                    <a:pt x="1485900" y="2815937"/>
                  </a:lnTo>
                  <a:lnTo>
                    <a:pt x="1444337" y="2982191"/>
                  </a:lnTo>
                  <a:lnTo>
                    <a:pt x="1444337" y="3106882"/>
                  </a:lnTo>
                  <a:lnTo>
                    <a:pt x="1517073" y="3169227"/>
                  </a:lnTo>
                  <a:lnTo>
                    <a:pt x="1610591" y="3210791"/>
                  </a:lnTo>
                  <a:lnTo>
                    <a:pt x="1704109" y="3283527"/>
                  </a:lnTo>
                  <a:cubicBezTo>
                    <a:pt x="1725642" y="3380427"/>
                    <a:pt x="1724891" y="3345113"/>
                    <a:pt x="1724891" y="3387437"/>
                  </a:cubicBezTo>
                  <a:lnTo>
                    <a:pt x="1839191" y="3553691"/>
                  </a:lnTo>
                  <a:lnTo>
                    <a:pt x="1849582" y="3699164"/>
                  </a:lnTo>
                  <a:lnTo>
                    <a:pt x="1454728" y="4031673"/>
                  </a:lnTo>
                  <a:lnTo>
                    <a:pt x="1278082" y="4083627"/>
                  </a:lnTo>
                  <a:lnTo>
                    <a:pt x="1080655" y="4343400"/>
                  </a:lnTo>
                  <a:lnTo>
                    <a:pt x="1049482" y="4572000"/>
                  </a:lnTo>
                  <a:lnTo>
                    <a:pt x="997528" y="4665518"/>
                  </a:lnTo>
                  <a:lnTo>
                    <a:pt x="893619" y="4842164"/>
                  </a:lnTo>
                  <a:lnTo>
                    <a:pt x="727364" y="4977246"/>
                  </a:lnTo>
                  <a:lnTo>
                    <a:pt x="633846" y="4977246"/>
                  </a:lnTo>
                  <a:lnTo>
                    <a:pt x="426028" y="5008418"/>
                  </a:lnTo>
                  <a:lnTo>
                    <a:pt x="270164" y="5039591"/>
                  </a:lnTo>
                  <a:lnTo>
                    <a:pt x="197428" y="5091546"/>
                  </a:lnTo>
                  <a:lnTo>
                    <a:pt x="72737" y="5226627"/>
                  </a:lnTo>
                  <a:lnTo>
                    <a:pt x="20782" y="5392882"/>
                  </a:lnTo>
                  <a:lnTo>
                    <a:pt x="0" y="5621482"/>
                  </a:lnTo>
                  <a:lnTo>
                    <a:pt x="0" y="5850082"/>
                  </a:lnTo>
                  <a:lnTo>
                    <a:pt x="218209" y="5860473"/>
                  </a:lnTo>
                  <a:lnTo>
                    <a:pt x="176646" y="5725391"/>
                  </a:lnTo>
                  <a:lnTo>
                    <a:pt x="176646" y="5559137"/>
                  </a:lnTo>
                  <a:lnTo>
                    <a:pt x="270164" y="5444837"/>
                  </a:lnTo>
                  <a:lnTo>
                    <a:pt x="509155" y="5330537"/>
                  </a:lnTo>
                  <a:lnTo>
                    <a:pt x="768928" y="5278582"/>
                  </a:lnTo>
                  <a:lnTo>
                    <a:pt x="976746" y="5195455"/>
                  </a:lnTo>
                  <a:lnTo>
                    <a:pt x="1143000" y="5081155"/>
                  </a:lnTo>
                  <a:lnTo>
                    <a:pt x="1184564" y="4998027"/>
                  </a:lnTo>
                  <a:lnTo>
                    <a:pt x="1215737" y="4894118"/>
                  </a:lnTo>
                  <a:cubicBezTo>
                    <a:pt x="1226128" y="4866409"/>
                    <a:pt x="1235527" y="4838308"/>
                    <a:pt x="1246909" y="4810991"/>
                  </a:cubicBezTo>
                  <a:cubicBezTo>
                    <a:pt x="1269240" y="4757396"/>
                    <a:pt x="1267691" y="4786914"/>
                    <a:pt x="1267691" y="4759037"/>
                  </a:cubicBezTo>
                  <a:lnTo>
                    <a:pt x="1267691" y="4707082"/>
                  </a:lnTo>
                  <a:cubicBezTo>
                    <a:pt x="1274618" y="4675909"/>
                    <a:pt x="1280728" y="4644544"/>
                    <a:pt x="1288473" y="4613564"/>
                  </a:cubicBezTo>
                  <a:cubicBezTo>
                    <a:pt x="1291130" y="4602938"/>
                    <a:pt x="1298864" y="4582391"/>
                    <a:pt x="1298864" y="4582391"/>
                  </a:cubicBezTo>
                  <a:lnTo>
                    <a:pt x="1350819" y="4478482"/>
                  </a:lnTo>
                  <a:lnTo>
                    <a:pt x="1465119" y="4322618"/>
                  </a:lnTo>
                  <a:cubicBezTo>
                    <a:pt x="1482437" y="4298373"/>
                    <a:pt x="1498460" y="4273148"/>
                    <a:pt x="1517073" y="4249882"/>
                  </a:cubicBezTo>
                  <a:cubicBezTo>
                    <a:pt x="1526253" y="4238407"/>
                    <a:pt x="1548246" y="4218709"/>
                    <a:pt x="1548246" y="4218709"/>
                  </a:cubicBezTo>
                  <a:lnTo>
                    <a:pt x="1683328" y="4104409"/>
                  </a:lnTo>
                  <a:lnTo>
                    <a:pt x="1797628" y="4052455"/>
                  </a:lnTo>
                  <a:lnTo>
                    <a:pt x="1932709" y="3927764"/>
                  </a:lnTo>
                  <a:lnTo>
                    <a:pt x="1974273" y="3823855"/>
                  </a:lnTo>
                  <a:lnTo>
                    <a:pt x="2057400" y="3564082"/>
                  </a:lnTo>
                  <a:lnTo>
                    <a:pt x="2098964" y="3439391"/>
                  </a:lnTo>
                  <a:lnTo>
                    <a:pt x="2213264" y="3106882"/>
                  </a:lnTo>
                  <a:lnTo>
                    <a:pt x="2275609" y="3034146"/>
                  </a:lnTo>
                  <a:lnTo>
                    <a:pt x="2462646" y="2847109"/>
                  </a:lnTo>
                  <a:lnTo>
                    <a:pt x="2732809" y="2670464"/>
                  </a:lnTo>
                  <a:lnTo>
                    <a:pt x="3054928" y="2556164"/>
                  </a:lnTo>
                  <a:cubicBezTo>
                    <a:pt x="3084556" y="2552872"/>
                    <a:pt x="3144804" y="2552790"/>
                    <a:pt x="3179619" y="2535382"/>
                  </a:cubicBezTo>
                  <a:cubicBezTo>
                    <a:pt x="3184000" y="2533191"/>
                    <a:pt x="3186546" y="2528455"/>
                    <a:pt x="3190009" y="2524991"/>
                  </a:cubicBezTo>
                  <a:lnTo>
                    <a:pt x="3366655" y="2504209"/>
                  </a:lnTo>
                  <a:cubicBezTo>
                    <a:pt x="3463615" y="2493435"/>
                    <a:pt x="3428808" y="2493818"/>
                    <a:pt x="3470564" y="2493818"/>
                  </a:cubicBezTo>
                  <a:lnTo>
                    <a:pt x="3553691" y="2504209"/>
                  </a:lnTo>
                  <a:lnTo>
                    <a:pt x="3990109" y="2660073"/>
                  </a:lnTo>
                  <a:lnTo>
                    <a:pt x="4177146" y="2680855"/>
                  </a:lnTo>
                  <a:lnTo>
                    <a:pt x="4530437" y="2815937"/>
                  </a:lnTo>
                  <a:lnTo>
                    <a:pt x="4904509" y="2919846"/>
                  </a:lnTo>
                  <a:lnTo>
                    <a:pt x="5122719" y="3002973"/>
                  </a:lnTo>
                  <a:lnTo>
                    <a:pt x="5382491" y="3096491"/>
                  </a:lnTo>
                  <a:lnTo>
                    <a:pt x="5756564" y="3023755"/>
                  </a:lnTo>
                  <a:lnTo>
                    <a:pt x="5902037" y="2888673"/>
                  </a:lnTo>
                  <a:lnTo>
                    <a:pt x="6068291" y="2701637"/>
                  </a:lnTo>
                  <a:lnTo>
                    <a:pt x="6182591" y="2504209"/>
                  </a:lnTo>
                  <a:lnTo>
                    <a:pt x="6255328" y="2296391"/>
                  </a:lnTo>
                  <a:lnTo>
                    <a:pt x="6255328" y="2109355"/>
                  </a:lnTo>
                  <a:lnTo>
                    <a:pt x="6276109" y="1880755"/>
                  </a:lnTo>
                  <a:lnTo>
                    <a:pt x="6400800" y="1672937"/>
                  </a:lnTo>
                  <a:lnTo>
                    <a:pt x="6639791" y="1558637"/>
                  </a:lnTo>
                  <a:lnTo>
                    <a:pt x="6847609" y="1506682"/>
                  </a:lnTo>
                  <a:lnTo>
                    <a:pt x="6951519" y="1454727"/>
                  </a:lnTo>
                  <a:cubicBezTo>
                    <a:pt x="6982692" y="1437409"/>
                    <a:pt x="7014235" y="1420741"/>
                    <a:pt x="7045037" y="1402773"/>
                  </a:cubicBezTo>
                  <a:cubicBezTo>
                    <a:pt x="7073233" y="1386325"/>
                    <a:pt x="7070144" y="1388056"/>
                    <a:pt x="7086600" y="1371600"/>
                  </a:cubicBezTo>
                  <a:lnTo>
                    <a:pt x="7096991" y="1350818"/>
                  </a:lnTo>
                  <a:cubicBezTo>
                    <a:pt x="7176030" y="1294362"/>
                    <a:pt x="7156403" y="1325514"/>
                    <a:pt x="7180119" y="1278082"/>
                  </a:cubicBezTo>
                  <a:lnTo>
                    <a:pt x="7252855" y="1205346"/>
                  </a:lnTo>
                  <a:lnTo>
                    <a:pt x="7377546" y="1070264"/>
                  </a:lnTo>
                  <a:lnTo>
                    <a:pt x="7543800" y="872837"/>
                  </a:lnTo>
                  <a:lnTo>
                    <a:pt x="7689273" y="685800"/>
                  </a:lnTo>
                  <a:lnTo>
                    <a:pt x="7762009" y="571500"/>
                  </a:lnTo>
                  <a:cubicBezTo>
                    <a:pt x="7819658" y="490792"/>
                    <a:pt x="7792896" y="519832"/>
                    <a:pt x="7834746" y="477982"/>
                  </a:cubicBezTo>
                  <a:lnTo>
                    <a:pt x="7855528" y="415637"/>
                  </a:lnTo>
                  <a:lnTo>
                    <a:pt x="7834746" y="176646"/>
                  </a:lnTo>
                  <a:lnTo>
                    <a:pt x="7897091" y="10391"/>
                  </a:lnTo>
                  <a:lnTo>
                    <a:pt x="7699664" y="0"/>
                  </a:lnTo>
                  <a:lnTo>
                    <a:pt x="7658100" y="218209"/>
                  </a:lnTo>
                  <a:lnTo>
                    <a:pt x="7543800" y="384464"/>
                  </a:lnTo>
                  <a:lnTo>
                    <a:pt x="7419109" y="550718"/>
                  </a:lnTo>
                  <a:lnTo>
                    <a:pt x="7367155" y="706582"/>
                  </a:lnTo>
                  <a:lnTo>
                    <a:pt x="7273637" y="904009"/>
                  </a:lnTo>
                  <a:lnTo>
                    <a:pt x="7138555" y="935182"/>
                  </a:lnTo>
                  <a:lnTo>
                    <a:pt x="6993082" y="1153391"/>
                  </a:lnTo>
                  <a:lnTo>
                    <a:pt x="6847609" y="1278082"/>
                  </a:lnTo>
                  <a:lnTo>
                    <a:pt x="6754091" y="1319646"/>
                  </a:lnTo>
                  <a:lnTo>
                    <a:pt x="6598228" y="1381991"/>
                  </a:lnTo>
                  <a:lnTo>
                    <a:pt x="6421582" y="1527464"/>
                  </a:lnTo>
                  <a:lnTo>
                    <a:pt x="6255328" y="1704109"/>
                  </a:lnTo>
                  <a:lnTo>
                    <a:pt x="6182591" y="1787237"/>
                  </a:lnTo>
                  <a:lnTo>
                    <a:pt x="6130637" y="2005446"/>
                  </a:lnTo>
                  <a:lnTo>
                    <a:pt x="6130637" y="2234046"/>
                  </a:lnTo>
                  <a:lnTo>
                    <a:pt x="6120246" y="2348346"/>
                  </a:lnTo>
                  <a:lnTo>
                    <a:pt x="6068291" y="2493818"/>
                  </a:lnTo>
                  <a:lnTo>
                    <a:pt x="5829300" y="2722418"/>
                  </a:lnTo>
                  <a:lnTo>
                    <a:pt x="5663046" y="2867891"/>
                  </a:lnTo>
                  <a:lnTo>
                    <a:pt x="5455228" y="2940627"/>
                  </a:lnTo>
                  <a:lnTo>
                    <a:pt x="5309755" y="2951018"/>
                  </a:lnTo>
                  <a:lnTo>
                    <a:pt x="5153891" y="2909455"/>
                  </a:lnTo>
                  <a:lnTo>
                    <a:pt x="4925291" y="2815937"/>
                  </a:lnTo>
                  <a:lnTo>
                    <a:pt x="4488873" y="2618509"/>
                  </a:lnTo>
                  <a:lnTo>
                    <a:pt x="4249882" y="2524991"/>
                  </a:lnTo>
                  <a:lnTo>
                    <a:pt x="3803073" y="2400300"/>
                  </a:lnTo>
                  <a:lnTo>
                    <a:pt x="3429000" y="2296391"/>
                  </a:lnTo>
                  <a:lnTo>
                    <a:pt x="3044537" y="2317173"/>
                  </a:lnTo>
                  <a:lnTo>
                    <a:pt x="2753591" y="2410691"/>
                  </a:lnTo>
                  <a:lnTo>
                    <a:pt x="2639291" y="2441864"/>
                  </a:lnTo>
                  <a:lnTo>
                    <a:pt x="2441864" y="2504209"/>
                  </a:lnTo>
                  <a:lnTo>
                    <a:pt x="2337955" y="2639291"/>
                  </a:lnTo>
                  <a:lnTo>
                    <a:pt x="2234046" y="2774373"/>
                  </a:lnTo>
                  <a:lnTo>
                    <a:pt x="2140528" y="2940627"/>
                  </a:lnTo>
                  <a:lnTo>
                    <a:pt x="2078182" y="3075709"/>
                  </a:lnTo>
                  <a:lnTo>
                    <a:pt x="1995055" y="3221182"/>
                  </a:lnTo>
                  <a:lnTo>
                    <a:pt x="1911928" y="3325091"/>
                  </a:lnTo>
                  <a:lnTo>
                    <a:pt x="1891146" y="3231573"/>
                  </a:lnTo>
                  <a:lnTo>
                    <a:pt x="1859973" y="3044537"/>
                  </a:lnTo>
                  <a:lnTo>
                    <a:pt x="1963882" y="2878282"/>
                  </a:lnTo>
                  <a:lnTo>
                    <a:pt x="2130137" y="2628900"/>
                  </a:lnTo>
                  <a:lnTo>
                    <a:pt x="2275609" y="2441864"/>
                  </a:lnTo>
                  <a:lnTo>
                    <a:pt x="2441864" y="2265218"/>
                  </a:lnTo>
                  <a:lnTo>
                    <a:pt x="2576946" y="2119746"/>
                  </a:lnTo>
                  <a:lnTo>
                    <a:pt x="2660073" y="2026227"/>
                  </a:lnTo>
                  <a:lnTo>
                    <a:pt x="2951019" y="1756064"/>
                  </a:lnTo>
                  <a:lnTo>
                    <a:pt x="3044537" y="1569027"/>
                  </a:lnTo>
                  <a:lnTo>
                    <a:pt x="3044537" y="1413164"/>
                  </a:lnTo>
                  <a:lnTo>
                    <a:pt x="2951019" y="1215737"/>
                  </a:lnTo>
                  <a:lnTo>
                    <a:pt x="2909455" y="1028700"/>
                  </a:lnTo>
                  <a:lnTo>
                    <a:pt x="2909455" y="883227"/>
                  </a:lnTo>
                  <a:lnTo>
                    <a:pt x="3023755" y="779318"/>
                  </a:lnTo>
                  <a:lnTo>
                    <a:pt x="3138055" y="768927"/>
                  </a:lnTo>
                  <a:lnTo>
                    <a:pt x="3283528" y="696191"/>
                  </a:lnTo>
                  <a:lnTo>
                    <a:pt x="3418609" y="529937"/>
                  </a:lnTo>
                  <a:lnTo>
                    <a:pt x="3480955" y="415637"/>
                  </a:lnTo>
                  <a:lnTo>
                    <a:pt x="3501737" y="259773"/>
                  </a:lnTo>
                  <a:lnTo>
                    <a:pt x="3480955" y="124691"/>
                  </a:lnTo>
                  <a:lnTo>
                    <a:pt x="3418609" y="0"/>
                  </a:lnTo>
                  <a:lnTo>
                    <a:pt x="3273137" y="0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44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 bwMode="auto">
            <a:xfrm flipH="1">
              <a:off x="1187624" y="5373216"/>
              <a:ext cx="144016" cy="3383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Connecteur droit avec flèche 52"/>
            <p:cNvCxnSpPr/>
            <p:nvPr/>
          </p:nvCxnSpPr>
          <p:spPr bwMode="auto">
            <a:xfrm flipH="1">
              <a:off x="2458362" y="3563014"/>
              <a:ext cx="324036" cy="2192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Connecteur droit avec flèche 55"/>
            <p:cNvCxnSpPr/>
            <p:nvPr/>
          </p:nvCxnSpPr>
          <p:spPr bwMode="auto">
            <a:xfrm>
              <a:off x="1835696" y="3782290"/>
              <a:ext cx="0" cy="4387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Connecteur droit avec flèche 59"/>
            <p:cNvCxnSpPr/>
            <p:nvPr/>
          </p:nvCxnSpPr>
          <p:spPr bwMode="auto">
            <a:xfrm>
              <a:off x="2915816" y="1916832"/>
              <a:ext cx="0" cy="4387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Connecteur droit avec flèche 60"/>
            <p:cNvCxnSpPr/>
            <p:nvPr/>
          </p:nvCxnSpPr>
          <p:spPr bwMode="auto">
            <a:xfrm flipH="1">
              <a:off x="7540604" y="1412776"/>
              <a:ext cx="199748" cy="3667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Connecteur droit avec flèche 62"/>
            <p:cNvCxnSpPr/>
            <p:nvPr/>
          </p:nvCxnSpPr>
          <p:spPr bwMode="auto">
            <a:xfrm flipH="1">
              <a:off x="5508104" y="3930288"/>
              <a:ext cx="360040" cy="1158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66" name="Connecteur droit avec flèche 65"/>
          <p:cNvCxnSpPr/>
          <p:nvPr/>
        </p:nvCxnSpPr>
        <p:spPr bwMode="auto">
          <a:xfrm flipH="1" flipV="1">
            <a:off x="4788024" y="2924944"/>
            <a:ext cx="360040" cy="5168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Connecteur droit avec flèche 67"/>
          <p:cNvCxnSpPr/>
          <p:nvPr/>
        </p:nvCxnSpPr>
        <p:spPr bwMode="auto">
          <a:xfrm>
            <a:off x="3853933" y="1267187"/>
            <a:ext cx="334695" cy="5123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Connecteur droit avec flèche 69"/>
          <p:cNvCxnSpPr/>
          <p:nvPr/>
        </p:nvCxnSpPr>
        <p:spPr bwMode="auto">
          <a:xfrm flipH="1">
            <a:off x="3403022" y="2784571"/>
            <a:ext cx="562031" cy="2584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Connecteur droit avec flèche 70"/>
          <p:cNvCxnSpPr/>
          <p:nvPr/>
        </p:nvCxnSpPr>
        <p:spPr bwMode="auto">
          <a:xfrm>
            <a:off x="3212416" y="2021082"/>
            <a:ext cx="641517" cy="2557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Connecteur droit avec flèche 74"/>
          <p:cNvCxnSpPr/>
          <p:nvPr/>
        </p:nvCxnSpPr>
        <p:spPr bwMode="auto">
          <a:xfrm>
            <a:off x="4788024" y="1412776"/>
            <a:ext cx="720080" cy="1833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Connecteur droit avec flèche 76"/>
          <p:cNvCxnSpPr/>
          <p:nvPr/>
        </p:nvCxnSpPr>
        <p:spPr bwMode="auto">
          <a:xfrm flipH="1">
            <a:off x="5148064" y="2014116"/>
            <a:ext cx="504056" cy="1833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Connecteur droit avec flèche 78"/>
          <p:cNvCxnSpPr/>
          <p:nvPr/>
        </p:nvCxnSpPr>
        <p:spPr bwMode="auto">
          <a:xfrm flipH="1">
            <a:off x="2884746" y="3671863"/>
            <a:ext cx="562031" cy="2584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Connecteur droit avec flèche 79"/>
          <p:cNvCxnSpPr/>
          <p:nvPr/>
        </p:nvCxnSpPr>
        <p:spPr bwMode="auto">
          <a:xfrm>
            <a:off x="2267746" y="4747770"/>
            <a:ext cx="190616" cy="6254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Connecteur droit avec flèche 82"/>
          <p:cNvCxnSpPr/>
          <p:nvPr/>
        </p:nvCxnSpPr>
        <p:spPr bwMode="auto">
          <a:xfrm flipH="1">
            <a:off x="2026312" y="5542384"/>
            <a:ext cx="432050" cy="456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Connecteur droit avec flèche 84"/>
          <p:cNvCxnSpPr/>
          <p:nvPr/>
        </p:nvCxnSpPr>
        <p:spPr bwMode="auto">
          <a:xfrm flipH="1" flipV="1">
            <a:off x="1364610" y="6151062"/>
            <a:ext cx="543094" cy="8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Connecteur droit avec flèche 86"/>
          <p:cNvCxnSpPr/>
          <p:nvPr/>
        </p:nvCxnSpPr>
        <p:spPr bwMode="auto">
          <a:xfrm flipH="1">
            <a:off x="2555776" y="1877806"/>
            <a:ext cx="183602" cy="6870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7110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 descr="Seulement les tourbières got 0, Seulement les marais et les marécages got 0, Toutes ces réponses got 0, Aucune de ces réponse got 0, "/>
          <p:cNvSpPr/>
          <p:nvPr>
            <p:custDataLst>
              <p:tags r:id="rId2"/>
            </p:custDataLst>
          </p:nvPr>
        </p:nvSpPr>
        <p:spPr bwMode="auto">
          <a:xfrm>
            <a:off x="4716016" y="2564904"/>
            <a:ext cx="3356372" cy="37759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825579" y="1313829"/>
            <a:ext cx="8064896" cy="1143000"/>
          </a:xfrm>
        </p:spPr>
        <p:txBody>
          <a:bodyPr/>
          <a:lstStyle/>
          <a:p>
            <a:pPr algn="l"/>
            <a:r>
              <a:rPr lang="fr-CA" sz="3200" b="1" dirty="0">
                <a:solidFill>
                  <a:schemeClr val="tx1"/>
                </a:solidFill>
                <a:latin typeface="Calibri" pitchFamily="34" charset="0"/>
              </a:rPr>
              <a:t>Les milieux humides filtrent les sédiments.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27584" y="2996952"/>
            <a:ext cx="4104456" cy="2232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Seulement les tourbières</a:t>
            </a:r>
          </a:p>
          <a:p>
            <a:pPr marL="514350" indent="-51435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Seulement les marais et les marécages</a:t>
            </a:r>
          </a:p>
          <a:p>
            <a:pPr marL="514350" indent="-51435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Toutes ces réponses</a:t>
            </a:r>
          </a:p>
          <a:p>
            <a:pPr marL="514350" indent="-514350">
              <a:buFont typeface="+mj-lt"/>
              <a:buAutoNum type="alphaUcPeriod"/>
            </a:pPr>
            <a:r>
              <a:rPr lang="fr-CA" sz="2400" dirty="0">
                <a:latin typeface="Calibri" pitchFamily="34" charset="0"/>
              </a:rPr>
              <a:t>Aucune de ces réponses</a:t>
            </a:r>
            <a:endParaRPr lang="fr-CA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22" y="332656"/>
            <a:ext cx="8957774" cy="76944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Mythe ou réalité : Hydrologie</a:t>
            </a:r>
            <a:endParaRPr lang="fr-CA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1407974" y="3408432"/>
            <a:ext cx="3465513" cy="804672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6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9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57107" cy="908720"/>
          </a:xfrm>
        </p:spPr>
        <p:txBody>
          <a:bodyPr/>
          <a:lstStyle/>
          <a:p>
            <a:pPr algn="l"/>
            <a:r>
              <a:rPr lang="fr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Filtrent l’eau…</a:t>
            </a: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" name="Rectangle 3"/>
          <p:cNvSpPr>
            <a:spLocks noGrp="1" noChangeArrowheads="1"/>
          </p:cNvSpPr>
          <p:nvPr>
            <p:ph idx="1"/>
          </p:nvPr>
        </p:nvSpPr>
        <p:spPr>
          <a:xfrm>
            <a:off x="339949" y="1196752"/>
            <a:ext cx="8415660" cy="53731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dirty="0"/>
              <a:t>Aussi un rôle des MH qui se font inonder</a:t>
            </a:r>
          </a:p>
          <a:p>
            <a:pPr lvl="1">
              <a:lnSpc>
                <a:spcPct val="80000"/>
              </a:lnSpc>
            </a:pPr>
            <a:r>
              <a:rPr lang="fr-CA" dirty="0"/>
              <a:t>Marais, marécages, tourbières riveraines</a:t>
            </a:r>
          </a:p>
          <a:p>
            <a:pPr lvl="1">
              <a:lnSpc>
                <a:spcPct val="80000"/>
              </a:lnSpc>
            </a:pPr>
            <a:r>
              <a:rPr lang="fr-CA" dirty="0"/>
              <a:t>L’eau qui inonde est chargée de sédiments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Elle en ressort «  filtrée »</a:t>
            </a:r>
          </a:p>
          <a:p>
            <a:pPr>
              <a:lnSpc>
                <a:spcPct val="80000"/>
              </a:lnSpc>
            </a:pPr>
            <a:r>
              <a:rPr lang="fr-CA" dirty="0"/>
              <a:t>Mais techniquement faux pour les tourbières</a:t>
            </a:r>
          </a:p>
          <a:p>
            <a:pPr lvl="1">
              <a:lnSpc>
                <a:spcPct val="80000"/>
              </a:lnSpc>
            </a:pPr>
            <a:r>
              <a:rPr lang="fr-CA" dirty="0"/>
              <a:t>L’eau provient seulement des pluies</a:t>
            </a:r>
          </a:p>
          <a:p>
            <a:pPr lvl="1">
              <a:lnSpc>
                <a:spcPct val="80000"/>
              </a:lnSpc>
            </a:pPr>
            <a:r>
              <a:rPr lang="fr-CA" dirty="0"/>
              <a:t>L’eau qui en ressort est foncée (COD, MO)</a:t>
            </a:r>
          </a:p>
          <a:p>
            <a:pPr lvl="1">
              <a:lnSpc>
                <a:spcPct val="80000"/>
              </a:lnSpc>
            </a:pPr>
            <a:r>
              <a:rPr lang="fr-CA" dirty="0"/>
              <a:t>Il n’y a pas « d’épuration »</a:t>
            </a:r>
          </a:p>
          <a:p>
            <a:pPr lvl="2">
              <a:lnSpc>
                <a:spcPct val="80000"/>
              </a:lnSpc>
            </a:pPr>
            <a:r>
              <a:rPr lang="fr-CA" dirty="0"/>
              <a:t>Sauf pour certains métaux lourds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05" y="4320154"/>
            <a:ext cx="3383795" cy="2537846"/>
          </a:xfrm>
          <a:prstGeom prst="rect">
            <a:avLst/>
          </a:prstGeom>
        </p:spPr>
      </p:pic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134894" y="6550223"/>
            <a:ext cx="2009106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www.polartrec.com</a:t>
            </a:r>
          </a:p>
        </p:txBody>
      </p:sp>
    </p:spTree>
    <p:extLst>
      <p:ext uri="{BB962C8B-B14F-4D97-AF65-F5344CB8AC3E}">
        <p14:creationId xmlns:p14="http://schemas.microsoft.com/office/powerpoint/2010/main" val="3764460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772400" cy="980728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Hydrologie des MH : Sommaire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81169" cy="504031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fr-CA" sz="3200" dirty="0"/>
              <a:t>Milieux humides non-riverains (≠ inondables)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Tourbières = Sols organiques = Éponges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Participent aux inondations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Gardent l’eau lors de sécheresses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Ne filtrent pas vraiment l’eau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Séquestrent et accumulent du carbone!</a:t>
            </a:r>
          </a:p>
          <a:p>
            <a:pPr>
              <a:lnSpc>
                <a:spcPct val="90000"/>
              </a:lnSpc>
            </a:pPr>
            <a:r>
              <a:rPr lang="fr-CA" dirty="0"/>
              <a:t>Milieux humides riverains inondables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Marais, marécages et tourbières riveraines 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Réduisent les débits de crues lors d’inondations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Réduisent l’érosion des berges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Filtrent l’eau et favorisent l’accumulation de sédiments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Maintiennent une grande diversité biologique</a:t>
            </a:r>
          </a:p>
          <a:p>
            <a:pPr lvl="2">
              <a:lnSpc>
                <a:spcPct val="90000"/>
              </a:lnSpc>
            </a:pPr>
            <a:endParaRPr lang="fr-CA" dirty="0"/>
          </a:p>
          <a:p>
            <a:pPr lvl="1">
              <a:lnSpc>
                <a:spcPct val="90000"/>
              </a:lnSpc>
            </a:pPr>
            <a:endParaRPr lang="fr-CA" dirty="0"/>
          </a:p>
          <a:p>
            <a:pPr>
              <a:lnSpc>
                <a:spcPct val="90000"/>
              </a:lnSpc>
            </a:pPr>
            <a:endParaRPr lang="fr-CA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202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 descr="Vrai got 0, Faux got 0, "/>
          <p:cNvSpPr/>
          <p:nvPr>
            <p:custDataLst>
              <p:tags r:id="rId2"/>
            </p:custDataLst>
          </p:nvPr>
        </p:nvSpPr>
        <p:spPr bwMode="auto">
          <a:xfrm>
            <a:off x="4716016" y="2564904"/>
            <a:ext cx="3356372" cy="37759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992888" cy="1143000"/>
          </a:xfrm>
        </p:spPr>
        <p:txBody>
          <a:bodyPr/>
          <a:lstStyle/>
          <a:p>
            <a:pPr algn="l"/>
            <a:r>
              <a:rPr lang="fr-CA" sz="3200" b="1" dirty="0">
                <a:solidFill>
                  <a:schemeClr val="tx1"/>
                </a:solidFill>
                <a:latin typeface="Calibri" pitchFamily="34" charset="0"/>
              </a:rPr>
              <a:t>La récolte en tourbière forestière entraîne une remontée de la nappe phréatique.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07704" y="3501008"/>
            <a:ext cx="1656184" cy="12241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dirty="0">
                <a:latin typeface="Calibri" pitchFamily="34" charset="0"/>
              </a:rPr>
              <a:t>Vrai</a:t>
            </a:r>
          </a:p>
          <a:p>
            <a:pPr marL="514350" indent="-514350">
              <a:buFont typeface="+mj-lt"/>
              <a:buAutoNum type="alphaUcPeriod"/>
            </a:pPr>
            <a:r>
              <a:rPr lang="fr-CA" dirty="0">
                <a:latin typeface="Calibri" pitchFamily="34" charset="0"/>
              </a:rPr>
              <a:t>Faux</a:t>
            </a:r>
            <a:endParaRPr lang="fr-CA" sz="20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22" y="332656"/>
            <a:ext cx="8957774" cy="76944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Mythe ou réalité : Foresterie</a:t>
            </a:r>
            <a:endParaRPr lang="fr-CA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2488094" y="3546728"/>
            <a:ext cx="777875" cy="48768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6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8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fr-C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hydrologique des tourbières forestières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250825" y="4868863"/>
            <a:ext cx="8642350" cy="1800225"/>
          </a:xfrm>
          <a:prstGeom prst="rect">
            <a:avLst/>
          </a:prstGeom>
          <a:solidFill>
            <a:srgbClr val="9933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95700" y="4194175"/>
            <a:ext cx="358775" cy="647700"/>
            <a:chOff x="1111" y="1661"/>
            <a:chExt cx="771" cy="1134"/>
          </a:xfrm>
        </p:grpSpPr>
        <p:sp>
          <p:nvSpPr>
            <p:cNvPr id="210950" name="AutoShape 6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45175" y="4168775"/>
            <a:ext cx="360363" cy="649288"/>
            <a:chOff x="1111" y="1661"/>
            <a:chExt cx="771" cy="1134"/>
          </a:xfrm>
        </p:grpSpPr>
        <p:sp>
          <p:nvSpPr>
            <p:cNvPr id="210953" name="AutoShape 9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231188" y="4035425"/>
            <a:ext cx="504825" cy="792163"/>
            <a:chOff x="1111" y="1661"/>
            <a:chExt cx="771" cy="1134"/>
          </a:xfrm>
        </p:grpSpPr>
        <p:sp>
          <p:nvSpPr>
            <p:cNvPr id="210956" name="AutoShape 1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0957" name="Rectangle 1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0958" name="AutoShape 14"/>
          <p:cNvSpPr>
            <a:spLocks noChangeArrowheads="1"/>
          </p:cNvSpPr>
          <p:nvPr/>
        </p:nvSpPr>
        <p:spPr bwMode="auto">
          <a:xfrm rot="10800000">
            <a:off x="1390650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59" name="AutoShape 15"/>
          <p:cNvSpPr>
            <a:spLocks noChangeArrowheads="1"/>
          </p:cNvSpPr>
          <p:nvPr/>
        </p:nvSpPr>
        <p:spPr bwMode="auto">
          <a:xfrm rot="10800000">
            <a:off x="5548313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60" name="AutoShape 16"/>
          <p:cNvSpPr>
            <a:spLocks noChangeArrowheads="1"/>
          </p:cNvSpPr>
          <p:nvPr/>
        </p:nvSpPr>
        <p:spPr bwMode="auto">
          <a:xfrm rot="10800000">
            <a:off x="4559300" y="4573588"/>
            <a:ext cx="360363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61" name="AutoShape 17"/>
          <p:cNvSpPr>
            <a:spLocks noChangeArrowheads="1"/>
          </p:cNvSpPr>
          <p:nvPr/>
        </p:nvSpPr>
        <p:spPr bwMode="auto">
          <a:xfrm rot="10800000">
            <a:off x="6862763" y="4645025"/>
            <a:ext cx="217487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62" name="AutoShape 18"/>
          <p:cNvSpPr>
            <a:spLocks noChangeArrowheads="1"/>
          </p:cNvSpPr>
          <p:nvPr/>
        </p:nvSpPr>
        <p:spPr bwMode="auto">
          <a:xfrm rot="10800000">
            <a:off x="2398713" y="4573588"/>
            <a:ext cx="215900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63" name="AutoShape 19"/>
          <p:cNvSpPr>
            <a:spLocks noChangeArrowheads="1"/>
          </p:cNvSpPr>
          <p:nvPr/>
        </p:nvSpPr>
        <p:spPr bwMode="auto">
          <a:xfrm rot="10800000">
            <a:off x="3406775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64" name="AutoShape 20"/>
          <p:cNvSpPr>
            <a:spLocks noChangeArrowheads="1"/>
          </p:cNvSpPr>
          <p:nvPr/>
        </p:nvSpPr>
        <p:spPr bwMode="auto">
          <a:xfrm rot="10800000">
            <a:off x="382588" y="4645025"/>
            <a:ext cx="215900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55613" y="4121150"/>
            <a:ext cx="431800" cy="720725"/>
            <a:chOff x="1111" y="1661"/>
            <a:chExt cx="771" cy="1134"/>
          </a:xfrm>
        </p:grpSpPr>
        <p:sp>
          <p:nvSpPr>
            <p:cNvPr id="210966" name="AutoShape 2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0967" name="Rectangle 2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0968" name="Rectangle 24" descr="Ondulations"/>
          <p:cNvSpPr>
            <a:spLocks noChangeArrowheads="1"/>
          </p:cNvSpPr>
          <p:nvPr/>
        </p:nvSpPr>
        <p:spPr bwMode="auto">
          <a:xfrm>
            <a:off x="250825" y="5516563"/>
            <a:ext cx="8642350" cy="1152525"/>
          </a:xfrm>
          <a:prstGeom prst="rect">
            <a:avLst/>
          </a:prstGeom>
          <a:pattFill prst="zigZag">
            <a:fgClr>
              <a:schemeClr val="bg1"/>
            </a:fgClr>
            <a:bgClr>
              <a:srgbClr val="6633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69" name="AutoShape 25"/>
          <p:cNvSpPr>
            <a:spLocks noChangeArrowheads="1"/>
          </p:cNvSpPr>
          <p:nvPr/>
        </p:nvSpPr>
        <p:spPr bwMode="auto">
          <a:xfrm>
            <a:off x="946150" y="2090738"/>
            <a:ext cx="1152525" cy="25209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70" name="AutoShape 26"/>
          <p:cNvSpPr>
            <a:spLocks noChangeArrowheads="1"/>
          </p:cNvSpPr>
          <p:nvPr/>
        </p:nvSpPr>
        <p:spPr bwMode="auto">
          <a:xfrm>
            <a:off x="2111375" y="2628900"/>
            <a:ext cx="792163" cy="1944688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71" name="AutoShape 27"/>
          <p:cNvSpPr>
            <a:spLocks noChangeArrowheads="1"/>
          </p:cNvSpPr>
          <p:nvPr/>
        </p:nvSpPr>
        <p:spPr bwMode="auto">
          <a:xfrm>
            <a:off x="2903538" y="1981200"/>
            <a:ext cx="1296987" cy="26638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72" name="AutoShape 28"/>
          <p:cNvSpPr>
            <a:spLocks noChangeArrowheads="1"/>
          </p:cNvSpPr>
          <p:nvPr/>
        </p:nvSpPr>
        <p:spPr bwMode="auto">
          <a:xfrm>
            <a:off x="4173538" y="2052638"/>
            <a:ext cx="1152525" cy="25209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73" name="AutoShape 29"/>
          <p:cNvSpPr>
            <a:spLocks noChangeArrowheads="1"/>
          </p:cNvSpPr>
          <p:nvPr/>
        </p:nvSpPr>
        <p:spPr bwMode="auto">
          <a:xfrm>
            <a:off x="4991100" y="1908175"/>
            <a:ext cx="1389063" cy="27368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638800" y="4178300"/>
            <a:ext cx="360363" cy="649288"/>
            <a:chOff x="1111" y="1661"/>
            <a:chExt cx="771" cy="1134"/>
          </a:xfrm>
        </p:grpSpPr>
        <p:sp>
          <p:nvSpPr>
            <p:cNvPr id="210975" name="AutoShape 31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0976" name="Rectangle 32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064125" y="3852863"/>
            <a:ext cx="503238" cy="974725"/>
            <a:chOff x="1111" y="1661"/>
            <a:chExt cx="771" cy="1134"/>
          </a:xfrm>
        </p:grpSpPr>
        <p:sp>
          <p:nvSpPr>
            <p:cNvPr id="210978" name="AutoShape 34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0979" name="Rectangle 35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156325" y="4064000"/>
            <a:ext cx="504825" cy="792163"/>
            <a:chOff x="1111" y="1661"/>
            <a:chExt cx="771" cy="1134"/>
          </a:xfrm>
        </p:grpSpPr>
        <p:sp>
          <p:nvSpPr>
            <p:cNvPr id="210981" name="AutoShape 37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0982" name="Rectangle 38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614613" y="3833813"/>
            <a:ext cx="649287" cy="1008062"/>
            <a:chOff x="1111" y="1661"/>
            <a:chExt cx="771" cy="1134"/>
          </a:xfrm>
        </p:grpSpPr>
        <p:sp>
          <p:nvSpPr>
            <p:cNvPr id="210984" name="AutoShape 40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0985" name="Rectangle 41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751013" y="4049713"/>
            <a:ext cx="504825" cy="792162"/>
            <a:chOff x="1111" y="1661"/>
            <a:chExt cx="771" cy="1134"/>
          </a:xfrm>
        </p:grpSpPr>
        <p:sp>
          <p:nvSpPr>
            <p:cNvPr id="210987" name="AutoShape 43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0988" name="Rectangle 44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0989" name="Freeform 45"/>
          <p:cNvSpPr>
            <a:spLocks/>
          </p:cNvSpPr>
          <p:nvPr/>
        </p:nvSpPr>
        <p:spPr bwMode="auto">
          <a:xfrm>
            <a:off x="250825" y="2124075"/>
            <a:ext cx="792163" cy="2520950"/>
          </a:xfrm>
          <a:custGeom>
            <a:avLst/>
            <a:gdLst/>
            <a:ahLst/>
            <a:cxnLst>
              <a:cxn ang="0">
                <a:pos x="0" y="1588"/>
              </a:cxn>
              <a:cxn ang="0">
                <a:pos x="499" y="1588"/>
              </a:cxn>
              <a:cxn ang="0">
                <a:pos x="137" y="0"/>
              </a:cxn>
              <a:cxn ang="0">
                <a:pos x="0" y="545"/>
              </a:cxn>
              <a:cxn ang="0">
                <a:pos x="0" y="1588"/>
              </a:cxn>
            </a:cxnLst>
            <a:rect l="0" t="0" r="r" b="b"/>
            <a:pathLst>
              <a:path w="499" h="1588">
                <a:moveTo>
                  <a:pt x="0" y="1588"/>
                </a:moveTo>
                <a:lnTo>
                  <a:pt x="499" y="1588"/>
                </a:lnTo>
                <a:lnTo>
                  <a:pt x="137" y="0"/>
                </a:lnTo>
                <a:lnTo>
                  <a:pt x="0" y="545"/>
                </a:lnTo>
                <a:lnTo>
                  <a:pt x="0" y="1588"/>
                </a:lnTo>
                <a:close/>
              </a:path>
            </a:pathLst>
          </a:custGeom>
          <a:solidFill>
            <a:srgbClr val="008000"/>
          </a:solidFill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90" name="AutoShape 46"/>
          <p:cNvSpPr>
            <a:spLocks noChangeArrowheads="1"/>
          </p:cNvSpPr>
          <p:nvPr/>
        </p:nvSpPr>
        <p:spPr bwMode="auto">
          <a:xfrm rot="10800000">
            <a:off x="7596188" y="4606925"/>
            <a:ext cx="382587" cy="233363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97" name="Freeform 53"/>
          <p:cNvSpPr>
            <a:spLocks/>
          </p:cNvSpPr>
          <p:nvPr/>
        </p:nvSpPr>
        <p:spPr bwMode="auto">
          <a:xfrm flipH="1">
            <a:off x="8101013" y="2073275"/>
            <a:ext cx="792162" cy="2520950"/>
          </a:xfrm>
          <a:custGeom>
            <a:avLst/>
            <a:gdLst/>
            <a:ahLst/>
            <a:cxnLst>
              <a:cxn ang="0">
                <a:pos x="0" y="1588"/>
              </a:cxn>
              <a:cxn ang="0">
                <a:pos x="499" y="1588"/>
              </a:cxn>
              <a:cxn ang="0">
                <a:pos x="137" y="0"/>
              </a:cxn>
              <a:cxn ang="0">
                <a:pos x="0" y="545"/>
              </a:cxn>
              <a:cxn ang="0">
                <a:pos x="0" y="1588"/>
              </a:cxn>
            </a:cxnLst>
            <a:rect l="0" t="0" r="r" b="b"/>
            <a:pathLst>
              <a:path w="499" h="1588">
                <a:moveTo>
                  <a:pt x="0" y="1588"/>
                </a:moveTo>
                <a:lnTo>
                  <a:pt x="499" y="1588"/>
                </a:lnTo>
                <a:lnTo>
                  <a:pt x="137" y="0"/>
                </a:lnTo>
                <a:lnTo>
                  <a:pt x="0" y="545"/>
                </a:lnTo>
                <a:lnTo>
                  <a:pt x="0" y="1588"/>
                </a:lnTo>
                <a:close/>
              </a:path>
            </a:pathLst>
          </a:custGeom>
          <a:solidFill>
            <a:srgbClr val="008000"/>
          </a:solidFill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98" name="Rectangle 54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0999" name="AutoShape 55"/>
          <p:cNvSpPr>
            <a:spLocks noChangeArrowheads="1"/>
          </p:cNvSpPr>
          <p:nvPr/>
        </p:nvSpPr>
        <p:spPr bwMode="auto">
          <a:xfrm rot="10800000">
            <a:off x="8532813" y="4594225"/>
            <a:ext cx="288925" cy="2476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1000" name="Line 56"/>
          <p:cNvSpPr>
            <a:spLocks noChangeShapeType="1"/>
          </p:cNvSpPr>
          <p:nvPr/>
        </p:nvSpPr>
        <p:spPr bwMode="auto">
          <a:xfrm>
            <a:off x="250825" y="4868863"/>
            <a:ext cx="8640763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1001" name="AutoShape 57"/>
          <p:cNvSpPr>
            <a:spLocks noChangeArrowheads="1"/>
          </p:cNvSpPr>
          <p:nvPr/>
        </p:nvSpPr>
        <p:spPr bwMode="auto">
          <a:xfrm>
            <a:off x="6418263" y="2124075"/>
            <a:ext cx="1152525" cy="25209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1005" name="AutoShape 61"/>
          <p:cNvSpPr>
            <a:spLocks noChangeArrowheads="1"/>
          </p:cNvSpPr>
          <p:nvPr/>
        </p:nvSpPr>
        <p:spPr bwMode="auto">
          <a:xfrm>
            <a:off x="7164388" y="2362200"/>
            <a:ext cx="1223962" cy="2233613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6948488" y="3860800"/>
            <a:ext cx="503237" cy="974725"/>
            <a:chOff x="1111" y="1661"/>
            <a:chExt cx="771" cy="1134"/>
          </a:xfrm>
        </p:grpSpPr>
        <p:sp>
          <p:nvSpPr>
            <p:cNvPr id="211007" name="AutoShape 63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1008" name="Rectangle 64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1014" name="AutoShape 70"/>
          <p:cNvSpPr>
            <a:spLocks noChangeArrowheads="1"/>
          </p:cNvSpPr>
          <p:nvPr/>
        </p:nvSpPr>
        <p:spPr bwMode="auto">
          <a:xfrm>
            <a:off x="2771775" y="5734050"/>
            <a:ext cx="3600450" cy="6477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Nappe phréatique</a:t>
            </a:r>
          </a:p>
        </p:txBody>
      </p:sp>
    </p:spTree>
    <p:extLst>
      <p:ext uri="{BB962C8B-B14F-4D97-AF65-F5344CB8AC3E}">
        <p14:creationId xmlns:p14="http://schemas.microsoft.com/office/powerpoint/2010/main" val="187485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fr-C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hydrologique des tourbières forestières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250825" y="4868863"/>
            <a:ext cx="8642350" cy="1800225"/>
          </a:xfrm>
          <a:prstGeom prst="rect">
            <a:avLst/>
          </a:prstGeom>
          <a:solidFill>
            <a:srgbClr val="9933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95700" y="4194175"/>
            <a:ext cx="358775" cy="647700"/>
            <a:chOff x="1111" y="1661"/>
            <a:chExt cx="771" cy="1134"/>
          </a:xfrm>
        </p:grpSpPr>
        <p:sp>
          <p:nvSpPr>
            <p:cNvPr id="204807" name="AutoShape 7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08" name="Rectangle 8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45175" y="4168775"/>
            <a:ext cx="360363" cy="649288"/>
            <a:chOff x="1111" y="1661"/>
            <a:chExt cx="771" cy="1134"/>
          </a:xfrm>
        </p:grpSpPr>
        <p:sp>
          <p:nvSpPr>
            <p:cNvPr id="204810" name="AutoShape 10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11" name="Rectangle 11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231188" y="4035425"/>
            <a:ext cx="504825" cy="792163"/>
            <a:chOff x="1111" y="1661"/>
            <a:chExt cx="771" cy="1134"/>
          </a:xfrm>
        </p:grpSpPr>
        <p:sp>
          <p:nvSpPr>
            <p:cNvPr id="204813" name="AutoShape 13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14" name="Rectangle 14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04815" name="AutoShape 15"/>
          <p:cNvSpPr>
            <a:spLocks noChangeArrowheads="1"/>
          </p:cNvSpPr>
          <p:nvPr/>
        </p:nvSpPr>
        <p:spPr bwMode="auto">
          <a:xfrm rot="10800000">
            <a:off x="1390650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16" name="AutoShape 16"/>
          <p:cNvSpPr>
            <a:spLocks noChangeArrowheads="1"/>
          </p:cNvSpPr>
          <p:nvPr/>
        </p:nvSpPr>
        <p:spPr bwMode="auto">
          <a:xfrm rot="10800000">
            <a:off x="5548313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17" name="AutoShape 17"/>
          <p:cNvSpPr>
            <a:spLocks noChangeArrowheads="1"/>
          </p:cNvSpPr>
          <p:nvPr/>
        </p:nvSpPr>
        <p:spPr bwMode="auto">
          <a:xfrm rot="10800000">
            <a:off x="4559300" y="4573588"/>
            <a:ext cx="360363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18" name="AutoShape 18"/>
          <p:cNvSpPr>
            <a:spLocks noChangeArrowheads="1"/>
          </p:cNvSpPr>
          <p:nvPr/>
        </p:nvSpPr>
        <p:spPr bwMode="auto">
          <a:xfrm rot="10800000">
            <a:off x="6862763" y="4645025"/>
            <a:ext cx="217487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19" name="AutoShape 19"/>
          <p:cNvSpPr>
            <a:spLocks noChangeArrowheads="1"/>
          </p:cNvSpPr>
          <p:nvPr/>
        </p:nvSpPr>
        <p:spPr bwMode="auto">
          <a:xfrm rot="10800000">
            <a:off x="2398713" y="4573588"/>
            <a:ext cx="215900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20" name="AutoShape 20"/>
          <p:cNvSpPr>
            <a:spLocks noChangeArrowheads="1"/>
          </p:cNvSpPr>
          <p:nvPr/>
        </p:nvSpPr>
        <p:spPr bwMode="auto">
          <a:xfrm rot="10800000">
            <a:off x="3406775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21" name="AutoShape 21"/>
          <p:cNvSpPr>
            <a:spLocks noChangeArrowheads="1"/>
          </p:cNvSpPr>
          <p:nvPr/>
        </p:nvSpPr>
        <p:spPr bwMode="auto">
          <a:xfrm rot="10800000">
            <a:off x="382588" y="4645025"/>
            <a:ext cx="215900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55613" y="4121150"/>
            <a:ext cx="431800" cy="720725"/>
            <a:chOff x="1111" y="1661"/>
            <a:chExt cx="771" cy="1134"/>
          </a:xfrm>
        </p:grpSpPr>
        <p:sp>
          <p:nvSpPr>
            <p:cNvPr id="204823" name="AutoShape 23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24" name="Rectangle 24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04825" name="Rectangle 25" descr="Ondulations"/>
          <p:cNvSpPr>
            <a:spLocks noChangeArrowheads="1"/>
          </p:cNvSpPr>
          <p:nvPr/>
        </p:nvSpPr>
        <p:spPr bwMode="auto">
          <a:xfrm>
            <a:off x="250825" y="5516563"/>
            <a:ext cx="8642350" cy="1152525"/>
          </a:xfrm>
          <a:prstGeom prst="rect">
            <a:avLst/>
          </a:prstGeom>
          <a:pattFill prst="zigZag">
            <a:fgClr>
              <a:schemeClr val="bg1"/>
            </a:fgClr>
            <a:bgClr>
              <a:srgbClr val="6633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26" name="AutoShape 26"/>
          <p:cNvSpPr>
            <a:spLocks noChangeArrowheads="1"/>
          </p:cNvSpPr>
          <p:nvPr/>
        </p:nvSpPr>
        <p:spPr bwMode="auto">
          <a:xfrm>
            <a:off x="946150" y="2090738"/>
            <a:ext cx="1152525" cy="25209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27" name="AutoShape 27"/>
          <p:cNvSpPr>
            <a:spLocks noChangeArrowheads="1"/>
          </p:cNvSpPr>
          <p:nvPr/>
        </p:nvSpPr>
        <p:spPr bwMode="auto">
          <a:xfrm>
            <a:off x="2111375" y="2628900"/>
            <a:ext cx="792163" cy="1944688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28" name="AutoShape 28"/>
          <p:cNvSpPr>
            <a:spLocks noChangeArrowheads="1"/>
          </p:cNvSpPr>
          <p:nvPr/>
        </p:nvSpPr>
        <p:spPr bwMode="auto">
          <a:xfrm>
            <a:off x="2903538" y="1981200"/>
            <a:ext cx="1296987" cy="26638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29" name="AutoShape 29"/>
          <p:cNvSpPr>
            <a:spLocks noChangeArrowheads="1"/>
          </p:cNvSpPr>
          <p:nvPr/>
        </p:nvSpPr>
        <p:spPr bwMode="auto">
          <a:xfrm>
            <a:off x="4173538" y="2052638"/>
            <a:ext cx="1152525" cy="25209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30" name="AutoShape 30"/>
          <p:cNvSpPr>
            <a:spLocks noChangeArrowheads="1"/>
          </p:cNvSpPr>
          <p:nvPr/>
        </p:nvSpPr>
        <p:spPr bwMode="auto">
          <a:xfrm>
            <a:off x="4991100" y="1908175"/>
            <a:ext cx="1389063" cy="27368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638800" y="4178300"/>
            <a:ext cx="360363" cy="649288"/>
            <a:chOff x="1111" y="1661"/>
            <a:chExt cx="771" cy="1134"/>
          </a:xfrm>
        </p:grpSpPr>
        <p:sp>
          <p:nvSpPr>
            <p:cNvPr id="204833" name="AutoShape 33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34" name="Rectangle 34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064125" y="3852863"/>
            <a:ext cx="503238" cy="974725"/>
            <a:chOff x="1111" y="1661"/>
            <a:chExt cx="771" cy="1134"/>
          </a:xfrm>
        </p:grpSpPr>
        <p:sp>
          <p:nvSpPr>
            <p:cNvPr id="204836" name="AutoShape 36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37" name="Rectangle 37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156325" y="4064000"/>
            <a:ext cx="504825" cy="792163"/>
            <a:chOff x="1111" y="1661"/>
            <a:chExt cx="771" cy="1134"/>
          </a:xfrm>
        </p:grpSpPr>
        <p:sp>
          <p:nvSpPr>
            <p:cNvPr id="204839" name="AutoShape 39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40" name="Rectangle 40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2614613" y="3833813"/>
            <a:ext cx="649287" cy="1008062"/>
            <a:chOff x="1111" y="1661"/>
            <a:chExt cx="771" cy="1134"/>
          </a:xfrm>
        </p:grpSpPr>
        <p:sp>
          <p:nvSpPr>
            <p:cNvPr id="204842" name="AutoShape 4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43" name="Rectangle 4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1751013" y="4049713"/>
            <a:ext cx="504825" cy="792162"/>
            <a:chOff x="1111" y="1661"/>
            <a:chExt cx="771" cy="1134"/>
          </a:xfrm>
        </p:grpSpPr>
        <p:sp>
          <p:nvSpPr>
            <p:cNvPr id="204845" name="AutoShape 45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46" name="Rectangle 46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04847" name="Freeform 47"/>
          <p:cNvSpPr>
            <a:spLocks/>
          </p:cNvSpPr>
          <p:nvPr/>
        </p:nvSpPr>
        <p:spPr bwMode="auto">
          <a:xfrm>
            <a:off x="250825" y="2124075"/>
            <a:ext cx="792163" cy="2520950"/>
          </a:xfrm>
          <a:custGeom>
            <a:avLst/>
            <a:gdLst/>
            <a:ahLst/>
            <a:cxnLst>
              <a:cxn ang="0">
                <a:pos x="0" y="1588"/>
              </a:cxn>
              <a:cxn ang="0">
                <a:pos x="499" y="1588"/>
              </a:cxn>
              <a:cxn ang="0">
                <a:pos x="137" y="0"/>
              </a:cxn>
              <a:cxn ang="0">
                <a:pos x="0" y="545"/>
              </a:cxn>
              <a:cxn ang="0">
                <a:pos x="0" y="1588"/>
              </a:cxn>
            </a:cxnLst>
            <a:rect l="0" t="0" r="r" b="b"/>
            <a:pathLst>
              <a:path w="499" h="1588">
                <a:moveTo>
                  <a:pt x="0" y="1588"/>
                </a:moveTo>
                <a:lnTo>
                  <a:pt x="499" y="1588"/>
                </a:lnTo>
                <a:lnTo>
                  <a:pt x="137" y="0"/>
                </a:lnTo>
                <a:lnTo>
                  <a:pt x="0" y="545"/>
                </a:lnTo>
                <a:lnTo>
                  <a:pt x="0" y="1588"/>
                </a:lnTo>
                <a:close/>
              </a:path>
            </a:pathLst>
          </a:custGeom>
          <a:solidFill>
            <a:srgbClr val="008000"/>
          </a:solidFill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48" name="AutoShape 48"/>
          <p:cNvSpPr>
            <a:spLocks noChangeArrowheads="1"/>
          </p:cNvSpPr>
          <p:nvPr/>
        </p:nvSpPr>
        <p:spPr bwMode="auto">
          <a:xfrm rot="10800000">
            <a:off x="7596188" y="4606925"/>
            <a:ext cx="382587" cy="233363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539750" y="1125538"/>
            <a:ext cx="2519363" cy="3671887"/>
            <a:chOff x="340" y="709"/>
            <a:chExt cx="1587" cy="2313"/>
          </a:xfrm>
        </p:grpSpPr>
        <p:sp>
          <p:nvSpPr>
            <p:cNvPr id="204851" name="AutoShape 51"/>
            <p:cNvSpPr>
              <a:spLocks noChangeArrowheads="1"/>
            </p:cNvSpPr>
            <p:nvPr/>
          </p:nvSpPr>
          <p:spPr bwMode="auto">
            <a:xfrm>
              <a:off x="407" y="1117"/>
              <a:ext cx="453" cy="1905"/>
            </a:xfrm>
            <a:prstGeom prst="downArrow">
              <a:avLst>
                <a:gd name="adj1" fmla="val 50000"/>
                <a:gd name="adj2" fmla="val 105132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53" name="AutoShape 53"/>
            <p:cNvSpPr>
              <a:spLocks noChangeArrowheads="1"/>
            </p:cNvSpPr>
            <p:nvPr/>
          </p:nvSpPr>
          <p:spPr bwMode="auto">
            <a:xfrm>
              <a:off x="340" y="709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Précipitation</a:t>
              </a: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3236913" y="1125538"/>
            <a:ext cx="2592387" cy="2446337"/>
            <a:chOff x="2039" y="709"/>
            <a:chExt cx="1633" cy="1541"/>
          </a:xfrm>
        </p:grpSpPr>
        <p:sp>
          <p:nvSpPr>
            <p:cNvPr id="204858" name="AutoShape 58"/>
            <p:cNvSpPr>
              <a:spLocks noChangeArrowheads="1"/>
            </p:cNvSpPr>
            <p:nvPr/>
          </p:nvSpPr>
          <p:spPr bwMode="auto">
            <a:xfrm rot="10800000">
              <a:off x="2621" y="1117"/>
              <a:ext cx="453" cy="1133"/>
            </a:xfrm>
            <a:prstGeom prst="downArrow">
              <a:avLst>
                <a:gd name="adj1" fmla="val 50000"/>
                <a:gd name="adj2" fmla="val 62528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59" name="AutoShape 59"/>
            <p:cNvSpPr>
              <a:spLocks noChangeArrowheads="1"/>
            </p:cNvSpPr>
            <p:nvPr/>
          </p:nvSpPr>
          <p:spPr bwMode="auto">
            <a:xfrm>
              <a:off x="2039" y="70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Évaporation</a:t>
              </a:r>
            </a:p>
          </p:txBody>
        </p:sp>
      </p:grpSp>
      <p:sp>
        <p:nvSpPr>
          <p:cNvPr id="204864" name="Freeform 64"/>
          <p:cNvSpPr>
            <a:spLocks/>
          </p:cNvSpPr>
          <p:nvPr/>
        </p:nvSpPr>
        <p:spPr bwMode="auto">
          <a:xfrm flipH="1">
            <a:off x="8101013" y="2073275"/>
            <a:ext cx="792162" cy="2520950"/>
          </a:xfrm>
          <a:custGeom>
            <a:avLst/>
            <a:gdLst/>
            <a:ahLst/>
            <a:cxnLst>
              <a:cxn ang="0">
                <a:pos x="0" y="1588"/>
              </a:cxn>
              <a:cxn ang="0">
                <a:pos x="499" y="1588"/>
              </a:cxn>
              <a:cxn ang="0">
                <a:pos x="137" y="0"/>
              </a:cxn>
              <a:cxn ang="0">
                <a:pos x="0" y="545"/>
              </a:cxn>
              <a:cxn ang="0">
                <a:pos x="0" y="1588"/>
              </a:cxn>
            </a:cxnLst>
            <a:rect l="0" t="0" r="r" b="b"/>
            <a:pathLst>
              <a:path w="499" h="1588">
                <a:moveTo>
                  <a:pt x="0" y="1588"/>
                </a:moveTo>
                <a:lnTo>
                  <a:pt x="499" y="1588"/>
                </a:lnTo>
                <a:lnTo>
                  <a:pt x="137" y="0"/>
                </a:lnTo>
                <a:lnTo>
                  <a:pt x="0" y="545"/>
                </a:lnTo>
                <a:lnTo>
                  <a:pt x="0" y="1588"/>
                </a:lnTo>
                <a:close/>
              </a:path>
            </a:pathLst>
          </a:custGeom>
          <a:solidFill>
            <a:srgbClr val="008000"/>
          </a:solidFill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50" name="Rectangle 50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65" name="AutoShape 65"/>
          <p:cNvSpPr>
            <a:spLocks noChangeArrowheads="1"/>
          </p:cNvSpPr>
          <p:nvPr/>
        </p:nvSpPr>
        <p:spPr bwMode="auto">
          <a:xfrm rot="10800000">
            <a:off x="8532813" y="4594225"/>
            <a:ext cx="288925" cy="2476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250825" y="4868863"/>
            <a:ext cx="8640763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31" name="AutoShape 31"/>
          <p:cNvSpPr>
            <a:spLocks noChangeArrowheads="1"/>
          </p:cNvSpPr>
          <p:nvPr/>
        </p:nvSpPr>
        <p:spPr bwMode="auto">
          <a:xfrm>
            <a:off x="6418263" y="2124075"/>
            <a:ext cx="1152525" cy="25209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6011863" y="1125538"/>
            <a:ext cx="2663825" cy="3311525"/>
            <a:chOff x="3787" y="709"/>
            <a:chExt cx="1678" cy="2086"/>
          </a:xfrm>
        </p:grpSpPr>
        <p:sp>
          <p:nvSpPr>
            <p:cNvPr id="204860" name="AutoShape 60"/>
            <p:cNvSpPr>
              <a:spLocks noChangeArrowheads="1"/>
            </p:cNvSpPr>
            <p:nvPr/>
          </p:nvSpPr>
          <p:spPr bwMode="auto">
            <a:xfrm>
              <a:off x="3787" y="709"/>
              <a:ext cx="1678" cy="40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Transpiration</a:t>
              </a:r>
            </a:p>
          </p:txBody>
        </p:sp>
        <p:sp>
          <p:nvSpPr>
            <p:cNvPr id="204862" name="AutoShape 62"/>
            <p:cNvSpPr>
              <a:spLocks noChangeArrowheads="1"/>
            </p:cNvSpPr>
            <p:nvPr/>
          </p:nvSpPr>
          <p:spPr bwMode="auto">
            <a:xfrm rot="10800000">
              <a:off x="4468" y="1117"/>
              <a:ext cx="453" cy="1678"/>
            </a:xfrm>
            <a:prstGeom prst="downArrow">
              <a:avLst>
                <a:gd name="adj1" fmla="val 50556"/>
                <a:gd name="adj2" fmla="val 62920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04849" name="AutoShape 49"/>
          <p:cNvSpPr>
            <a:spLocks noChangeArrowheads="1"/>
          </p:cNvSpPr>
          <p:nvPr/>
        </p:nvSpPr>
        <p:spPr bwMode="auto">
          <a:xfrm>
            <a:off x="7164388" y="2362200"/>
            <a:ext cx="1223962" cy="2233613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6948488" y="3860800"/>
            <a:ext cx="503237" cy="974725"/>
            <a:chOff x="1111" y="1661"/>
            <a:chExt cx="771" cy="1134"/>
          </a:xfrm>
        </p:grpSpPr>
        <p:sp>
          <p:nvSpPr>
            <p:cNvPr id="204867" name="AutoShape 67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68" name="Rectangle 68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04869" name="AutoShape 69"/>
          <p:cNvSpPr>
            <a:spLocks noChangeArrowheads="1"/>
          </p:cNvSpPr>
          <p:nvPr/>
        </p:nvSpPr>
        <p:spPr bwMode="auto">
          <a:xfrm>
            <a:off x="2771775" y="5734050"/>
            <a:ext cx="3600450" cy="6477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Nappe phréatique</a:t>
            </a:r>
          </a:p>
        </p:txBody>
      </p: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2314575" y="1773238"/>
            <a:ext cx="2598738" cy="2303462"/>
            <a:chOff x="1458" y="1117"/>
            <a:chExt cx="1637" cy="1451"/>
          </a:xfrm>
        </p:grpSpPr>
        <p:sp>
          <p:nvSpPr>
            <p:cNvPr id="204854" name="AutoShape 54"/>
            <p:cNvSpPr>
              <a:spLocks noChangeArrowheads="1"/>
            </p:cNvSpPr>
            <p:nvPr/>
          </p:nvSpPr>
          <p:spPr bwMode="auto">
            <a:xfrm>
              <a:off x="1458" y="1117"/>
              <a:ext cx="453" cy="1043"/>
            </a:xfrm>
            <a:prstGeom prst="downArrow">
              <a:avLst>
                <a:gd name="adj1" fmla="val 50000"/>
                <a:gd name="adj2" fmla="val 57561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57" name="AutoShape 57"/>
            <p:cNvSpPr>
              <a:spLocks noChangeArrowheads="1"/>
            </p:cNvSpPr>
            <p:nvPr/>
          </p:nvSpPr>
          <p:spPr bwMode="auto">
            <a:xfrm>
              <a:off x="1530" y="2160"/>
              <a:ext cx="1565" cy="40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Interception</a:t>
              </a:r>
            </a:p>
          </p:txBody>
        </p:sp>
      </p:grpSp>
      <p:sp>
        <p:nvSpPr>
          <p:cNvPr id="204876" name="AutoShape 76"/>
          <p:cNvSpPr>
            <a:spLocks noChangeArrowheads="1"/>
          </p:cNvSpPr>
          <p:nvPr/>
        </p:nvSpPr>
        <p:spPr bwMode="auto">
          <a:xfrm>
            <a:off x="2268538" y="981075"/>
            <a:ext cx="6551612" cy="3311525"/>
          </a:xfrm>
          <a:prstGeom prst="roundRect">
            <a:avLst>
              <a:gd name="adj" fmla="val 16667"/>
            </a:avLst>
          </a:prstGeom>
          <a:solidFill>
            <a:srgbClr val="000000">
              <a:alpha val="25000"/>
            </a:srgb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Évapotranspiration</a:t>
            </a:r>
          </a:p>
        </p:txBody>
      </p:sp>
      <p:grpSp>
        <p:nvGrpSpPr>
          <p:cNvPr id="16" name="Group 79"/>
          <p:cNvGrpSpPr>
            <a:grpSpLocks/>
          </p:cNvGrpSpPr>
          <p:nvPr/>
        </p:nvGrpSpPr>
        <p:grpSpPr bwMode="auto">
          <a:xfrm>
            <a:off x="4572000" y="4149725"/>
            <a:ext cx="2328863" cy="1439863"/>
            <a:chOff x="2880" y="2614"/>
            <a:chExt cx="1467" cy="907"/>
          </a:xfrm>
        </p:grpSpPr>
        <p:sp>
          <p:nvSpPr>
            <p:cNvPr id="204877" name="AutoShape 77"/>
            <p:cNvSpPr>
              <a:spLocks noChangeArrowheads="1"/>
            </p:cNvSpPr>
            <p:nvPr/>
          </p:nvSpPr>
          <p:spPr bwMode="auto">
            <a:xfrm>
              <a:off x="3032" y="3113"/>
              <a:ext cx="1315" cy="408"/>
            </a:xfrm>
            <a:prstGeom prst="curvedUpArrow">
              <a:avLst>
                <a:gd name="adj1" fmla="val 64461"/>
                <a:gd name="adj2" fmla="val 128922"/>
                <a:gd name="adj3" fmla="val 33333"/>
              </a:avLst>
            </a:prstGeom>
            <a:solidFill>
              <a:schemeClr val="tx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878" name="AutoShape 78"/>
            <p:cNvSpPr>
              <a:spLocks noChangeArrowheads="1"/>
            </p:cNvSpPr>
            <p:nvPr/>
          </p:nvSpPr>
          <p:spPr bwMode="auto">
            <a:xfrm flipH="1" flipV="1">
              <a:off x="2880" y="2614"/>
              <a:ext cx="1315" cy="408"/>
            </a:xfrm>
            <a:prstGeom prst="curvedUpArrow">
              <a:avLst>
                <a:gd name="adj1" fmla="val 64461"/>
                <a:gd name="adj2" fmla="val 128922"/>
                <a:gd name="adj3" fmla="val 33333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5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hydrologique après la récolte</a:t>
            </a:r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250825" y="4868863"/>
            <a:ext cx="8642350" cy="1800225"/>
          </a:xfrm>
          <a:prstGeom prst="rect">
            <a:avLst/>
          </a:prstGeom>
          <a:solidFill>
            <a:srgbClr val="9933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95700" y="4194175"/>
            <a:ext cx="358775" cy="647700"/>
            <a:chOff x="1111" y="1661"/>
            <a:chExt cx="771" cy="1134"/>
          </a:xfrm>
        </p:grpSpPr>
        <p:sp>
          <p:nvSpPr>
            <p:cNvPr id="333830" name="AutoShape 6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3831" name="Rectangle 7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45175" y="4168775"/>
            <a:ext cx="360363" cy="649288"/>
            <a:chOff x="1111" y="1661"/>
            <a:chExt cx="771" cy="1134"/>
          </a:xfrm>
        </p:grpSpPr>
        <p:sp>
          <p:nvSpPr>
            <p:cNvPr id="333833" name="AutoShape 9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3834" name="Rectangle 10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231188" y="4035425"/>
            <a:ext cx="504825" cy="792163"/>
            <a:chOff x="1111" y="1661"/>
            <a:chExt cx="771" cy="1134"/>
          </a:xfrm>
        </p:grpSpPr>
        <p:sp>
          <p:nvSpPr>
            <p:cNvPr id="333836" name="AutoShape 1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3837" name="Rectangle 1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33838" name="AutoShape 14"/>
          <p:cNvSpPr>
            <a:spLocks noChangeArrowheads="1"/>
          </p:cNvSpPr>
          <p:nvPr/>
        </p:nvSpPr>
        <p:spPr bwMode="auto">
          <a:xfrm rot="10800000">
            <a:off x="1390650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39" name="AutoShape 15"/>
          <p:cNvSpPr>
            <a:spLocks noChangeArrowheads="1"/>
          </p:cNvSpPr>
          <p:nvPr/>
        </p:nvSpPr>
        <p:spPr bwMode="auto">
          <a:xfrm rot="10800000">
            <a:off x="5548313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40" name="AutoShape 16"/>
          <p:cNvSpPr>
            <a:spLocks noChangeArrowheads="1"/>
          </p:cNvSpPr>
          <p:nvPr/>
        </p:nvSpPr>
        <p:spPr bwMode="auto">
          <a:xfrm rot="10800000">
            <a:off x="4559300" y="4573588"/>
            <a:ext cx="360363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41" name="AutoShape 17"/>
          <p:cNvSpPr>
            <a:spLocks noChangeArrowheads="1"/>
          </p:cNvSpPr>
          <p:nvPr/>
        </p:nvSpPr>
        <p:spPr bwMode="auto">
          <a:xfrm rot="10800000">
            <a:off x="6862763" y="4645025"/>
            <a:ext cx="217487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42" name="AutoShape 18"/>
          <p:cNvSpPr>
            <a:spLocks noChangeArrowheads="1"/>
          </p:cNvSpPr>
          <p:nvPr/>
        </p:nvSpPr>
        <p:spPr bwMode="auto">
          <a:xfrm rot="10800000">
            <a:off x="2398713" y="4573588"/>
            <a:ext cx="215900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43" name="AutoShape 19"/>
          <p:cNvSpPr>
            <a:spLocks noChangeArrowheads="1"/>
          </p:cNvSpPr>
          <p:nvPr/>
        </p:nvSpPr>
        <p:spPr bwMode="auto">
          <a:xfrm rot="10800000">
            <a:off x="3406775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 rot="10800000">
            <a:off x="382588" y="4645025"/>
            <a:ext cx="215900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55613" y="4121150"/>
            <a:ext cx="431800" cy="720725"/>
            <a:chOff x="1111" y="1661"/>
            <a:chExt cx="771" cy="1134"/>
          </a:xfrm>
        </p:grpSpPr>
        <p:sp>
          <p:nvSpPr>
            <p:cNvPr id="333846" name="AutoShape 2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3847" name="Rectangle 2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33848" name="Rectangle 24" descr="Ondulations"/>
          <p:cNvSpPr>
            <a:spLocks noChangeArrowheads="1"/>
          </p:cNvSpPr>
          <p:nvPr/>
        </p:nvSpPr>
        <p:spPr bwMode="auto">
          <a:xfrm>
            <a:off x="250825" y="5516563"/>
            <a:ext cx="8642350" cy="1152525"/>
          </a:xfrm>
          <a:prstGeom prst="rect">
            <a:avLst/>
          </a:prstGeom>
          <a:pattFill prst="zigZag">
            <a:fgClr>
              <a:schemeClr val="bg1"/>
            </a:fgClr>
            <a:bgClr>
              <a:srgbClr val="6633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638800" y="4178300"/>
            <a:ext cx="360363" cy="649288"/>
            <a:chOff x="1111" y="1661"/>
            <a:chExt cx="771" cy="1134"/>
          </a:xfrm>
        </p:grpSpPr>
        <p:sp>
          <p:nvSpPr>
            <p:cNvPr id="333850" name="AutoShape 26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3851" name="Rectangle 27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064125" y="3852863"/>
            <a:ext cx="503238" cy="974725"/>
            <a:chOff x="1111" y="1661"/>
            <a:chExt cx="771" cy="1134"/>
          </a:xfrm>
        </p:grpSpPr>
        <p:sp>
          <p:nvSpPr>
            <p:cNvPr id="333853" name="AutoShape 29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3854" name="Rectangle 30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6156325" y="4064000"/>
            <a:ext cx="504825" cy="792163"/>
            <a:chOff x="1111" y="1661"/>
            <a:chExt cx="771" cy="1134"/>
          </a:xfrm>
        </p:grpSpPr>
        <p:sp>
          <p:nvSpPr>
            <p:cNvPr id="333856" name="AutoShape 3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3857" name="Rectangle 3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614613" y="3833813"/>
            <a:ext cx="649287" cy="1008062"/>
            <a:chOff x="1111" y="1661"/>
            <a:chExt cx="771" cy="1134"/>
          </a:xfrm>
        </p:grpSpPr>
        <p:sp>
          <p:nvSpPr>
            <p:cNvPr id="333859" name="AutoShape 35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3860" name="Rectangle 36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751013" y="4049713"/>
            <a:ext cx="504825" cy="792162"/>
            <a:chOff x="1111" y="1661"/>
            <a:chExt cx="771" cy="1134"/>
          </a:xfrm>
        </p:grpSpPr>
        <p:sp>
          <p:nvSpPr>
            <p:cNvPr id="333862" name="AutoShape 38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3863" name="Rectangle 39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33864" name="AutoShape 40"/>
          <p:cNvSpPr>
            <a:spLocks noChangeArrowheads="1"/>
          </p:cNvSpPr>
          <p:nvPr/>
        </p:nvSpPr>
        <p:spPr bwMode="auto">
          <a:xfrm rot="10800000">
            <a:off x="7596188" y="4606925"/>
            <a:ext cx="382587" cy="233363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65" name="Rectangle 41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66" name="AutoShape 42"/>
          <p:cNvSpPr>
            <a:spLocks noChangeArrowheads="1"/>
          </p:cNvSpPr>
          <p:nvPr/>
        </p:nvSpPr>
        <p:spPr bwMode="auto">
          <a:xfrm rot="10800000">
            <a:off x="8532813" y="4594225"/>
            <a:ext cx="288925" cy="2476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3867" name="Line 43"/>
          <p:cNvSpPr>
            <a:spLocks noChangeShapeType="1"/>
          </p:cNvSpPr>
          <p:nvPr/>
        </p:nvSpPr>
        <p:spPr bwMode="auto">
          <a:xfrm>
            <a:off x="250825" y="4868863"/>
            <a:ext cx="8640763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6948488" y="3860800"/>
            <a:ext cx="503237" cy="974725"/>
            <a:chOff x="1111" y="1661"/>
            <a:chExt cx="771" cy="1134"/>
          </a:xfrm>
        </p:grpSpPr>
        <p:sp>
          <p:nvSpPr>
            <p:cNvPr id="333869" name="AutoShape 45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3870" name="Rectangle 46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04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250825" y="4868863"/>
            <a:ext cx="8642350" cy="1800225"/>
          </a:xfrm>
          <a:prstGeom prst="rect">
            <a:avLst/>
          </a:prstGeom>
          <a:solidFill>
            <a:srgbClr val="9933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52" name="Rectangle 4" descr="Ondulations"/>
          <p:cNvSpPr>
            <a:spLocks noChangeArrowheads="1"/>
          </p:cNvSpPr>
          <p:nvPr/>
        </p:nvSpPr>
        <p:spPr bwMode="auto">
          <a:xfrm>
            <a:off x="250825" y="5516563"/>
            <a:ext cx="8642350" cy="1152525"/>
          </a:xfrm>
          <a:prstGeom prst="rect">
            <a:avLst/>
          </a:prstGeom>
          <a:pattFill prst="zigZag">
            <a:fgClr>
              <a:schemeClr val="bg1"/>
            </a:fgClr>
            <a:bgClr>
              <a:srgbClr val="6633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hydrologique après la récolte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95700" y="4194175"/>
            <a:ext cx="358775" cy="647700"/>
            <a:chOff x="1111" y="1661"/>
            <a:chExt cx="771" cy="1134"/>
          </a:xfrm>
        </p:grpSpPr>
        <p:sp>
          <p:nvSpPr>
            <p:cNvPr id="334855" name="AutoShape 7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56" name="Rectangle 8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45175" y="4168775"/>
            <a:ext cx="360363" cy="649288"/>
            <a:chOff x="1111" y="1661"/>
            <a:chExt cx="771" cy="1134"/>
          </a:xfrm>
        </p:grpSpPr>
        <p:sp>
          <p:nvSpPr>
            <p:cNvPr id="334858" name="AutoShape 10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59" name="Rectangle 11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231188" y="4035425"/>
            <a:ext cx="504825" cy="792163"/>
            <a:chOff x="1111" y="1661"/>
            <a:chExt cx="771" cy="1134"/>
          </a:xfrm>
        </p:grpSpPr>
        <p:sp>
          <p:nvSpPr>
            <p:cNvPr id="334861" name="AutoShape 13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62" name="Rectangle 14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34863" name="AutoShape 15"/>
          <p:cNvSpPr>
            <a:spLocks noChangeArrowheads="1"/>
          </p:cNvSpPr>
          <p:nvPr/>
        </p:nvSpPr>
        <p:spPr bwMode="auto">
          <a:xfrm rot="10800000">
            <a:off x="1390650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64" name="AutoShape 16"/>
          <p:cNvSpPr>
            <a:spLocks noChangeArrowheads="1"/>
          </p:cNvSpPr>
          <p:nvPr/>
        </p:nvSpPr>
        <p:spPr bwMode="auto">
          <a:xfrm rot="10800000">
            <a:off x="5548313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65" name="AutoShape 17"/>
          <p:cNvSpPr>
            <a:spLocks noChangeArrowheads="1"/>
          </p:cNvSpPr>
          <p:nvPr/>
        </p:nvSpPr>
        <p:spPr bwMode="auto">
          <a:xfrm rot="10800000">
            <a:off x="4559300" y="4573588"/>
            <a:ext cx="360363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66" name="AutoShape 18"/>
          <p:cNvSpPr>
            <a:spLocks noChangeArrowheads="1"/>
          </p:cNvSpPr>
          <p:nvPr/>
        </p:nvSpPr>
        <p:spPr bwMode="auto">
          <a:xfrm rot="10800000">
            <a:off x="6862763" y="4645025"/>
            <a:ext cx="217487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67" name="AutoShape 19"/>
          <p:cNvSpPr>
            <a:spLocks noChangeArrowheads="1"/>
          </p:cNvSpPr>
          <p:nvPr/>
        </p:nvSpPr>
        <p:spPr bwMode="auto">
          <a:xfrm rot="10800000">
            <a:off x="2398713" y="4573588"/>
            <a:ext cx="215900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68" name="AutoShape 20"/>
          <p:cNvSpPr>
            <a:spLocks noChangeArrowheads="1"/>
          </p:cNvSpPr>
          <p:nvPr/>
        </p:nvSpPr>
        <p:spPr bwMode="auto">
          <a:xfrm rot="10800000">
            <a:off x="3406775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69" name="AutoShape 21"/>
          <p:cNvSpPr>
            <a:spLocks noChangeArrowheads="1"/>
          </p:cNvSpPr>
          <p:nvPr/>
        </p:nvSpPr>
        <p:spPr bwMode="auto">
          <a:xfrm rot="10800000">
            <a:off x="382588" y="4645025"/>
            <a:ext cx="215900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55613" y="4121150"/>
            <a:ext cx="431800" cy="720725"/>
            <a:chOff x="1111" y="1661"/>
            <a:chExt cx="771" cy="1134"/>
          </a:xfrm>
        </p:grpSpPr>
        <p:sp>
          <p:nvSpPr>
            <p:cNvPr id="334871" name="AutoShape 23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72" name="Rectangle 24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638800" y="4178300"/>
            <a:ext cx="360363" cy="649288"/>
            <a:chOff x="1111" y="1661"/>
            <a:chExt cx="771" cy="1134"/>
          </a:xfrm>
        </p:grpSpPr>
        <p:sp>
          <p:nvSpPr>
            <p:cNvPr id="334874" name="AutoShape 26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75" name="Rectangle 27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064125" y="3852863"/>
            <a:ext cx="503238" cy="974725"/>
            <a:chOff x="1111" y="1661"/>
            <a:chExt cx="771" cy="1134"/>
          </a:xfrm>
        </p:grpSpPr>
        <p:sp>
          <p:nvSpPr>
            <p:cNvPr id="334877" name="AutoShape 29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78" name="Rectangle 30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6156325" y="4064000"/>
            <a:ext cx="504825" cy="792163"/>
            <a:chOff x="1111" y="1661"/>
            <a:chExt cx="771" cy="1134"/>
          </a:xfrm>
        </p:grpSpPr>
        <p:sp>
          <p:nvSpPr>
            <p:cNvPr id="334880" name="AutoShape 3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81" name="Rectangle 3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614613" y="3833813"/>
            <a:ext cx="649287" cy="1008062"/>
            <a:chOff x="1111" y="1661"/>
            <a:chExt cx="771" cy="1134"/>
          </a:xfrm>
        </p:grpSpPr>
        <p:sp>
          <p:nvSpPr>
            <p:cNvPr id="334883" name="AutoShape 35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84" name="Rectangle 36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751013" y="4049713"/>
            <a:ext cx="504825" cy="792162"/>
            <a:chOff x="1111" y="1661"/>
            <a:chExt cx="771" cy="1134"/>
          </a:xfrm>
        </p:grpSpPr>
        <p:sp>
          <p:nvSpPr>
            <p:cNvPr id="334886" name="AutoShape 38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87" name="Rectangle 39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34888" name="AutoShape 40"/>
          <p:cNvSpPr>
            <a:spLocks noChangeArrowheads="1"/>
          </p:cNvSpPr>
          <p:nvPr/>
        </p:nvSpPr>
        <p:spPr bwMode="auto">
          <a:xfrm rot="10800000">
            <a:off x="7596188" y="4606925"/>
            <a:ext cx="382587" cy="233363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539750" y="1125538"/>
            <a:ext cx="2519363" cy="3671887"/>
            <a:chOff x="340" y="709"/>
            <a:chExt cx="1587" cy="2313"/>
          </a:xfrm>
        </p:grpSpPr>
        <p:sp>
          <p:nvSpPr>
            <p:cNvPr id="334890" name="AutoShape 42"/>
            <p:cNvSpPr>
              <a:spLocks noChangeArrowheads="1"/>
            </p:cNvSpPr>
            <p:nvPr/>
          </p:nvSpPr>
          <p:spPr bwMode="auto">
            <a:xfrm>
              <a:off x="407" y="1117"/>
              <a:ext cx="453" cy="1905"/>
            </a:xfrm>
            <a:prstGeom prst="downArrow">
              <a:avLst>
                <a:gd name="adj1" fmla="val 50000"/>
                <a:gd name="adj2" fmla="val 105132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91" name="AutoShape 43"/>
            <p:cNvSpPr>
              <a:spLocks noChangeArrowheads="1"/>
            </p:cNvSpPr>
            <p:nvPr/>
          </p:nvSpPr>
          <p:spPr bwMode="auto">
            <a:xfrm>
              <a:off x="340" y="709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Précipitation</a:t>
              </a:r>
            </a:p>
          </p:txBody>
        </p:sp>
      </p:grpSp>
      <p:sp>
        <p:nvSpPr>
          <p:cNvPr id="334892" name="AutoShape 44"/>
          <p:cNvSpPr>
            <a:spLocks noChangeArrowheads="1"/>
          </p:cNvSpPr>
          <p:nvPr/>
        </p:nvSpPr>
        <p:spPr bwMode="auto">
          <a:xfrm rot="10800000">
            <a:off x="8532813" y="4594225"/>
            <a:ext cx="288925" cy="2476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93" name="Line 45"/>
          <p:cNvSpPr>
            <a:spLocks noChangeShapeType="1"/>
          </p:cNvSpPr>
          <p:nvPr/>
        </p:nvSpPr>
        <p:spPr bwMode="auto">
          <a:xfrm>
            <a:off x="250825" y="4868863"/>
            <a:ext cx="8640763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6948488" y="3860800"/>
            <a:ext cx="503237" cy="974725"/>
            <a:chOff x="1111" y="1661"/>
            <a:chExt cx="771" cy="1134"/>
          </a:xfrm>
        </p:grpSpPr>
        <p:sp>
          <p:nvSpPr>
            <p:cNvPr id="334895" name="AutoShape 47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96" name="Rectangle 48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2314575" y="1773238"/>
            <a:ext cx="2598738" cy="2303462"/>
            <a:chOff x="1458" y="1117"/>
            <a:chExt cx="1637" cy="1451"/>
          </a:xfrm>
        </p:grpSpPr>
        <p:sp>
          <p:nvSpPr>
            <p:cNvPr id="334898" name="AutoShape 50"/>
            <p:cNvSpPr>
              <a:spLocks noChangeArrowheads="1"/>
            </p:cNvSpPr>
            <p:nvPr/>
          </p:nvSpPr>
          <p:spPr bwMode="auto">
            <a:xfrm>
              <a:off x="1458" y="1117"/>
              <a:ext cx="453" cy="1043"/>
            </a:xfrm>
            <a:prstGeom prst="downArrow">
              <a:avLst>
                <a:gd name="adj1" fmla="val 50000"/>
                <a:gd name="adj2" fmla="val 57561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899" name="AutoShape 51"/>
            <p:cNvSpPr>
              <a:spLocks noChangeArrowheads="1"/>
            </p:cNvSpPr>
            <p:nvPr/>
          </p:nvSpPr>
          <p:spPr bwMode="auto">
            <a:xfrm>
              <a:off x="1530" y="2160"/>
              <a:ext cx="1565" cy="408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20000"/>
              </a:schemeClr>
            </a:solidFill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900" name="AutoShape 52"/>
            <p:cNvSpPr>
              <a:spLocks noChangeArrowheads="1"/>
            </p:cNvSpPr>
            <p:nvPr/>
          </p:nvSpPr>
          <p:spPr bwMode="auto">
            <a:xfrm>
              <a:off x="1891" y="2296"/>
              <a:ext cx="851" cy="17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Interception</a:t>
              </a:r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3236913" y="1125538"/>
            <a:ext cx="2592387" cy="2447925"/>
            <a:chOff x="2039" y="709"/>
            <a:chExt cx="1633" cy="1542"/>
          </a:xfrm>
        </p:grpSpPr>
        <p:sp>
          <p:nvSpPr>
            <p:cNvPr id="334902" name="AutoShape 54"/>
            <p:cNvSpPr>
              <a:spLocks noChangeArrowheads="1"/>
            </p:cNvSpPr>
            <p:nvPr/>
          </p:nvSpPr>
          <p:spPr bwMode="auto">
            <a:xfrm rot="10800000">
              <a:off x="2621" y="1117"/>
              <a:ext cx="453" cy="1133"/>
            </a:xfrm>
            <a:prstGeom prst="downArrow">
              <a:avLst>
                <a:gd name="adj1" fmla="val 50000"/>
                <a:gd name="adj2" fmla="val 62528"/>
              </a:avLst>
            </a:prstGeom>
            <a:solidFill>
              <a:srgbClr val="FF0000">
                <a:alpha val="20000"/>
              </a:srgbClr>
            </a:solidFill>
            <a:ln w="38100" cap="rnd">
              <a:solidFill>
                <a:schemeClr val="bg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903" name="AutoShape 55"/>
            <p:cNvSpPr>
              <a:spLocks noChangeArrowheads="1"/>
            </p:cNvSpPr>
            <p:nvPr/>
          </p:nvSpPr>
          <p:spPr bwMode="auto">
            <a:xfrm>
              <a:off x="2039" y="70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0000"/>
              </a:srgbClr>
            </a:solidFill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904" name="AutoShape 56"/>
            <p:cNvSpPr>
              <a:spLocks noChangeArrowheads="1"/>
            </p:cNvSpPr>
            <p:nvPr/>
          </p:nvSpPr>
          <p:spPr bwMode="auto">
            <a:xfrm>
              <a:off x="2410" y="827"/>
              <a:ext cx="886" cy="18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Évaporation</a:t>
              </a:r>
            </a:p>
          </p:txBody>
        </p:sp>
        <p:sp>
          <p:nvSpPr>
            <p:cNvPr id="334905" name="AutoShape 57"/>
            <p:cNvSpPr>
              <a:spLocks noChangeArrowheads="1"/>
            </p:cNvSpPr>
            <p:nvPr/>
          </p:nvSpPr>
          <p:spPr bwMode="auto">
            <a:xfrm rot="10800000">
              <a:off x="2784" y="1117"/>
              <a:ext cx="123" cy="1134"/>
            </a:xfrm>
            <a:prstGeom prst="downArrow">
              <a:avLst>
                <a:gd name="adj1" fmla="val 50000"/>
                <a:gd name="adj2" fmla="val 230488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011863" y="1125538"/>
            <a:ext cx="2663825" cy="3311525"/>
            <a:chOff x="3787" y="709"/>
            <a:chExt cx="1678" cy="2086"/>
          </a:xfrm>
        </p:grpSpPr>
        <p:sp>
          <p:nvSpPr>
            <p:cNvPr id="334907" name="AutoShape 59"/>
            <p:cNvSpPr>
              <a:spLocks noChangeArrowheads="1"/>
            </p:cNvSpPr>
            <p:nvPr/>
          </p:nvSpPr>
          <p:spPr bwMode="auto">
            <a:xfrm>
              <a:off x="3787" y="709"/>
              <a:ext cx="1678" cy="408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20000"/>
              </a:schemeClr>
            </a:solidFill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908" name="AutoShape 60"/>
            <p:cNvSpPr>
              <a:spLocks noChangeArrowheads="1"/>
            </p:cNvSpPr>
            <p:nvPr/>
          </p:nvSpPr>
          <p:spPr bwMode="auto">
            <a:xfrm rot="10800000">
              <a:off x="4468" y="1117"/>
              <a:ext cx="453" cy="1678"/>
            </a:xfrm>
            <a:prstGeom prst="downArrow">
              <a:avLst>
                <a:gd name="adj1" fmla="val 50556"/>
                <a:gd name="adj2" fmla="val 62920"/>
              </a:avLst>
            </a:prstGeom>
            <a:solidFill>
              <a:srgbClr val="FF0000">
                <a:alpha val="20000"/>
              </a:srgbClr>
            </a:solidFill>
            <a:ln w="38100" cap="rnd">
              <a:solidFill>
                <a:schemeClr val="bg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909" name="AutoShape 61"/>
            <p:cNvSpPr>
              <a:spLocks noChangeArrowheads="1"/>
            </p:cNvSpPr>
            <p:nvPr/>
          </p:nvSpPr>
          <p:spPr bwMode="auto">
            <a:xfrm>
              <a:off x="4195" y="817"/>
              <a:ext cx="907" cy="181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Transpiration</a:t>
              </a:r>
            </a:p>
          </p:txBody>
        </p:sp>
        <p:sp>
          <p:nvSpPr>
            <p:cNvPr id="334910" name="AutoShape 62"/>
            <p:cNvSpPr>
              <a:spLocks noChangeArrowheads="1"/>
            </p:cNvSpPr>
            <p:nvPr/>
          </p:nvSpPr>
          <p:spPr bwMode="auto">
            <a:xfrm rot="10800000">
              <a:off x="4631" y="1117"/>
              <a:ext cx="136" cy="1678"/>
            </a:xfrm>
            <a:prstGeom prst="downArrow">
              <a:avLst>
                <a:gd name="adj1" fmla="val 50556"/>
                <a:gd name="adj2" fmla="val 209579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250825" y="5157788"/>
            <a:ext cx="8642350" cy="1511300"/>
            <a:chOff x="158" y="3249"/>
            <a:chExt cx="5444" cy="952"/>
          </a:xfrm>
        </p:grpSpPr>
        <p:sp>
          <p:nvSpPr>
            <p:cNvPr id="334912" name="Rectangle 64" descr="Ondulations"/>
            <p:cNvSpPr>
              <a:spLocks noChangeArrowheads="1"/>
            </p:cNvSpPr>
            <p:nvPr/>
          </p:nvSpPr>
          <p:spPr bwMode="auto">
            <a:xfrm>
              <a:off x="158" y="3249"/>
              <a:ext cx="5444" cy="952"/>
            </a:xfrm>
            <a:prstGeom prst="rect">
              <a:avLst/>
            </a:prstGeom>
            <a:pattFill prst="zigZag">
              <a:fgClr>
                <a:schemeClr val="bg1"/>
              </a:fgClr>
              <a:bgClr>
                <a:srgbClr val="663300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913" name="AutoShape 65"/>
            <p:cNvSpPr>
              <a:spLocks noChangeArrowheads="1"/>
            </p:cNvSpPr>
            <p:nvPr/>
          </p:nvSpPr>
          <p:spPr bwMode="auto">
            <a:xfrm>
              <a:off x="1746" y="3612"/>
              <a:ext cx="2268" cy="408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Nappe phréatique</a:t>
              </a:r>
            </a:p>
          </p:txBody>
        </p:sp>
        <p:sp>
          <p:nvSpPr>
            <p:cNvPr id="334914" name="Line 66"/>
            <p:cNvSpPr>
              <a:spLocks noChangeShapeType="1"/>
            </p:cNvSpPr>
            <p:nvPr/>
          </p:nvSpPr>
          <p:spPr bwMode="auto">
            <a:xfrm>
              <a:off x="158" y="3475"/>
              <a:ext cx="54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915" name="AutoShape 67"/>
            <p:cNvSpPr>
              <a:spLocks noChangeArrowheads="1"/>
            </p:cNvSpPr>
            <p:nvPr/>
          </p:nvSpPr>
          <p:spPr bwMode="auto">
            <a:xfrm rot="10800000" flipV="1">
              <a:off x="1292" y="3249"/>
              <a:ext cx="453" cy="499"/>
            </a:xfrm>
            <a:prstGeom prst="upArrow">
              <a:avLst>
                <a:gd name="adj1" fmla="val 40343"/>
                <a:gd name="adj2" fmla="val 61590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916" name="AutoShape 68"/>
            <p:cNvSpPr>
              <a:spLocks noChangeArrowheads="1"/>
            </p:cNvSpPr>
            <p:nvPr/>
          </p:nvSpPr>
          <p:spPr bwMode="auto">
            <a:xfrm rot="10800000" flipV="1">
              <a:off x="3969" y="3249"/>
              <a:ext cx="453" cy="499"/>
            </a:xfrm>
            <a:prstGeom prst="upArrow">
              <a:avLst>
                <a:gd name="adj1" fmla="val 40343"/>
                <a:gd name="adj2" fmla="val 61590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34917" name="Rectangle 69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4572000" y="4149725"/>
            <a:ext cx="2328863" cy="1439863"/>
            <a:chOff x="2880" y="2614"/>
            <a:chExt cx="1467" cy="907"/>
          </a:xfrm>
        </p:grpSpPr>
        <p:grpSp>
          <p:nvGrpSpPr>
            <p:cNvPr id="18" name="Group 71"/>
            <p:cNvGrpSpPr>
              <a:grpSpLocks/>
            </p:cNvGrpSpPr>
            <p:nvPr/>
          </p:nvGrpSpPr>
          <p:grpSpPr bwMode="auto">
            <a:xfrm>
              <a:off x="2880" y="2614"/>
              <a:ext cx="1467" cy="907"/>
              <a:chOff x="2880" y="2614"/>
              <a:chExt cx="1467" cy="907"/>
            </a:xfrm>
          </p:grpSpPr>
          <p:sp>
            <p:nvSpPr>
              <p:cNvPr id="334920" name="AutoShape 72"/>
              <p:cNvSpPr>
                <a:spLocks noChangeArrowheads="1"/>
              </p:cNvSpPr>
              <p:nvPr/>
            </p:nvSpPr>
            <p:spPr bwMode="auto">
              <a:xfrm>
                <a:off x="3032" y="3113"/>
                <a:ext cx="1315" cy="408"/>
              </a:xfrm>
              <a:prstGeom prst="curvedUpArrow">
                <a:avLst>
                  <a:gd name="adj1" fmla="val 64461"/>
                  <a:gd name="adj2" fmla="val 128922"/>
                  <a:gd name="adj3" fmla="val 33333"/>
                </a:avLst>
              </a:prstGeom>
              <a:solidFill>
                <a:schemeClr val="tx2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4921" name="AutoShape 73"/>
              <p:cNvSpPr>
                <a:spLocks noChangeArrowheads="1"/>
              </p:cNvSpPr>
              <p:nvPr/>
            </p:nvSpPr>
            <p:spPr bwMode="auto">
              <a:xfrm flipH="1" flipV="1">
                <a:off x="2880" y="2614"/>
                <a:ext cx="1315" cy="408"/>
              </a:xfrm>
              <a:prstGeom prst="curvedUpArrow">
                <a:avLst>
                  <a:gd name="adj1" fmla="val 64461"/>
                  <a:gd name="adj2" fmla="val 128922"/>
                  <a:gd name="adj3" fmla="val 33333"/>
                </a:avLst>
              </a:prstGeom>
              <a:solidFill>
                <a:srgbClr val="FFFF00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34922" name="Line 74"/>
            <p:cNvSpPr>
              <a:spLocks noChangeShapeType="1"/>
            </p:cNvSpPr>
            <p:nvPr/>
          </p:nvSpPr>
          <p:spPr bwMode="auto">
            <a:xfrm>
              <a:off x="3243" y="2659"/>
              <a:ext cx="771" cy="771"/>
            </a:xfrm>
            <a:prstGeom prst="line">
              <a:avLst/>
            </a:prstGeom>
            <a:noFill/>
            <a:ln w="1905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4923" name="Line 75"/>
            <p:cNvSpPr>
              <a:spLocks noChangeShapeType="1"/>
            </p:cNvSpPr>
            <p:nvPr/>
          </p:nvSpPr>
          <p:spPr bwMode="auto">
            <a:xfrm flipH="1">
              <a:off x="3243" y="2659"/>
              <a:ext cx="771" cy="771"/>
            </a:xfrm>
            <a:prstGeom prst="line">
              <a:avLst/>
            </a:prstGeom>
            <a:noFill/>
            <a:ln w="1905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2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72400" cy="980728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Définitions des milieux humides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162925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Écosystèmes terrestres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Sites jamais inondés et pourvus d'un drainage variant d'excellent à imparfait</a:t>
            </a:r>
          </a:p>
          <a:p>
            <a:pPr>
              <a:lnSpc>
                <a:spcPct val="90000"/>
              </a:lnSpc>
            </a:pPr>
            <a:r>
              <a:rPr lang="fr-CA" dirty="0"/>
              <a:t>Écosystèmes aquatiques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Milieux inondés en permanence 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lacs, rivières, mers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CA" dirty="0"/>
          </a:p>
          <a:p>
            <a:pPr>
              <a:lnSpc>
                <a:spcPct val="90000"/>
              </a:lnSpc>
            </a:pPr>
            <a:r>
              <a:rPr lang="fr-CA" dirty="0"/>
              <a:t>Milieux humides: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Pas totalement terrestre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Pas totalement aquatique 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Donc tous les écosystèmes entre les deux…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6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79" y="4293096"/>
            <a:ext cx="1552974" cy="2430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980728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Foresterie et drainage : Sources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5328592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400" dirty="0"/>
              <a:t>Jutras et al. (2013) </a:t>
            </a:r>
          </a:p>
          <a:p>
            <a:pPr lvl="1">
              <a:lnSpc>
                <a:spcPct val="90000"/>
              </a:lnSpc>
            </a:pPr>
            <a:r>
              <a:rPr lang="fr-CA" sz="2000" dirty="0"/>
              <a:t>Le drainage sylvicole. </a:t>
            </a:r>
            <a:r>
              <a:rPr lang="fr-CA" sz="2000" i="1" dirty="0"/>
              <a:t>Le guide sylvicole du Québec, Tome 2. Les Publications du Québec</a:t>
            </a:r>
            <a:r>
              <a:rPr lang="fr-CA" sz="2000" dirty="0"/>
              <a:t>, 178-195.</a:t>
            </a:r>
          </a:p>
          <a:p>
            <a:pPr>
              <a:lnSpc>
                <a:spcPct val="90000"/>
              </a:lnSpc>
            </a:pPr>
            <a:r>
              <a:rPr lang="fr-CA" sz="2400" dirty="0"/>
              <a:t>Jutras et al. (2013) </a:t>
            </a:r>
          </a:p>
          <a:p>
            <a:pPr lvl="1">
              <a:lnSpc>
                <a:spcPct val="90000"/>
              </a:lnSpc>
            </a:pPr>
            <a:r>
              <a:rPr lang="fr-CA" sz="2000" dirty="0"/>
              <a:t>La remontée de la nappe phréatique. </a:t>
            </a:r>
            <a:r>
              <a:rPr lang="fr-CA" sz="2000" i="1" dirty="0"/>
              <a:t>Le guide sylvicole du Québec, Tome 1. </a:t>
            </a:r>
            <a:r>
              <a:rPr lang="fr-CA" sz="2000" dirty="0"/>
              <a:t>Les Publications du Québec, Québec, 789-799</a:t>
            </a:r>
            <a:r>
              <a:rPr lang="fr-CA" sz="2000" b="1" dirty="0"/>
              <a:t> </a:t>
            </a:r>
            <a:endParaRPr lang="fr-CA" sz="20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Päivänen</a:t>
            </a:r>
            <a:r>
              <a:rPr lang="en-US" sz="2400" dirty="0"/>
              <a:t> &amp; </a:t>
            </a:r>
            <a:r>
              <a:rPr lang="en-US" sz="2400" dirty="0" err="1"/>
              <a:t>Hånell</a:t>
            </a:r>
            <a:r>
              <a:rPr lang="en-US" sz="2400" dirty="0"/>
              <a:t> (2012) 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Peatland ecology and forestry: a sound approach</a:t>
            </a:r>
            <a:r>
              <a:rPr lang="en-US" sz="2000" dirty="0"/>
              <a:t>. University of Helsinki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Pothier</a:t>
            </a:r>
            <a:r>
              <a:rPr lang="en-US" sz="2400" dirty="0"/>
              <a:t> et al. (2003)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Using the </a:t>
            </a:r>
            <a:r>
              <a:rPr lang="en-US" sz="2000" dirty="0" err="1"/>
              <a:t>shelterwood</a:t>
            </a:r>
            <a:r>
              <a:rPr lang="en-US" sz="2000" dirty="0"/>
              <a:t> method to mitigate water table rise after forest harvesting. </a:t>
            </a:r>
            <a:r>
              <a:rPr lang="en-US" sz="2000" i="1" dirty="0"/>
              <a:t>FEM</a:t>
            </a:r>
            <a:r>
              <a:rPr lang="en-US" sz="2000" dirty="0"/>
              <a:t>, </a:t>
            </a:r>
            <a:r>
              <a:rPr lang="en-US" sz="2000" i="1" dirty="0"/>
              <a:t>179</a:t>
            </a:r>
            <a:r>
              <a:rPr lang="en-US" sz="2000" dirty="0"/>
              <a:t>(1-3), 573-583</a:t>
            </a:r>
            <a:endParaRPr lang="fr-CA" sz="1800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780928"/>
            <a:ext cx="1805726" cy="228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626" y="1026219"/>
            <a:ext cx="1792862" cy="2266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1616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 descr="Vrai got 0, Faux got 0, "/>
          <p:cNvSpPr/>
          <p:nvPr>
            <p:custDataLst>
              <p:tags r:id="rId2"/>
            </p:custDataLst>
          </p:nvPr>
        </p:nvSpPr>
        <p:spPr bwMode="auto">
          <a:xfrm>
            <a:off x="4716016" y="2564904"/>
            <a:ext cx="3356372" cy="37759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83568" y="1756101"/>
            <a:ext cx="7704856" cy="1143000"/>
          </a:xfrm>
        </p:spPr>
        <p:txBody>
          <a:bodyPr/>
          <a:lstStyle/>
          <a:p>
            <a:pPr algn="l"/>
            <a:r>
              <a:rPr lang="fr-CA" sz="3200" b="1" dirty="0">
                <a:solidFill>
                  <a:schemeClr val="tx1"/>
                </a:solidFill>
                <a:latin typeface="Calibri" pitchFamily="34" charset="0"/>
              </a:rPr>
              <a:t>La récolte en tourbière forestière pendant l’hiver entraîne moins de perturbations du cycle hydrologique qu’une récolte en été.</a:t>
            </a:r>
            <a:br>
              <a:rPr lang="fr-CA" sz="3200" b="1" dirty="0">
                <a:solidFill>
                  <a:schemeClr val="tx1"/>
                </a:solidFill>
                <a:latin typeface="Calibri" pitchFamily="34" charset="0"/>
              </a:rPr>
            </a:br>
            <a:endParaRPr lang="fr-CA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79712" y="3717032"/>
            <a:ext cx="1728192" cy="12241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dirty="0">
                <a:latin typeface="Calibri" pitchFamily="34" charset="0"/>
              </a:rPr>
              <a:t>Vrai</a:t>
            </a:r>
          </a:p>
          <a:p>
            <a:pPr marL="514350" indent="-514350">
              <a:buFont typeface="+mj-lt"/>
              <a:buAutoNum type="alphaUcPeriod"/>
            </a:pPr>
            <a:r>
              <a:rPr lang="fr-CA" dirty="0">
                <a:latin typeface="Calibri" pitchFamily="34" charset="0"/>
              </a:rPr>
              <a:t>Faux</a:t>
            </a:r>
            <a:endParaRPr lang="fr-CA" sz="24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22" y="332656"/>
            <a:ext cx="8957774" cy="76944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Mythe ou réalité : Foresterie</a:t>
            </a:r>
            <a:endParaRPr lang="fr-CA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2560102" y="4250432"/>
            <a:ext cx="798576" cy="585216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6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772400" cy="980728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Récolte hivernale en tourbière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568952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Le retrait du couvert forestier aura le même effet sur le cycle de l’eau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Remontée de la nappe phréatique inévitable</a:t>
            </a:r>
          </a:p>
          <a:p>
            <a:pPr>
              <a:lnSpc>
                <a:spcPct val="90000"/>
              </a:lnSpc>
            </a:pPr>
            <a:endParaRPr lang="fr-CA" dirty="0"/>
          </a:p>
          <a:p>
            <a:pPr>
              <a:lnSpc>
                <a:spcPct val="90000"/>
              </a:lnSpc>
            </a:pPr>
            <a:r>
              <a:rPr lang="fr-CA" dirty="0"/>
              <a:t>Limite potentiellement les dommages aux sols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Si sol gelé, neige compactée ou tapis de houppiers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Faible taux d’orniérage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Si sols non gelés ou fonte hâtive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Risque d’orniérage pire qu’en été</a:t>
            </a:r>
          </a:p>
          <a:p>
            <a:pPr lvl="1">
              <a:lnSpc>
                <a:spcPct val="90000"/>
              </a:lnSpc>
            </a:pPr>
            <a:endParaRPr lang="fr-CA" dirty="0"/>
          </a:p>
          <a:p>
            <a:pPr>
              <a:lnSpc>
                <a:spcPct val="90000"/>
              </a:lnSpc>
            </a:pPr>
            <a:endParaRPr lang="fr-CA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34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 lIns="360000"/>
          <a:lstStyle/>
          <a:p>
            <a:pPr algn="l">
              <a:defRPr/>
            </a:pPr>
            <a:r>
              <a:rPr lang="fr-CA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Orniérage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8" y="919572"/>
            <a:ext cx="7917904" cy="59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5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19746"/>
            <a:ext cx="8712968" cy="1143000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Orniérage dans les sols organiques</a:t>
            </a:r>
          </a:p>
        </p:txBody>
      </p:sp>
      <p:pic>
        <p:nvPicPr>
          <p:cNvPr id="7" name="Image 6" descr="neapolitan-ice-cream-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7837" y="2494571"/>
            <a:ext cx="4179813" cy="3744416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pic>
        <p:nvPicPr>
          <p:cNvPr id="9" name="Image 8" descr="productsPneu_tracteur_agricole_16_9_R_28_260_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06054" y="2298402"/>
            <a:ext cx="3052563" cy="1857375"/>
          </a:xfrm>
          <a:prstGeom prst="rect">
            <a:avLst/>
          </a:prstGeom>
        </p:spPr>
      </p:pic>
      <p:pic>
        <p:nvPicPr>
          <p:cNvPr id="12" name="Image 11" descr="neapolitan-ice-cream-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786350" y="2494571"/>
            <a:ext cx="4179813" cy="3744416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sp>
        <p:nvSpPr>
          <p:cNvPr id="13" name="Flèche droite 12"/>
          <p:cNvSpPr/>
          <p:nvPr/>
        </p:nvSpPr>
        <p:spPr bwMode="auto">
          <a:xfrm>
            <a:off x="4211960" y="3356992"/>
            <a:ext cx="720080" cy="2232248"/>
          </a:xfrm>
          <a:prstGeom prst="rightArrow">
            <a:avLst>
              <a:gd name="adj1" fmla="val 33420"/>
              <a:gd name="adj2" fmla="val 69653"/>
            </a:avLst>
          </a:prstGeom>
          <a:solidFill>
            <a:schemeClr val="tx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Forme libre 14"/>
          <p:cNvSpPr/>
          <p:nvPr/>
        </p:nvSpPr>
        <p:spPr bwMode="auto">
          <a:xfrm>
            <a:off x="5214257" y="1839686"/>
            <a:ext cx="3581400" cy="3657600"/>
          </a:xfrm>
          <a:custGeom>
            <a:avLst/>
            <a:gdLst>
              <a:gd name="connsiteX0" fmla="*/ 21772 w 3581400"/>
              <a:gd name="connsiteY0" fmla="*/ 435428 h 3657600"/>
              <a:gd name="connsiteX1" fmla="*/ 359229 w 3581400"/>
              <a:gd name="connsiteY1" fmla="*/ 413657 h 3657600"/>
              <a:gd name="connsiteX2" fmla="*/ 620486 w 3581400"/>
              <a:gd name="connsiteY2" fmla="*/ 1132114 h 3657600"/>
              <a:gd name="connsiteX3" fmla="*/ 642257 w 3581400"/>
              <a:gd name="connsiteY3" fmla="*/ 1230085 h 3657600"/>
              <a:gd name="connsiteX4" fmla="*/ 653143 w 3581400"/>
              <a:gd name="connsiteY4" fmla="*/ 1295400 h 3657600"/>
              <a:gd name="connsiteX5" fmla="*/ 653143 w 3581400"/>
              <a:gd name="connsiteY5" fmla="*/ 1698171 h 3657600"/>
              <a:gd name="connsiteX6" fmla="*/ 653143 w 3581400"/>
              <a:gd name="connsiteY6" fmla="*/ 1828800 h 3657600"/>
              <a:gd name="connsiteX7" fmla="*/ 653143 w 3581400"/>
              <a:gd name="connsiteY7" fmla="*/ 2601685 h 3657600"/>
              <a:gd name="connsiteX8" fmla="*/ 653143 w 3581400"/>
              <a:gd name="connsiteY8" fmla="*/ 2775857 h 3657600"/>
              <a:gd name="connsiteX9" fmla="*/ 870857 w 3581400"/>
              <a:gd name="connsiteY9" fmla="*/ 3331028 h 3657600"/>
              <a:gd name="connsiteX10" fmla="*/ 1643743 w 3581400"/>
              <a:gd name="connsiteY10" fmla="*/ 3657600 h 3657600"/>
              <a:gd name="connsiteX11" fmla="*/ 1763486 w 3581400"/>
              <a:gd name="connsiteY11" fmla="*/ 3657600 h 3657600"/>
              <a:gd name="connsiteX12" fmla="*/ 2373086 w 3581400"/>
              <a:gd name="connsiteY12" fmla="*/ 3526971 h 3657600"/>
              <a:gd name="connsiteX13" fmla="*/ 2438400 w 3581400"/>
              <a:gd name="connsiteY13" fmla="*/ 3450771 h 3657600"/>
              <a:gd name="connsiteX14" fmla="*/ 2460172 w 3581400"/>
              <a:gd name="connsiteY14" fmla="*/ 3418114 h 3657600"/>
              <a:gd name="connsiteX15" fmla="*/ 2754086 w 3581400"/>
              <a:gd name="connsiteY15" fmla="*/ 2950028 h 3657600"/>
              <a:gd name="connsiteX16" fmla="*/ 2764972 w 3581400"/>
              <a:gd name="connsiteY16" fmla="*/ 2852057 h 3657600"/>
              <a:gd name="connsiteX17" fmla="*/ 2808514 w 3581400"/>
              <a:gd name="connsiteY17" fmla="*/ 1970314 h 3657600"/>
              <a:gd name="connsiteX18" fmla="*/ 2808514 w 3581400"/>
              <a:gd name="connsiteY18" fmla="*/ 1817914 h 3657600"/>
              <a:gd name="connsiteX19" fmla="*/ 2808514 w 3581400"/>
              <a:gd name="connsiteY19" fmla="*/ 1382485 h 3657600"/>
              <a:gd name="connsiteX20" fmla="*/ 2939143 w 3581400"/>
              <a:gd name="connsiteY20" fmla="*/ 979714 h 3657600"/>
              <a:gd name="connsiteX21" fmla="*/ 2982686 w 3581400"/>
              <a:gd name="connsiteY21" fmla="*/ 892628 h 3657600"/>
              <a:gd name="connsiteX22" fmla="*/ 3004457 w 3581400"/>
              <a:gd name="connsiteY22" fmla="*/ 849085 h 3657600"/>
              <a:gd name="connsiteX23" fmla="*/ 3233057 w 3581400"/>
              <a:gd name="connsiteY23" fmla="*/ 424543 h 3657600"/>
              <a:gd name="connsiteX24" fmla="*/ 3494314 w 3581400"/>
              <a:gd name="connsiteY24" fmla="*/ 424543 h 3657600"/>
              <a:gd name="connsiteX25" fmla="*/ 3581400 w 3581400"/>
              <a:gd name="connsiteY25" fmla="*/ 359228 h 3657600"/>
              <a:gd name="connsiteX26" fmla="*/ 3505200 w 3581400"/>
              <a:gd name="connsiteY26" fmla="*/ 119743 h 3657600"/>
              <a:gd name="connsiteX27" fmla="*/ 3167743 w 3581400"/>
              <a:gd name="connsiteY27" fmla="*/ 0 h 3657600"/>
              <a:gd name="connsiteX28" fmla="*/ 2950029 w 3581400"/>
              <a:gd name="connsiteY28" fmla="*/ 97971 h 3657600"/>
              <a:gd name="connsiteX29" fmla="*/ 2873829 w 3581400"/>
              <a:gd name="connsiteY29" fmla="*/ 152400 h 3657600"/>
              <a:gd name="connsiteX30" fmla="*/ 2656114 w 3581400"/>
              <a:gd name="connsiteY30" fmla="*/ 402771 h 3657600"/>
              <a:gd name="connsiteX31" fmla="*/ 2514600 w 3581400"/>
              <a:gd name="connsiteY31" fmla="*/ 892628 h 3657600"/>
              <a:gd name="connsiteX32" fmla="*/ 2471057 w 3581400"/>
              <a:gd name="connsiteY32" fmla="*/ 979714 h 3657600"/>
              <a:gd name="connsiteX33" fmla="*/ 2460172 w 3581400"/>
              <a:gd name="connsiteY33" fmla="*/ 1012371 h 3657600"/>
              <a:gd name="connsiteX34" fmla="*/ 2449286 w 3581400"/>
              <a:gd name="connsiteY34" fmla="*/ 1034143 h 3657600"/>
              <a:gd name="connsiteX35" fmla="*/ 2416629 w 3581400"/>
              <a:gd name="connsiteY35" fmla="*/ 1262743 h 3657600"/>
              <a:gd name="connsiteX36" fmla="*/ 2362200 w 3581400"/>
              <a:gd name="connsiteY36" fmla="*/ 1709057 h 3657600"/>
              <a:gd name="connsiteX37" fmla="*/ 2340429 w 3581400"/>
              <a:gd name="connsiteY37" fmla="*/ 1817914 h 3657600"/>
              <a:gd name="connsiteX38" fmla="*/ 2220686 w 3581400"/>
              <a:gd name="connsiteY38" fmla="*/ 2111828 h 3657600"/>
              <a:gd name="connsiteX39" fmla="*/ 1937657 w 3581400"/>
              <a:gd name="connsiteY39" fmla="*/ 2198914 h 3657600"/>
              <a:gd name="connsiteX40" fmla="*/ 1817914 w 3581400"/>
              <a:gd name="connsiteY40" fmla="*/ 2209800 h 3657600"/>
              <a:gd name="connsiteX41" fmla="*/ 1730829 w 3581400"/>
              <a:gd name="connsiteY41" fmla="*/ 2198914 h 3657600"/>
              <a:gd name="connsiteX42" fmla="*/ 1360714 w 3581400"/>
              <a:gd name="connsiteY42" fmla="*/ 1970314 h 3657600"/>
              <a:gd name="connsiteX43" fmla="*/ 1077686 w 3581400"/>
              <a:gd name="connsiteY43" fmla="*/ 1284514 h 3657600"/>
              <a:gd name="connsiteX44" fmla="*/ 1088572 w 3581400"/>
              <a:gd name="connsiteY44" fmla="*/ 762000 h 3657600"/>
              <a:gd name="connsiteX45" fmla="*/ 947057 w 3581400"/>
              <a:gd name="connsiteY45" fmla="*/ 293914 h 3657600"/>
              <a:gd name="connsiteX46" fmla="*/ 609600 w 3581400"/>
              <a:gd name="connsiteY46" fmla="*/ 43543 h 3657600"/>
              <a:gd name="connsiteX47" fmla="*/ 522514 w 3581400"/>
              <a:gd name="connsiteY47" fmla="*/ 10885 h 3657600"/>
              <a:gd name="connsiteX48" fmla="*/ 478972 w 3581400"/>
              <a:gd name="connsiteY48" fmla="*/ 0 h 3657600"/>
              <a:gd name="connsiteX49" fmla="*/ 206829 w 3581400"/>
              <a:gd name="connsiteY49" fmla="*/ 10885 h 3657600"/>
              <a:gd name="connsiteX50" fmla="*/ 0 w 3581400"/>
              <a:gd name="connsiteY50" fmla="*/ 228600 h 3657600"/>
              <a:gd name="connsiteX51" fmla="*/ 21772 w 3581400"/>
              <a:gd name="connsiteY51" fmla="*/ 435428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581400" h="3657600">
                <a:moveTo>
                  <a:pt x="21772" y="435428"/>
                </a:moveTo>
                <a:lnTo>
                  <a:pt x="359229" y="413657"/>
                </a:lnTo>
                <a:lnTo>
                  <a:pt x="620486" y="1132114"/>
                </a:lnTo>
                <a:cubicBezTo>
                  <a:pt x="627743" y="1164771"/>
                  <a:pt x="634735" y="1197488"/>
                  <a:pt x="642257" y="1230085"/>
                </a:cubicBezTo>
                <a:cubicBezTo>
                  <a:pt x="654903" y="1284885"/>
                  <a:pt x="653143" y="1256622"/>
                  <a:pt x="653143" y="1295400"/>
                </a:cubicBezTo>
                <a:lnTo>
                  <a:pt x="653143" y="1698171"/>
                </a:lnTo>
                <a:lnTo>
                  <a:pt x="653143" y="1828800"/>
                </a:lnTo>
                <a:lnTo>
                  <a:pt x="653143" y="2601685"/>
                </a:lnTo>
                <a:lnTo>
                  <a:pt x="653143" y="2775857"/>
                </a:lnTo>
                <a:lnTo>
                  <a:pt x="870857" y="3331028"/>
                </a:lnTo>
                <a:lnTo>
                  <a:pt x="1643743" y="3657600"/>
                </a:lnTo>
                <a:lnTo>
                  <a:pt x="1763486" y="3657600"/>
                </a:lnTo>
                <a:lnTo>
                  <a:pt x="2373086" y="3526971"/>
                </a:lnTo>
                <a:cubicBezTo>
                  <a:pt x="2394857" y="3501571"/>
                  <a:pt x="2416174" y="3475775"/>
                  <a:pt x="2438400" y="3450771"/>
                </a:cubicBezTo>
                <a:cubicBezTo>
                  <a:pt x="2462738" y="3423391"/>
                  <a:pt x="2460172" y="3440339"/>
                  <a:pt x="2460172" y="3418114"/>
                </a:cubicBezTo>
                <a:lnTo>
                  <a:pt x="2754086" y="2950028"/>
                </a:lnTo>
                <a:lnTo>
                  <a:pt x="2764972" y="2852057"/>
                </a:lnTo>
                <a:lnTo>
                  <a:pt x="2808514" y="1970314"/>
                </a:lnTo>
                <a:lnTo>
                  <a:pt x="2808514" y="1817914"/>
                </a:lnTo>
                <a:lnTo>
                  <a:pt x="2808514" y="1382485"/>
                </a:lnTo>
                <a:lnTo>
                  <a:pt x="2939143" y="979714"/>
                </a:lnTo>
                <a:cubicBezTo>
                  <a:pt x="2953657" y="950685"/>
                  <a:pt x="2969256" y="922174"/>
                  <a:pt x="2982686" y="892628"/>
                </a:cubicBezTo>
                <a:cubicBezTo>
                  <a:pt x="3003534" y="846763"/>
                  <a:pt x="2981729" y="871815"/>
                  <a:pt x="3004457" y="849085"/>
                </a:cubicBezTo>
                <a:lnTo>
                  <a:pt x="3233057" y="424543"/>
                </a:lnTo>
                <a:lnTo>
                  <a:pt x="3494314" y="424543"/>
                </a:lnTo>
                <a:lnTo>
                  <a:pt x="3581400" y="359228"/>
                </a:lnTo>
                <a:lnTo>
                  <a:pt x="3505200" y="119743"/>
                </a:lnTo>
                <a:lnTo>
                  <a:pt x="3167743" y="0"/>
                </a:lnTo>
                <a:lnTo>
                  <a:pt x="2950029" y="97971"/>
                </a:lnTo>
                <a:lnTo>
                  <a:pt x="2873829" y="152400"/>
                </a:lnTo>
                <a:lnTo>
                  <a:pt x="2656114" y="402771"/>
                </a:lnTo>
                <a:lnTo>
                  <a:pt x="2514600" y="892628"/>
                </a:lnTo>
                <a:cubicBezTo>
                  <a:pt x="2500086" y="921657"/>
                  <a:pt x="2484487" y="950168"/>
                  <a:pt x="2471057" y="979714"/>
                </a:cubicBezTo>
                <a:cubicBezTo>
                  <a:pt x="2466309" y="990160"/>
                  <a:pt x="2464433" y="1001717"/>
                  <a:pt x="2460172" y="1012371"/>
                </a:cubicBezTo>
                <a:cubicBezTo>
                  <a:pt x="2457159" y="1019905"/>
                  <a:pt x="2452915" y="1026886"/>
                  <a:pt x="2449286" y="1034143"/>
                </a:cubicBezTo>
                <a:lnTo>
                  <a:pt x="2416629" y="1262743"/>
                </a:lnTo>
                <a:lnTo>
                  <a:pt x="2362200" y="1709057"/>
                </a:lnTo>
                <a:lnTo>
                  <a:pt x="2340429" y="1817914"/>
                </a:lnTo>
                <a:lnTo>
                  <a:pt x="2220686" y="2111828"/>
                </a:lnTo>
                <a:lnTo>
                  <a:pt x="1937657" y="2198914"/>
                </a:lnTo>
                <a:lnTo>
                  <a:pt x="1817914" y="2209800"/>
                </a:lnTo>
                <a:lnTo>
                  <a:pt x="1730829" y="2198914"/>
                </a:lnTo>
                <a:lnTo>
                  <a:pt x="1360714" y="1970314"/>
                </a:lnTo>
                <a:lnTo>
                  <a:pt x="1077686" y="1284514"/>
                </a:lnTo>
                <a:lnTo>
                  <a:pt x="1088572" y="762000"/>
                </a:lnTo>
                <a:lnTo>
                  <a:pt x="947057" y="293914"/>
                </a:lnTo>
                <a:lnTo>
                  <a:pt x="609600" y="43543"/>
                </a:lnTo>
                <a:cubicBezTo>
                  <a:pt x="580571" y="32657"/>
                  <a:pt x="551926" y="20689"/>
                  <a:pt x="522514" y="10885"/>
                </a:cubicBezTo>
                <a:cubicBezTo>
                  <a:pt x="508321" y="6154"/>
                  <a:pt x="478972" y="0"/>
                  <a:pt x="478972" y="0"/>
                </a:cubicBezTo>
                <a:lnTo>
                  <a:pt x="206829" y="10885"/>
                </a:lnTo>
                <a:lnTo>
                  <a:pt x="0" y="228600"/>
                </a:lnTo>
                <a:lnTo>
                  <a:pt x="21772" y="43542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Forme libre 15"/>
          <p:cNvSpPr/>
          <p:nvPr/>
        </p:nvSpPr>
        <p:spPr bwMode="auto">
          <a:xfrm>
            <a:off x="6193971" y="2242457"/>
            <a:ext cx="1709058" cy="1905213"/>
          </a:xfrm>
          <a:custGeom>
            <a:avLst/>
            <a:gdLst>
              <a:gd name="connsiteX0" fmla="*/ 0 w 1709058"/>
              <a:gd name="connsiteY0" fmla="*/ 10886 h 1905213"/>
              <a:gd name="connsiteX1" fmla="*/ 0 w 1709058"/>
              <a:gd name="connsiteY1" fmla="*/ 10886 h 1905213"/>
              <a:gd name="connsiteX2" fmla="*/ 76200 w 1709058"/>
              <a:gd name="connsiteY2" fmla="*/ 478972 h 1905213"/>
              <a:gd name="connsiteX3" fmla="*/ 87086 w 1709058"/>
              <a:gd name="connsiteY3" fmla="*/ 642257 h 1905213"/>
              <a:gd name="connsiteX4" fmla="*/ 97972 w 1709058"/>
              <a:gd name="connsiteY4" fmla="*/ 957943 h 1905213"/>
              <a:gd name="connsiteX5" fmla="*/ 195943 w 1709058"/>
              <a:gd name="connsiteY5" fmla="*/ 1556657 h 1905213"/>
              <a:gd name="connsiteX6" fmla="*/ 348343 w 1709058"/>
              <a:gd name="connsiteY6" fmla="*/ 1752600 h 1905213"/>
              <a:gd name="connsiteX7" fmla="*/ 696686 w 1709058"/>
              <a:gd name="connsiteY7" fmla="*/ 1894114 h 1905213"/>
              <a:gd name="connsiteX8" fmla="*/ 892629 w 1709058"/>
              <a:gd name="connsiteY8" fmla="*/ 1905000 h 1905213"/>
              <a:gd name="connsiteX9" fmla="*/ 1306286 w 1709058"/>
              <a:gd name="connsiteY9" fmla="*/ 1861457 h 1905213"/>
              <a:gd name="connsiteX10" fmla="*/ 1404258 w 1709058"/>
              <a:gd name="connsiteY10" fmla="*/ 1796143 h 1905213"/>
              <a:gd name="connsiteX11" fmla="*/ 1578429 w 1709058"/>
              <a:gd name="connsiteY11" fmla="*/ 936172 h 1905213"/>
              <a:gd name="connsiteX12" fmla="*/ 1676400 w 1709058"/>
              <a:gd name="connsiteY12" fmla="*/ 370114 h 1905213"/>
              <a:gd name="connsiteX13" fmla="*/ 1709058 w 1709058"/>
              <a:gd name="connsiteY13" fmla="*/ 0 h 1905213"/>
              <a:gd name="connsiteX14" fmla="*/ 0 w 1709058"/>
              <a:gd name="connsiteY14" fmla="*/ 10886 h 19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9058" h="1905213">
                <a:moveTo>
                  <a:pt x="0" y="10886"/>
                </a:moveTo>
                <a:lnTo>
                  <a:pt x="0" y="10886"/>
                </a:lnTo>
                <a:lnTo>
                  <a:pt x="76200" y="478972"/>
                </a:lnTo>
                <a:cubicBezTo>
                  <a:pt x="88400" y="613169"/>
                  <a:pt x="87086" y="558635"/>
                  <a:pt x="87086" y="642257"/>
                </a:cubicBezTo>
                <a:lnTo>
                  <a:pt x="97972" y="957943"/>
                </a:lnTo>
                <a:lnTo>
                  <a:pt x="195943" y="1556657"/>
                </a:lnTo>
                <a:lnTo>
                  <a:pt x="348343" y="1752600"/>
                </a:lnTo>
                <a:lnTo>
                  <a:pt x="696686" y="1894114"/>
                </a:lnTo>
                <a:cubicBezTo>
                  <a:pt x="885365" y="1905213"/>
                  <a:pt x="819951" y="1905000"/>
                  <a:pt x="892629" y="1905000"/>
                </a:cubicBezTo>
                <a:lnTo>
                  <a:pt x="1306286" y="1861457"/>
                </a:lnTo>
                <a:cubicBezTo>
                  <a:pt x="1400629" y="1814285"/>
                  <a:pt x="1378857" y="1846942"/>
                  <a:pt x="1404258" y="1796143"/>
                </a:cubicBezTo>
                <a:lnTo>
                  <a:pt x="1578429" y="936172"/>
                </a:lnTo>
                <a:lnTo>
                  <a:pt x="1676400" y="370114"/>
                </a:lnTo>
                <a:lnTo>
                  <a:pt x="1709058" y="0"/>
                </a:lnTo>
                <a:lnTo>
                  <a:pt x="0" y="1088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83568" y="2636912"/>
            <a:ext cx="3168352" cy="3384376"/>
            <a:chOff x="683568" y="2636912"/>
            <a:chExt cx="3168352" cy="3384376"/>
          </a:xfrm>
        </p:grpSpPr>
        <p:sp>
          <p:nvSpPr>
            <p:cNvPr id="11" name="Flèche droite 10"/>
            <p:cNvSpPr/>
            <p:nvPr/>
          </p:nvSpPr>
          <p:spPr bwMode="auto">
            <a:xfrm>
              <a:off x="683568" y="2636912"/>
              <a:ext cx="3168352" cy="720080"/>
            </a:xfrm>
            <a:prstGeom prst="right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Flèche droite 13"/>
            <p:cNvSpPr/>
            <p:nvPr/>
          </p:nvSpPr>
          <p:spPr bwMode="auto">
            <a:xfrm>
              <a:off x="1187624" y="4077072"/>
              <a:ext cx="2376264" cy="360040"/>
            </a:xfrm>
            <a:prstGeom prst="right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Flèche droite 18"/>
            <p:cNvSpPr/>
            <p:nvPr/>
          </p:nvSpPr>
          <p:spPr bwMode="auto">
            <a:xfrm>
              <a:off x="1547664" y="5805264"/>
              <a:ext cx="1368152" cy="216024"/>
            </a:xfrm>
            <a:prstGeom prst="right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22" name="Flèche droite 21"/>
          <p:cNvSpPr/>
          <p:nvPr/>
        </p:nvSpPr>
        <p:spPr bwMode="auto">
          <a:xfrm>
            <a:off x="5076056" y="2636912"/>
            <a:ext cx="792088" cy="72008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" name="Flèche droite 22"/>
          <p:cNvSpPr/>
          <p:nvPr/>
        </p:nvSpPr>
        <p:spPr bwMode="auto">
          <a:xfrm>
            <a:off x="5076056" y="4149080"/>
            <a:ext cx="720080" cy="36004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" name="Flèche droite 23"/>
          <p:cNvSpPr/>
          <p:nvPr/>
        </p:nvSpPr>
        <p:spPr bwMode="auto">
          <a:xfrm>
            <a:off x="6156176" y="5805264"/>
            <a:ext cx="1368152" cy="216024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5" name="Flèche droite 24"/>
          <p:cNvSpPr/>
          <p:nvPr/>
        </p:nvSpPr>
        <p:spPr bwMode="auto">
          <a:xfrm>
            <a:off x="8244408" y="2636912"/>
            <a:ext cx="504056" cy="72008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6" name="Flèche droite 25"/>
          <p:cNvSpPr/>
          <p:nvPr/>
        </p:nvSpPr>
        <p:spPr bwMode="auto">
          <a:xfrm>
            <a:off x="8028384" y="4149080"/>
            <a:ext cx="720080" cy="36004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7" name="Flèche droite 26"/>
          <p:cNvSpPr/>
          <p:nvPr/>
        </p:nvSpPr>
        <p:spPr bwMode="auto">
          <a:xfrm>
            <a:off x="5940152" y="4221088"/>
            <a:ext cx="504056" cy="216024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" name="Flèche droite 27"/>
          <p:cNvSpPr/>
          <p:nvPr/>
        </p:nvSpPr>
        <p:spPr bwMode="auto">
          <a:xfrm>
            <a:off x="5940152" y="2924944"/>
            <a:ext cx="288032" cy="216024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9" name="Flèche droite 28"/>
          <p:cNvSpPr/>
          <p:nvPr/>
        </p:nvSpPr>
        <p:spPr bwMode="auto">
          <a:xfrm>
            <a:off x="7812360" y="2996952"/>
            <a:ext cx="216024" cy="216024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" name="Flèche droite 29"/>
          <p:cNvSpPr/>
          <p:nvPr/>
        </p:nvSpPr>
        <p:spPr bwMode="auto">
          <a:xfrm>
            <a:off x="7380312" y="4221088"/>
            <a:ext cx="504056" cy="216024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>
            <a:off x="6300192" y="5085184"/>
            <a:ext cx="1368152" cy="216024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4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 descr="Vrai got 0, Faux got 0, "/>
          <p:cNvSpPr/>
          <p:nvPr>
            <p:custDataLst>
              <p:tags r:id="rId2"/>
            </p:custDataLst>
          </p:nvPr>
        </p:nvSpPr>
        <p:spPr bwMode="auto">
          <a:xfrm>
            <a:off x="4716016" y="2564904"/>
            <a:ext cx="3356372" cy="37759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97268" y="1720180"/>
            <a:ext cx="8640960" cy="1143000"/>
          </a:xfrm>
        </p:spPr>
        <p:txBody>
          <a:bodyPr/>
          <a:lstStyle/>
          <a:p>
            <a:pPr algn="l"/>
            <a:r>
              <a:rPr lang="fr-CA" sz="3200" b="1" dirty="0">
                <a:solidFill>
                  <a:schemeClr val="tx1"/>
                </a:solidFill>
                <a:latin typeface="Calibri" pitchFamily="34" charset="0"/>
              </a:rPr>
              <a:t>Le drainage forestier est une solution efficace pour rabattre la nappe phréatique dans des sols organiques et augmenter le rendement forestier.</a:t>
            </a:r>
            <a:br>
              <a:rPr lang="fr-CA" sz="3200" b="1" dirty="0">
                <a:solidFill>
                  <a:schemeClr val="tx1"/>
                </a:solidFill>
                <a:latin typeface="Calibri" pitchFamily="34" charset="0"/>
              </a:rPr>
            </a:br>
            <a:endParaRPr lang="fr-CA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2996" y="3486579"/>
            <a:ext cx="1656184" cy="12241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dirty="0">
                <a:latin typeface="Calibri" pitchFamily="34" charset="0"/>
              </a:rPr>
              <a:t>Vrai</a:t>
            </a:r>
          </a:p>
          <a:p>
            <a:pPr marL="514350" indent="-514350">
              <a:buFont typeface="+mj-lt"/>
              <a:buAutoNum type="alphaUcPeriod"/>
            </a:pPr>
            <a:r>
              <a:rPr lang="fr-CA" dirty="0">
                <a:latin typeface="Calibri" pitchFamily="34" charset="0"/>
              </a:rPr>
              <a:t>Faux</a:t>
            </a:r>
            <a:endParaRPr lang="fr-CA" sz="24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22" y="332656"/>
            <a:ext cx="8957774" cy="76944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Mythe ou réalité : Foresterie</a:t>
            </a:r>
            <a:endParaRPr lang="fr-CA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2563386" y="3532299"/>
            <a:ext cx="777875" cy="48768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6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0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4572000" cy="862013"/>
          </a:xfrm>
        </p:spPr>
        <p:txBody>
          <a:bodyPr/>
          <a:lstStyle/>
          <a:p>
            <a:r>
              <a:rPr lang="en-GB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drainage </a:t>
            </a:r>
            <a:r>
              <a:rPr lang="en-GB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forestier</a:t>
            </a:r>
            <a:endParaRPr lang="en-GB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4392613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sz="2800"/>
              <a:t>Réseau de fossés</a:t>
            </a:r>
          </a:p>
          <a:p>
            <a:pPr lvl="1">
              <a:lnSpc>
                <a:spcPct val="80000"/>
              </a:lnSpc>
            </a:pPr>
            <a:r>
              <a:rPr lang="fr-CA" sz="2400"/>
              <a:t>Évacue l’eau hors du site</a:t>
            </a:r>
          </a:p>
          <a:p>
            <a:pPr lvl="1">
              <a:lnSpc>
                <a:spcPct val="80000"/>
              </a:lnSpc>
            </a:pPr>
            <a:r>
              <a:rPr lang="fr-CA" sz="2400"/>
              <a:t>Rabat la nappe phréatique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CA" sz="1800"/>
              <a:t>	(Heikurainen &amp; Päivänen 1980, Braekke 1983)</a:t>
            </a:r>
          </a:p>
          <a:p>
            <a:pPr lvl="1">
              <a:lnSpc>
                <a:spcPct val="80000"/>
              </a:lnSpc>
            </a:pPr>
            <a:r>
              <a:rPr lang="fr-CA" sz="2400"/>
              <a:t>Améliore les conditions de croissance du sol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CA" sz="1800"/>
              <a:t>	(Prévost et al. 1999, Roy et al. 2000)</a:t>
            </a:r>
          </a:p>
          <a:p>
            <a:pPr lvl="1">
              <a:lnSpc>
                <a:spcPct val="80000"/>
              </a:lnSpc>
            </a:pPr>
            <a:r>
              <a:rPr lang="fr-CA" sz="2400"/>
              <a:t>Augmente la croissance forestière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CA" sz="1800"/>
              <a:t>	(Heikurainen &amp; Kuusela 1962, Seppälä 1969)</a:t>
            </a:r>
          </a:p>
        </p:txBody>
      </p:sp>
      <p:pic>
        <p:nvPicPr>
          <p:cNvPr id="390148" name="Picture 4" descr="réseau_abitib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913" y="0"/>
            <a:ext cx="463708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53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50825" y="4868863"/>
            <a:ext cx="8642350" cy="1800225"/>
          </a:xfrm>
          <a:prstGeom prst="rect">
            <a:avLst/>
          </a:prstGeom>
          <a:solidFill>
            <a:srgbClr val="9933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88" name="Rectangle 68" descr="Ondulations"/>
          <p:cNvSpPr>
            <a:spLocks noChangeArrowheads="1"/>
          </p:cNvSpPr>
          <p:nvPr/>
        </p:nvSpPr>
        <p:spPr bwMode="auto">
          <a:xfrm>
            <a:off x="250825" y="5516563"/>
            <a:ext cx="8642350" cy="1152525"/>
          </a:xfrm>
          <a:prstGeom prst="rect">
            <a:avLst/>
          </a:prstGeom>
          <a:pattFill prst="zigZag">
            <a:fgClr>
              <a:schemeClr val="bg1"/>
            </a:fgClr>
            <a:bgClr>
              <a:srgbClr val="6633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 drainage forestier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95700" y="4194175"/>
            <a:ext cx="358775" cy="647700"/>
            <a:chOff x="1111" y="1661"/>
            <a:chExt cx="771" cy="1134"/>
          </a:xfrm>
        </p:grpSpPr>
        <p:sp>
          <p:nvSpPr>
            <p:cNvPr id="209926" name="AutoShape 6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9927" name="Rectangle 7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45175" y="4168775"/>
            <a:ext cx="360363" cy="649288"/>
            <a:chOff x="1111" y="1661"/>
            <a:chExt cx="771" cy="1134"/>
          </a:xfrm>
        </p:grpSpPr>
        <p:sp>
          <p:nvSpPr>
            <p:cNvPr id="209929" name="AutoShape 9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9930" name="Rectangle 10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231188" y="4035425"/>
            <a:ext cx="504825" cy="792163"/>
            <a:chOff x="1111" y="1661"/>
            <a:chExt cx="771" cy="1134"/>
          </a:xfrm>
        </p:grpSpPr>
        <p:sp>
          <p:nvSpPr>
            <p:cNvPr id="209932" name="AutoShape 1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9933" name="Rectangle 1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09934" name="AutoShape 14"/>
          <p:cNvSpPr>
            <a:spLocks noChangeArrowheads="1"/>
          </p:cNvSpPr>
          <p:nvPr/>
        </p:nvSpPr>
        <p:spPr bwMode="auto">
          <a:xfrm rot="10800000">
            <a:off x="1390650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35" name="AutoShape 15"/>
          <p:cNvSpPr>
            <a:spLocks noChangeArrowheads="1"/>
          </p:cNvSpPr>
          <p:nvPr/>
        </p:nvSpPr>
        <p:spPr bwMode="auto">
          <a:xfrm rot="10800000">
            <a:off x="5548313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36" name="AutoShape 16"/>
          <p:cNvSpPr>
            <a:spLocks noChangeArrowheads="1"/>
          </p:cNvSpPr>
          <p:nvPr/>
        </p:nvSpPr>
        <p:spPr bwMode="auto">
          <a:xfrm rot="10800000">
            <a:off x="4559300" y="4573588"/>
            <a:ext cx="360363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37" name="AutoShape 17"/>
          <p:cNvSpPr>
            <a:spLocks noChangeArrowheads="1"/>
          </p:cNvSpPr>
          <p:nvPr/>
        </p:nvSpPr>
        <p:spPr bwMode="auto">
          <a:xfrm rot="10800000">
            <a:off x="6862763" y="4645025"/>
            <a:ext cx="217487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38" name="AutoShape 18"/>
          <p:cNvSpPr>
            <a:spLocks noChangeArrowheads="1"/>
          </p:cNvSpPr>
          <p:nvPr/>
        </p:nvSpPr>
        <p:spPr bwMode="auto">
          <a:xfrm rot="10800000">
            <a:off x="2398713" y="4573588"/>
            <a:ext cx="215900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39" name="AutoShape 19"/>
          <p:cNvSpPr>
            <a:spLocks noChangeArrowheads="1"/>
          </p:cNvSpPr>
          <p:nvPr/>
        </p:nvSpPr>
        <p:spPr bwMode="auto">
          <a:xfrm rot="10800000">
            <a:off x="3406775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40" name="AutoShape 20"/>
          <p:cNvSpPr>
            <a:spLocks noChangeArrowheads="1"/>
          </p:cNvSpPr>
          <p:nvPr/>
        </p:nvSpPr>
        <p:spPr bwMode="auto">
          <a:xfrm rot="10800000">
            <a:off x="382588" y="4645025"/>
            <a:ext cx="215900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55613" y="4121150"/>
            <a:ext cx="431800" cy="720725"/>
            <a:chOff x="1111" y="1661"/>
            <a:chExt cx="771" cy="1134"/>
          </a:xfrm>
        </p:grpSpPr>
        <p:sp>
          <p:nvSpPr>
            <p:cNvPr id="209942" name="AutoShape 2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9943" name="Rectangle 2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638800" y="4178300"/>
            <a:ext cx="360363" cy="649288"/>
            <a:chOff x="1111" y="1661"/>
            <a:chExt cx="771" cy="1134"/>
          </a:xfrm>
        </p:grpSpPr>
        <p:sp>
          <p:nvSpPr>
            <p:cNvPr id="209946" name="AutoShape 26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9947" name="Rectangle 27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064125" y="3852863"/>
            <a:ext cx="503238" cy="974725"/>
            <a:chOff x="1111" y="1661"/>
            <a:chExt cx="771" cy="1134"/>
          </a:xfrm>
        </p:grpSpPr>
        <p:sp>
          <p:nvSpPr>
            <p:cNvPr id="209949" name="AutoShape 29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9950" name="Rectangle 30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6156325" y="4064000"/>
            <a:ext cx="504825" cy="792163"/>
            <a:chOff x="1111" y="1661"/>
            <a:chExt cx="771" cy="1134"/>
          </a:xfrm>
        </p:grpSpPr>
        <p:sp>
          <p:nvSpPr>
            <p:cNvPr id="209952" name="AutoShape 3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9953" name="Rectangle 3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614613" y="3833813"/>
            <a:ext cx="649287" cy="1008062"/>
            <a:chOff x="1111" y="1661"/>
            <a:chExt cx="771" cy="1134"/>
          </a:xfrm>
        </p:grpSpPr>
        <p:sp>
          <p:nvSpPr>
            <p:cNvPr id="209955" name="AutoShape 35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9956" name="Rectangle 36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751013" y="4049713"/>
            <a:ext cx="504825" cy="792162"/>
            <a:chOff x="1111" y="1661"/>
            <a:chExt cx="771" cy="1134"/>
          </a:xfrm>
        </p:grpSpPr>
        <p:sp>
          <p:nvSpPr>
            <p:cNvPr id="209958" name="AutoShape 38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9959" name="Rectangle 39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09960" name="AutoShape 40"/>
          <p:cNvSpPr>
            <a:spLocks noChangeArrowheads="1"/>
          </p:cNvSpPr>
          <p:nvPr/>
        </p:nvSpPr>
        <p:spPr bwMode="auto">
          <a:xfrm rot="10800000">
            <a:off x="7596188" y="4606925"/>
            <a:ext cx="382587" cy="233363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64" name="AutoShape 44"/>
          <p:cNvSpPr>
            <a:spLocks noChangeArrowheads="1"/>
          </p:cNvSpPr>
          <p:nvPr/>
        </p:nvSpPr>
        <p:spPr bwMode="auto">
          <a:xfrm rot="10800000">
            <a:off x="8532813" y="4594225"/>
            <a:ext cx="288925" cy="2476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65" name="Line 45"/>
          <p:cNvSpPr>
            <a:spLocks noChangeShapeType="1"/>
          </p:cNvSpPr>
          <p:nvPr/>
        </p:nvSpPr>
        <p:spPr bwMode="auto">
          <a:xfrm>
            <a:off x="250825" y="4868863"/>
            <a:ext cx="8640763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6948488" y="3860800"/>
            <a:ext cx="503237" cy="974725"/>
            <a:chOff x="1111" y="1661"/>
            <a:chExt cx="771" cy="1134"/>
          </a:xfrm>
        </p:grpSpPr>
        <p:sp>
          <p:nvSpPr>
            <p:cNvPr id="209967" name="AutoShape 47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9968" name="Rectangle 48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09944" name="Rectangle 24" descr="Ondulations"/>
          <p:cNvSpPr>
            <a:spLocks noChangeArrowheads="1"/>
          </p:cNvSpPr>
          <p:nvPr/>
        </p:nvSpPr>
        <p:spPr bwMode="auto">
          <a:xfrm>
            <a:off x="250825" y="5157788"/>
            <a:ext cx="8642350" cy="1511300"/>
          </a:xfrm>
          <a:prstGeom prst="rect">
            <a:avLst/>
          </a:prstGeom>
          <a:pattFill prst="zigZag">
            <a:fgClr>
              <a:schemeClr val="bg1"/>
            </a:fgClr>
            <a:bgClr>
              <a:srgbClr val="6633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84" name="Line 64"/>
          <p:cNvSpPr>
            <a:spLocks noChangeShapeType="1"/>
          </p:cNvSpPr>
          <p:nvPr/>
        </p:nvSpPr>
        <p:spPr bwMode="auto">
          <a:xfrm>
            <a:off x="250825" y="5516563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9987" name="Rectangle 67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161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250825" y="4868863"/>
            <a:ext cx="8642350" cy="1800225"/>
          </a:xfrm>
          <a:prstGeom prst="rect">
            <a:avLst/>
          </a:prstGeom>
          <a:solidFill>
            <a:srgbClr val="9933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44" name="Rectangle 4" descr="Ondulations"/>
          <p:cNvSpPr>
            <a:spLocks noChangeArrowheads="1"/>
          </p:cNvSpPr>
          <p:nvPr/>
        </p:nvSpPr>
        <p:spPr bwMode="auto">
          <a:xfrm>
            <a:off x="250825" y="5516563"/>
            <a:ext cx="8642350" cy="1152525"/>
          </a:xfrm>
          <a:prstGeom prst="rect">
            <a:avLst/>
          </a:prstGeom>
          <a:pattFill prst="zigZag">
            <a:fgClr>
              <a:schemeClr val="bg1"/>
            </a:fgClr>
            <a:bgClr>
              <a:srgbClr val="6633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 drainage forestier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95700" y="4194175"/>
            <a:ext cx="358775" cy="647700"/>
            <a:chOff x="1111" y="1661"/>
            <a:chExt cx="771" cy="1134"/>
          </a:xfrm>
        </p:grpSpPr>
        <p:sp>
          <p:nvSpPr>
            <p:cNvPr id="215047" name="AutoShape 7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48" name="Rectangle 8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45175" y="4168775"/>
            <a:ext cx="360363" cy="649288"/>
            <a:chOff x="1111" y="1661"/>
            <a:chExt cx="771" cy="1134"/>
          </a:xfrm>
        </p:grpSpPr>
        <p:sp>
          <p:nvSpPr>
            <p:cNvPr id="215050" name="AutoShape 10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51" name="Rectangle 11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5056" name="AutoShape 16"/>
          <p:cNvSpPr>
            <a:spLocks noChangeArrowheads="1"/>
          </p:cNvSpPr>
          <p:nvPr/>
        </p:nvSpPr>
        <p:spPr bwMode="auto">
          <a:xfrm rot="10800000">
            <a:off x="5548313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57" name="AutoShape 17"/>
          <p:cNvSpPr>
            <a:spLocks noChangeArrowheads="1"/>
          </p:cNvSpPr>
          <p:nvPr/>
        </p:nvSpPr>
        <p:spPr bwMode="auto">
          <a:xfrm rot="10800000">
            <a:off x="4559300" y="4573588"/>
            <a:ext cx="360363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59" name="AutoShape 19"/>
          <p:cNvSpPr>
            <a:spLocks noChangeArrowheads="1"/>
          </p:cNvSpPr>
          <p:nvPr/>
        </p:nvSpPr>
        <p:spPr bwMode="auto">
          <a:xfrm rot="10800000">
            <a:off x="2398713" y="4573588"/>
            <a:ext cx="215900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60" name="AutoShape 20"/>
          <p:cNvSpPr>
            <a:spLocks noChangeArrowheads="1"/>
          </p:cNvSpPr>
          <p:nvPr/>
        </p:nvSpPr>
        <p:spPr bwMode="auto">
          <a:xfrm rot="10800000">
            <a:off x="3406775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61" name="AutoShape 21"/>
          <p:cNvSpPr>
            <a:spLocks noChangeArrowheads="1"/>
          </p:cNvSpPr>
          <p:nvPr/>
        </p:nvSpPr>
        <p:spPr bwMode="auto">
          <a:xfrm rot="10800000">
            <a:off x="382588" y="4645025"/>
            <a:ext cx="215900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638800" y="4178300"/>
            <a:ext cx="360363" cy="649288"/>
            <a:chOff x="1111" y="1661"/>
            <a:chExt cx="771" cy="1134"/>
          </a:xfrm>
        </p:grpSpPr>
        <p:sp>
          <p:nvSpPr>
            <p:cNvPr id="215066" name="AutoShape 26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67" name="Rectangle 27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064125" y="3852863"/>
            <a:ext cx="503238" cy="974725"/>
            <a:chOff x="1111" y="1661"/>
            <a:chExt cx="771" cy="1134"/>
          </a:xfrm>
        </p:grpSpPr>
        <p:sp>
          <p:nvSpPr>
            <p:cNvPr id="215069" name="AutoShape 29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70" name="Rectangle 30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156325" y="4064000"/>
            <a:ext cx="504825" cy="792163"/>
            <a:chOff x="1111" y="1661"/>
            <a:chExt cx="771" cy="1134"/>
          </a:xfrm>
        </p:grpSpPr>
        <p:sp>
          <p:nvSpPr>
            <p:cNvPr id="215072" name="AutoShape 3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73" name="Rectangle 3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614613" y="3833813"/>
            <a:ext cx="649287" cy="1008062"/>
            <a:chOff x="1111" y="1661"/>
            <a:chExt cx="771" cy="1134"/>
          </a:xfrm>
        </p:grpSpPr>
        <p:sp>
          <p:nvSpPr>
            <p:cNvPr id="215075" name="AutoShape 35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76" name="Rectangle 36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5081" name="AutoShape 41"/>
          <p:cNvSpPr>
            <a:spLocks noChangeArrowheads="1"/>
          </p:cNvSpPr>
          <p:nvPr/>
        </p:nvSpPr>
        <p:spPr bwMode="auto">
          <a:xfrm rot="10800000">
            <a:off x="8532813" y="4594225"/>
            <a:ext cx="288925" cy="2476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2" name="Line 42"/>
          <p:cNvSpPr>
            <a:spLocks noChangeShapeType="1"/>
          </p:cNvSpPr>
          <p:nvPr/>
        </p:nvSpPr>
        <p:spPr bwMode="auto">
          <a:xfrm>
            <a:off x="179512" y="4869160"/>
            <a:ext cx="8640763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6" name="Rectangle 46" descr="Ondulations"/>
          <p:cNvSpPr>
            <a:spLocks noChangeArrowheads="1"/>
          </p:cNvSpPr>
          <p:nvPr/>
        </p:nvSpPr>
        <p:spPr bwMode="auto">
          <a:xfrm>
            <a:off x="250825" y="5157788"/>
            <a:ext cx="8642350" cy="1511300"/>
          </a:xfrm>
          <a:prstGeom prst="rect">
            <a:avLst/>
          </a:prstGeom>
          <a:pattFill prst="zigZag">
            <a:fgClr>
              <a:schemeClr val="bg1"/>
            </a:fgClr>
            <a:bgClr>
              <a:srgbClr val="6633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7" name="Line 47"/>
          <p:cNvSpPr>
            <a:spLocks noChangeShapeType="1"/>
          </p:cNvSpPr>
          <p:nvPr/>
        </p:nvSpPr>
        <p:spPr bwMode="auto">
          <a:xfrm>
            <a:off x="250825" y="5516563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115" name="Freeform 75"/>
          <p:cNvSpPr>
            <a:spLocks/>
          </p:cNvSpPr>
          <p:nvPr/>
        </p:nvSpPr>
        <p:spPr bwMode="auto">
          <a:xfrm>
            <a:off x="250825" y="5129213"/>
            <a:ext cx="985838" cy="36353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480" y="6"/>
              </a:cxn>
              <a:cxn ang="0">
                <a:pos x="490" y="28"/>
              </a:cxn>
              <a:cxn ang="0">
                <a:pos x="502" y="36"/>
              </a:cxn>
              <a:cxn ang="0">
                <a:pos x="516" y="50"/>
              </a:cxn>
              <a:cxn ang="0">
                <a:pos x="542" y="104"/>
              </a:cxn>
              <a:cxn ang="0">
                <a:pos x="548" y="116"/>
              </a:cxn>
              <a:cxn ang="0">
                <a:pos x="560" y="120"/>
              </a:cxn>
              <a:cxn ang="0">
                <a:pos x="586" y="138"/>
              </a:cxn>
              <a:cxn ang="0">
                <a:pos x="600" y="154"/>
              </a:cxn>
              <a:cxn ang="0">
                <a:pos x="604" y="192"/>
              </a:cxn>
              <a:cxn ang="0">
                <a:pos x="622" y="222"/>
              </a:cxn>
              <a:cxn ang="0">
                <a:pos x="598" y="218"/>
              </a:cxn>
              <a:cxn ang="0">
                <a:pos x="554" y="198"/>
              </a:cxn>
              <a:cxn ang="0">
                <a:pos x="536" y="184"/>
              </a:cxn>
              <a:cxn ang="0">
                <a:pos x="496" y="168"/>
              </a:cxn>
              <a:cxn ang="0">
                <a:pos x="478" y="156"/>
              </a:cxn>
              <a:cxn ang="0">
                <a:pos x="414" y="142"/>
              </a:cxn>
              <a:cxn ang="0">
                <a:pos x="378" y="124"/>
              </a:cxn>
              <a:cxn ang="0">
                <a:pos x="256" y="100"/>
              </a:cxn>
              <a:cxn ang="0">
                <a:pos x="216" y="84"/>
              </a:cxn>
              <a:cxn ang="0">
                <a:pos x="176" y="82"/>
              </a:cxn>
              <a:cxn ang="0">
                <a:pos x="114" y="76"/>
              </a:cxn>
              <a:cxn ang="0">
                <a:pos x="6" y="60"/>
              </a:cxn>
              <a:cxn ang="0">
                <a:pos x="0" y="42"/>
              </a:cxn>
              <a:cxn ang="0">
                <a:pos x="2" y="2"/>
              </a:cxn>
              <a:cxn ang="0">
                <a:pos x="8" y="0"/>
              </a:cxn>
            </a:cxnLst>
            <a:rect l="0" t="0" r="r" b="b"/>
            <a:pathLst>
              <a:path w="622" h="228">
                <a:moveTo>
                  <a:pt x="8" y="0"/>
                </a:moveTo>
                <a:cubicBezTo>
                  <a:pt x="167" y="1"/>
                  <a:pt x="322" y="4"/>
                  <a:pt x="480" y="6"/>
                </a:cubicBezTo>
                <a:cubicBezTo>
                  <a:pt x="481" y="15"/>
                  <a:pt x="484" y="22"/>
                  <a:pt x="490" y="28"/>
                </a:cubicBezTo>
                <a:cubicBezTo>
                  <a:pt x="493" y="31"/>
                  <a:pt x="502" y="36"/>
                  <a:pt x="502" y="36"/>
                </a:cubicBezTo>
                <a:cubicBezTo>
                  <a:pt x="511" y="50"/>
                  <a:pt x="505" y="46"/>
                  <a:pt x="516" y="50"/>
                </a:cubicBezTo>
                <a:cubicBezTo>
                  <a:pt x="520" y="67"/>
                  <a:pt x="527" y="94"/>
                  <a:pt x="542" y="104"/>
                </a:cubicBezTo>
                <a:cubicBezTo>
                  <a:pt x="543" y="107"/>
                  <a:pt x="545" y="114"/>
                  <a:pt x="548" y="116"/>
                </a:cubicBezTo>
                <a:cubicBezTo>
                  <a:pt x="552" y="118"/>
                  <a:pt x="560" y="120"/>
                  <a:pt x="560" y="120"/>
                </a:cubicBezTo>
                <a:cubicBezTo>
                  <a:pt x="568" y="128"/>
                  <a:pt x="575" y="135"/>
                  <a:pt x="586" y="138"/>
                </a:cubicBezTo>
                <a:cubicBezTo>
                  <a:pt x="592" y="142"/>
                  <a:pt x="600" y="154"/>
                  <a:pt x="600" y="154"/>
                </a:cubicBezTo>
                <a:cubicBezTo>
                  <a:pt x="601" y="167"/>
                  <a:pt x="598" y="181"/>
                  <a:pt x="604" y="192"/>
                </a:cubicBezTo>
                <a:cubicBezTo>
                  <a:pt x="610" y="202"/>
                  <a:pt x="618" y="211"/>
                  <a:pt x="622" y="222"/>
                </a:cubicBezTo>
                <a:cubicBezTo>
                  <a:pt x="613" y="228"/>
                  <a:pt x="606" y="223"/>
                  <a:pt x="598" y="218"/>
                </a:cubicBezTo>
                <a:cubicBezTo>
                  <a:pt x="588" y="203"/>
                  <a:pt x="568" y="207"/>
                  <a:pt x="554" y="198"/>
                </a:cubicBezTo>
                <a:cubicBezTo>
                  <a:pt x="548" y="194"/>
                  <a:pt x="543" y="187"/>
                  <a:pt x="536" y="184"/>
                </a:cubicBezTo>
                <a:cubicBezTo>
                  <a:pt x="523" y="178"/>
                  <a:pt x="508" y="175"/>
                  <a:pt x="496" y="168"/>
                </a:cubicBezTo>
                <a:cubicBezTo>
                  <a:pt x="490" y="164"/>
                  <a:pt x="485" y="158"/>
                  <a:pt x="478" y="156"/>
                </a:cubicBezTo>
                <a:cubicBezTo>
                  <a:pt x="456" y="151"/>
                  <a:pt x="435" y="149"/>
                  <a:pt x="414" y="142"/>
                </a:cubicBezTo>
                <a:cubicBezTo>
                  <a:pt x="401" y="138"/>
                  <a:pt x="391" y="128"/>
                  <a:pt x="378" y="124"/>
                </a:cubicBezTo>
                <a:cubicBezTo>
                  <a:pt x="351" y="97"/>
                  <a:pt x="289" y="101"/>
                  <a:pt x="256" y="100"/>
                </a:cubicBezTo>
                <a:cubicBezTo>
                  <a:pt x="242" y="97"/>
                  <a:pt x="229" y="86"/>
                  <a:pt x="216" y="84"/>
                </a:cubicBezTo>
                <a:cubicBezTo>
                  <a:pt x="203" y="82"/>
                  <a:pt x="189" y="83"/>
                  <a:pt x="176" y="82"/>
                </a:cubicBezTo>
                <a:cubicBezTo>
                  <a:pt x="148" y="73"/>
                  <a:pt x="168" y="78"/>
                  <a:pt x="114" y="76"/>
                </a:cubicBezTo>
                <a:cubicBezTo>
                  <a:pt x="77" y="73"/>
                  <a:pt x="43" y="62"/>
                  <a:pt x="6" y="60"/>
                </a:cubicBezTo>
                <a:cubicBezTo>
                  <a:pt x="4" y="54"/>
                  <a:pt x="0" y="42"/>
                  <a:pt x="0" y="42"/>
                </a:cubicBezTo>
                <a:cubicBezTo>
                  <a:pt x="1" y="29"/>
                  <a:pt x="0" y="15"/>
                  <a:pt x="2" y="2"/>
                </a:cubicBezTo>
                <a:cubicBezTo>
                  <a:pt x="2" y="0"/>
                  <a:pt x="8" y="0"/>
                  <a:pt x="8" y="0"/>
                </a:cubicBezTo>
                <a:close/>
              </a:path>
            </a:pathLst>
          </a:custGeom>
          <a:solidFill>
            <a:srgbClr val="99330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110" name="Freeform 70"/>
          <p:cNvSpPr>
            <a:spLocks/>
          </p:cNvSpPr>
          <p:nvPr/>
        </p:nvSpPr>
        <p:spPr bwMode="auto">
          <a:xfrm>
            <a:off x="250825" y="5229225"/>
            <a:ext cx="1008063" cy="287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8" y="45"/>
              </a:cxn>
              <a:cxn ang="0">
                <a:pos x="635" y="181"/>
              </a:cxn>
            </a:cxnLst>
            <a:rect l="0" t="0" r="r" b="b"/>
            <a:pathLst>
              <a:path w="635" h="181">
                <a:moveTo>
                  <a:pt x="0" y="0"/>
                </a:moveTo>
                <a:cubicBezTo>
                  <a:pt x="106" y="7"/>
                  <a:pt x="212" y="15"/>
                  <a:pt x="318" y="45"/>
                </a:cubicBezTo>
                <a:cubicBezTo>
                  <a:pt x="424" y="75"/>
                  <a:pt x="529" y="128"/>
                  <a:pt x="635" y="18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119" name="Freeform 79"/>
          <p:cNvSpPr>
            <a:spLocks/>
          </p:cNvSpPr>
          <p:nvPr/>
        </p:nvSpPr>
        <p:spPr bwMode="auto">
          <a:xfrm>
            <a:off x="1638300" y="5040313"/>
            <a:ext cx="1901825" cy="447675"/>
          </a:xfrm>
          <a:custGeom>
            <a:avLst/>
            <a:gdLst/>
            <a:ahLst/>
            <a:cxnLst>
              <a:cxn ang="0">
                <a:pos x="0" y="273"/>
              </a:cxn>
              <a:cxn ang="0">
                <a:pos x="34" y="275"/>
              </a:cxn>
              <a:cxn ang="0">
                <a:pos x="46" y="271"/>
              </a:cxn>
              <a:cxn ang="0">
                <a:pos x="62" y="257"/>
              </a:cxn>
              <a:cxn ang="0">
                <a:pos x="116" y="231"/>
              </a:cxn>
              <a:cxn ang="0">
                <a:pos x="144" y="227"/>
              </a:cxn>
              <a:cxn ang="0">
                <a:pos x="180" y="209"/>
              </a:cxn>
              <a:cxn ang="0">
                <a:pos x="224" y="195"/>
              </a:cxn>
              <a:cxn ang="0">
                <a:pos x="276" y="179"/>
              </a:cxn>
              <a:cxn ang="0">
                <a:pos x="302" y="171"/>
              </a:cxn>
              <a:cxn ang="0">
                <a:pos x="384" y="159"/>
              </a:cxn>
              <a:cxn ang="0">
                <a:pos x="402" y="157"/>
              </a:cxn>
              <a:cxn ang="0">
                <a:pos x="414" y="153"/>
              </a:cxn>
              <a:cxn ang="0">
                <a:pos x="432" y="143"/>
              </a:cxn>
              <a:cxn ang="0">
                <a:pos x="476" y="135"/>
              </a:cxn>
              <a:cxn ang="0">
                <a:pos x="528" y="125"/>
              </a:cxn>
              <a:cxn ang="0">
                <a:pos x="678" y="111"/>
              </a:cxn>
              <a:cxn ang="0">
                <a:pos x="758" y="101"/>
              </a:cxn>
              <a:cxn ang="0">
                <a:pos x="1022" y="91"/>
              </a:cxn>
              <a:cxn ang="0">
                <a:pos x="1186" y="79"/>
              </a:cxn>
              <a:cxn ang="0">
                <a:pos x="1198" y="65"/>
              </a:cxn>
              <a:cxn ang="0">
                <a:pos x="1122" y="39"/>
              </a:cxn>
              <a:cxn ang="0">
                <a:pos x="932" y="19"/>
              </a:cxn>
              <a:cxn ang="0">
                <a:pos x="812" y="9"/>
              </a:cxn>
              <a:cxn ang="0">
                <a:pos x="738" y="17"/>
              </a:cxn>
              <a:cxn ang="0">
                <a:pos x="500" y="11"/>
              </a:cxn>
              <a:cxn ang="0">
                <a:pos x="172" y="33"/>
              </a:cxn>
              <a:cxn ang="0">
                <a:pos x="156" y="47"/>
              </a:cxn>
              <a:cxn ang="0">
                <a:pos x="144" y="63"/>
              </a:cxn>
              <a:cxn ang="0">
                <a:pos x="110" y="107"/>
              </a:cxn>
              <a:cxn ang="0">
                <a:pos x="74" y="143"/>
              </a:cxn>
              <a:cxn ang="0">
                <a:pos x="54" y="189"/>
              </a:cxn>
              <a:cxn ang="0">
                <a:pos x="36" y="209"/>
              </a:cxn>
              <a:cxn ang="0">
                <a:pos x="26" y="235"/>
              </a:cxn>
              <a:cxn ang="0">
                <a:pos x="14" y="243"/>
              </a:cxn>
              <a:cxn ang="0">
                <a:pos x="0" y="273"/>
              </a:cxn>
            </a:cxnLst>
            <a:rect l="0" t="0" r="r" b="b"/>
            <a:pathLst>
              <a:path w="1198" h="282">
                <a:moveTo>
                  <a:pt x="0" y="273"/>
                </a:moveTo>
                <a:cubicBezTo>
                  <a:pt x="13" y="282"/>
                  <a:pt x="7" y="279"/>
                  <a:pt x="34" y="275"/>
                </a:cubicBezTo>
                <a:cubicBezTo>
                  <a:pt x="38" y="274"/>
                  <a:pt x="46" y="271"/>
                  <a:pt x="46" y="271"/>
                </a:cubicBezTo>
                <a:cubicBezTo>
                  <a:pt x="50" y="265"/>
                  <a:pt x="62" y="257"/>
                  <a:pt x="62" y="257"/>
                </a:cubicBezTo>
                <a:cubicBezTo>
                  <a:pt x="70" y="245"/>
                  <a:pt x="102" y="233"/>
                  <a:pt x="116" y="231"/>
                </a:cubicBezTo>
                <a:cubicBezTo>
                  <a:pt x="125" y="229"/>
                  <a:pt x="144" y="227"/>
                  <a:pt x="144" y="227"/>
                </a:cubicBezTo>
                <a:cubicBezTo>
                  <a:pt x="156" y="223"/>
                  <a:pt x="169" y="216"/>
                  <a:pt x="180" y="209"/>
                </a:cubicBezTo>
                <a:cubicBezTo>
                  <a:pt x="189" y="196"/>
                  <a:pt x="210" y="197"/>
                  <a:pt x="224" y="195"/>
                </a:cubicBezTo>
                <a:cubicBezTo>
                  <a:pt x="240" y="184"/>
                  <a:pt x="257" y="182"/>
                  <a:pt x="276" y="179"/>
                </a:cubicBezTo>
                <a:cubicBezTo>
                  <a:pt x="286" y="176"/>
                  <a:pt x="290" y="173"/>
                  <a:pt x="302" y="171"/>
                </a:cubicBezTo>
                <a:cubicBezTo>
                  <a:pt x="334" y="160"/>
                  <a:pt x="340" y="161"/>
                  <a:pt x="384" y="159"/>
                </a:cubicBezTo>
                <a:cubicBezTo>
                  <a:pt x="390" y="158"/>
                  <a:pt x="396" y="158"/>
                  <a:pt x="402" y="157"/>
                </a:cubicBezTo>
                <a:cubicBezTo>
                  <a:pt x="406" y="156"/>
                  <a:pt x="414" y="153"/>
                  <a:pt x="414" y="153"/>
                </a:cubicBezTo>
                <a:cubicBezTo>
                  <a:pt x="419" y="145"/>
                  <a:pt x="423" y="145"/>
                  <a:pt x="432" y="143"/>
                </a:cubicBezTo>
                <a:cubicBezTo>
                  <a:pt x="447" y="133"/>
                  <a:pt x="454" y="136"/>
                  <a:pt x="476" y="135"/>
                </a:cubicBezTo>
                <a:cubicBezTo>
                  <a:pt x="493" y="129"/>
                  <a:pt x="510" y="127"/>
                  <a:pt x="528" y="125"/>
                </a:cubicBezTo>
                <a:cubicBezTo>
                  <a:pt x="573" y="110"/>
                  <a:pt x="634" y="112"/>
                  <a:pt x="678" y="111"/>
                </a:cubicBezTo>
                <a:cubicBezTo>
                  <a:pt x="705" y="108"/>
                  <a:pt x="731" y="104"/>
                  <a:pt x="758" y="101"/>
                </a:cubicBezTo>
                <a:cubicBezTo>
                  <a:pt x="780" y="86"/>
                  <a:pt x="960" y="93"/>
                  <a:pt x="1022" y="91"/>
                </a:cubicBezTo>
                <a:cubicBezTo>
                  <a:pt x="1080" y="85"/>
                  <a:pt x="1116" y="80"/>
                  <a:pt x="1186" y="79"/>
                </a:cubicBezTo>
                <a:cubicBezTo>
                  <a:pt x="1194" y="76"/>
                  <a:pt x="1195" y="73"/>
                  <a:pt x="1198" y="65"/>
                </a:cubicBezTo>
                <a:cubicBezTo>
                  <a:pt x="1193" y="36"/>
                  <a:pt x="1146" y="41"/>
                  <a:pt x="1122" y="39"/>
                </a:cubicBezTo>
                <a:cubicBezTo>
                  <a:pt x="1062" y="24"/>
                  <a:pt x="994" y="21"/>
                  <a:pt x="932" y="19"/>
                </a:cubicBezTo>
                <a:cubicBezTo>
                  <a:pt x="893" y="11"/>
                  <a:pt x="852" y="11"/>
                  <a:pt x="812" y="9"/>
                </a:cubicBezTo>
                <a:cubicBezTo>
                  <a:pt x="786" y="10"/>
                  <a:pt x="762" y="9"/>
                  <a:pt x="738" y="17"/>
                </a:cubicBezTo>
                <a:cubicBezTo>
                  <a:pt x="658" y="16"/>
                  <a:pt x="580" y="13"/>
                  <a:pt x="500" y="11"/>
                </a:cubicBezTo>
                <a:cubicBezTo>
                  <a:pt x="267" y="13"/>
                  <a:pt x="303" y="0"/>
                  <a:pt x="172" y="33"/>
                </a:cubicBezTo>
                <a:cubicBezTo>
                  <a:pt x="165" y="37"/>
                  <a:pt x="163" y="43"/>
                  <a:pt x="156" y="47"/>
                </a:cubicBezTo>
                <a:cubicBezTo>
                  <a:pt x="151" y="54"/>
                  <a:pt x="151" y="58"/>
                  <a:pt x="144" y="63"/>
                </a:cubicBezTo>
                <a:cubicBezTo>
                  <a:pt x="138" y="81"/>
                  <a:pt x="126" y="97"/>
                  <a:pt x="110" y="107"/>
                </a:cubicBezTo>
                <a:cubicBezTo>
                  <a:pt x="102" y="119"/>
                  <a:pt x="86" y="135"/>
                  <a:pt x="74" y="143"/>
                </a:cubicBezTo>
                <a:cubicBezTo>
                  <a:pt x="65" y="157"/>
                  <a:pt x="69" y="179"/>
                  <a:pt x="54" y="189"/>
                </a:cubicBezTo>
                <a:cubicBezTo>
                  <a:pt x="51" y="197"/>
                  <a:pt x="43" y="204"/>
                  <a:pt x="36" y="209"/>
                </a:cubicBezTo>
                <a:cubicBezTo>
                  <a:pt x="34" y="216"/>
                  <a:pt x="32" y="229"/>
                  <a:pt x="26" y="235"/>
                </a:cubicBezTo>
                <a:cubicBezTo>
                  <a:pt x="23" y="238"/>
                  <a:pt x="14" y="243"/>
                  <a:pt x="14" y="243"/>
                </a:cubicBezTo>
                <a:cubicBezTo>
                  <a:pt x="9" y="251"/>
                  <a:pt x="12" y="279"/>
                  <a:pt x="0" y="273"/>
                </a:cubicBezTo>
                <a:close/>
              </a:path>
            </a:pathLst>
          </a:custGeom>
          <a:solidFill>
            <a:srgbClr val="99330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827088" y="4797425"/>
            <a:ext cx="1223962" cy="719138"/>
            <a:chOff x="521" y="3022"/>
            <a:chExt cx="771" cy="453"/>
          </a:xfrm>
        </p:grpSpPr>
        <p:sp>
          <p:nvSpPr>
            <p:cNvPr id="215090" name="AutoShape 50"/>
            <p:cNvSpPr>
              <a:spLocks noChangeArrowheads="1"/>
            </p:cNvSpPr>
            <p:nvPr/>
          </p:nvSpPr>
          <p:spPr bwMode="auto">
            <a:xfrm>
              <a:off x="521" y="3022"/>
              <a:ext cx="771" cy="453"/>
            </a:xfrm>
            <a:custGeom>
              <a:avLst/>
              <a:gdLst>
                <a:gd name="G0" fmla="+- 8431 0 0"/>
                <a:gd name="G1" fmla="+- 21600 0 8431"/>
                <a:gd name="G2" fmla="*/ 8431 1 2"/>
                <a:gd name="G3" fmla="+- 21600 0 G2"/>
                <a:gd name="G4" fmla="+/ 8431 21600 2"/>
                <a:gd name="G5" fmla="+/ G1 0 2"/>
                <a:gd name="G6" fmla="*/ 21600 21600 8431"/>
                <a:gd name="G7" fmla="*/ G6 1 2"/>
                <a:gd name="G8" fmla="+- 21600 0 G7"/>
                <a:gd name="G9" fmla="*/ 21600 1 2"/>
                <a:gd name="G10" fmla="+- 8431 0 G9"/>
                <a:gd name="G11" fmla="?: G10 G8 0"/>
                <a:gd name="G12" fmla="?: G10 G7 21600"/>
                <a:gd name="T0" fmla="*/ 17384 w 21600"/>
                <a:gd name="T1" fmla="*/ 10800 h 21600"/>
                <a:gd name="T2" fmla="*/ 10800 w 21600"/>
                <a:gd name="T3" fmla="*/ 21600 h 21600"/>
                <a:gd name="T4" fmla="*/ 4216 w 21600"/>
                <a:gd name="T5" fmla="*/ 10800 h 21600"/>
                <a:gd name="T6" fmla="*/ 10800 w 21600"/>
                <a:gd name="T7" fmla="*/ 0 h 21600"/>
                <a:gd name="T8" fmla="*/ 6016 w 21600"/>
                <a:gd name="T9" fmla="*/ 6016 h 21600"/>
                <a:gd name="T10" fmla="*/ 15584 w 21600"/>
                <a:gd name="T11" fmla="*/ 155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431" y="21600"/>
                  </a:lnTo>
                  <a:lnTo>
                    <a:pt x="131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92" name="Line 52"/>
            <p:cNvSpPr>
              <a:spLocks noChangeShapeType="1"/>
            </p:cNvSpPr>
            <p:nvPr/>
          </p:nvSpPr>
          <p:spPr bwMode="auto">
            <a:xfrm>
              <a:off x="525" y="3059"/>
              <a:ext cx="272" cy="40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93" name="Line 53"/>
            <p:cNvSpPr>
              <a:spLocks noChangeShapeType="1"/>
            </p:cNvSpPr>
            <p:nvPr/>
          </p:nvSpPr>
          <p:spPr bwMode="auto">
            <a:xfrm>
              <a:off x="789" y="3457"/>
              <a:ext cx="239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94" name="Line 54"/>
            <p:cNvSpPr>
              <a:spLocks noChangeShapeType="1"/>
            </p:cNvSpPr>
            <p:nvPr/>
          </p:nvSpPr>
          <p:spPr bwMode="auto">
            <a:xfrm flipH="1">
              <a:off x="1018" y="3057"/>
              <a:ext cx="272" cy="40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5101" name="Freeform 61"/>
          <p:cNvSpPr>
            <a:spLocks/>
          </p:cNvSpPr>
          <p:nvPr/>
        </p:nvSpPr>
        <p:spPr bwMode="auto">
          <a:xfrm>
            <a:off x="1619250" y="5157788"/>
            <a:ext cx="2952750" cy="358775"/>
          </a:xfrm>
          <a:custGeom>
            <a:avLst/>
            <a:gdLst/>
            <a:ahLst/>
            <a:cxnLst>
              <a:cxn ang="0">
                <a:pos x="1860" y="0"/>
              </a:cxn>
              <a:cxn ang="0">
                <a:pos x="590" y="45"/>
              </a:cxn>
              <a:cxn ang="0">
                <a:pos x="0" y="226"/>
              </a:cxn>
            </a:cxnLst>
            <a:rect l="0" t="0" r="r" b="b"/>
            <a:pathLst>
              <a:path w="1860" h="226">
                <a:moveTo>
                  <a:pt x="1860" y="0"/>
                </a:moveTo>
                <a:cubicBezTo>
                  <a:pt x="1380" y="3"/>
                  <a:pt x="900" y="7"/>
                  <a:pt x="590" y="45"/>
                </a:cubicBezTo>
                <a:cubicBezTo>
                  <a:pt x="280" y="83"/>
                  <a:pt x="140" y="154"/>
                  <a:pt x="0" y="226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120" name="Freeform 80"/>
          <p:cNvSpPr>
            <a:spLocks/>
          </p:cNvSpPr>
          <p:nvPr/>
        </p:nvSpPr>
        <p:spPr bwMode="auto">
          <a:xfrm>
            <a:off x="5532438" y="5121275"/>
            <a:ext cx="1919287" cy="368300"/>
          </a:xfrm>
          <a:custGeom>
            <a:avLst/>
            <a:gdLst/>
            <a:ahLst/>
            <a:cxnLst>
              <a:cxn ang="0">
                <a:pos x="1197" y="220"/>
              </a:cxn>
              <a:cxn ang="0">
                <a:pos x="1181" y="204"/>
              </a:cxn>
              <a:cxn ang="0">
                <a:pos x="1159" y="176"/>
              </a:cxn>
              <a:cxn ang="0">
                <a:pos x="1141" y="152"/>
              </a:cxn>
              <a:cxn ang="0">
                <a:pos x="1101" y="92"/>
              </a:cxn>
              <a:cxn ang="0">
                <a:pos x="1083" y="62"/>
              </a:cxn>
              <a:cxn ang="0">
                <a:pos x="1061" y="36"/>
              </a:cxn>
              <a:cxn ang="0">
                <a:pos x="1027" y="0"/>
              </a:cxn>
              <a:cxn ang="0">
                <a:pos x="9" y="2"/>
              </a:cxn>
              <a:cxn ang="0">
                <a:pos x="9" y="28"/>
              </a:cxn>
              <a:cxn ang="0">
                <a:pos x="269" y="32"/>
              </a:cxn>
              <a:cxn ang="0">
                <a:pos x="311" y="40"/>
              </a:cxn>
              <a:cxn ang="0">
                <a:pos x="479" y="48"/>
              </a:cxn>
              <a:cxn ang="0">
                <a:pos x="513" y="54"/>
              </a:cxn>
              <a:cxn ang="0">
                <a:pos x="613" y="62"/>
              </a:cxn>
              <a:cxn ang="0">
                <a:pos x="645" y="66"/>
              </a:cxn>
              <a:cxn ang="0">
                <a:pos x="689" y="76"/>
              </a:cxn>
              <a:cxn ang="0">
                <a:pos x="781" y="88"/>
              </a:cxn>
              <a:cxn ang="0">
                <a:pos x="803" y="106"/>
              </a:cxn>
              <a:cxn ang="0">
                <a:pos x="831" y="110"/>
              </a:cxn>
              <a:cxn ang="0">
                <a:pos x="929" y="126"/>
              </a:cxn>
              <a:cxn ang="0">
                <a:pos x="977" y="148"/>
              </a:cxn>
              <a:cxn ang="0">
                <a:pos x="1001" y="150"/>
              </a:cxn>
              <a:cxn ang="0">
                <a:pos x="1013" y="152"/>
              </a:cxn>
              <a:cxn ang="0">
                <a:pos x="1065" y="180"/>
              </a:cxn>
              <a:cxn ang="0">
                <a:pos x="1131" y="204"/>
              </a:cxn>
              <a:cxn ang="0">
                <a:pos x="1149" y="212"/>
              </a:cxn>
              <a:cxn ang="0">
                <a:pos x="1155" y="214"/>
              </a:cxn>
              <a:cxn ang="0">
                <a:pos x="1173" y="232"/>
              </a:cxn>
              <a:cxn ang="0">
                <a:pos x="1203" y="228"/>
              </a:cxn>
              <a:cxn ang="0">
                <a:pos x="1197" y="220"/>
              </a:cxn>
            </a:cxnLst>
            <a:rect l="0" t="0" r="r" b="b"/>
            <a:pathLst>
              <a:path w="1209" h="232">
                <a:moveTo>
                  <a:pt x="1197" y="220"/>
                </a:moveTo>
                <a:cubicBezTo>
                  <a:pt x="1191" y="214"/>
                  <a:pt x="1188" y="209"/>
                  <a:pt x="1181" y="204"/>
                </a:cubicBezTo>
                <a:cubicBezTo>
                  <a:pt x="1174" y="194"/>
                  <a:pt x="1169" y="183"/>
                  <a:pt x="1159" y="176"/>
                </a:cubicBezTo>
                <a:cubicBezTo>
                  <a:pt x="1153" y="168"/>
                  <a:pt x="1149" y="157"/>
                  <a:pt x="1141" y="152"/>
                </a:cubicBezTo>
                <a:cubicBezTo>
                  <a:pt x="1135" y="134"/>
                  <a:pt x="1112" y="109"/>
                  <a:pt x="1101" y="92"/>
                </a:cubicBezTo>
                <a:cubicBezTo>
                  <a:pt x="1098" y="80"/>
                  <a:pt x="1094" y="69"/>
                  <a:pt x="1083" y="62"/>
                </a:cubicBezTo>
                <a:cubicBezTo>
                  <a:pt x="1078" y="54"/>
                  <a:pt x="1069" y="41"/>
                  <a:pt x="1061" y="36"/>
                </a:cubicBezTo>
                <a:cubicBezTo>
                  <a:pt x="1055" y="18"/>
                  <a:pt x="1043" y="8"/>
                  <a:pt x="1027" y="0"/>
                </a:cubicBezTo>
                <a:cubicBezTo>
                  <a:pt x="688" y="1"/>
                  <a:pt x="348" y="0"/>
                  <a:pt x="9" y="2"/>
                </a:cubicBezTo>
                <a:cubicBezTo>
                  <a:pt x="0" y="2"/>
                  <a:pt x="9" y="28"/>
                  <a:pt x="9" y="28"/>
                </a:cubicBezTo>
                <a:cubicBezTo>
                  <a:pt x="96" y="25"/>
                  <a:pt x="182" y="29"/>
                  <a:pt x="269" y="32"/>
                </a:cubicBezTo>
                <a:cubicBezTo>
                  <a:pt x="285" y="36"/>
                  <a:pt x="294" y="38"/>
                  <a:pt x="311" y="40"/>
                </a:cubicBezTo>
                <a:cubicBezTo>
                  <a:pt x="362" y="50"/>
                  <a:pt x="427" y="46"/>
                  <a:pt x="479" y="48"/>
                </a:cubicBezTo>
                <a:cubicBezTo>
                  <a:pt x="491" y="50"/>
                  <a:pt x="501" y="53"/>
                  <a:pt x="513" y="54"/>
                </a:cubicBezTo>
                <a:cubicBezTo>
                  <a:pt x="536" y="62"/>
                  <a:pt x="592" y="61"/>
                  <a:pt x="613" y="62"/>
                </a:cubicBezTo>
                <a:cubicBezTo>
                  <a:pt x="630" y="68"/>
                  <a:pt x="604" y="60"/>
                  <a:pt x="645" y="66"/>
                </a:cubicBezTo>
                <a:cubicBezTo>
                  <a:pt x="661" y="69"/>
                  <a:pt x="672" y="74"/>
                  <a:pt x="689" y="76"/>
                </a:cubicBezTo>
                <a:cubicBezTo>
                  <a:pt x="721" y="87"/>
                  <a:pt x="746" y="87"/>
                  <a:pt x="781" y="88"/>
                </a:cubicBezTo>
                <a:cubicBezTo>
                  <a:pt x="791" y="91"/>
                  <a:pt x="794" y="104"/>
                  <a:pt x="803" y="106"/>
                </a:cubicBezTo>
                <a:cubicBezTo>
                  <a:pt x="812" y="108"/>
                  <a:pt x="822" y="108"/>
                  <a:pt x="831" y="110"/>
                </a:cubicBezTo>
                <a:cubicBezTo>
                  <a:pt x="849" y="122"/>
                  <a:pt x="907" y="123"/>
                  <a:pt x="929" y="126"/>
                </a:cubicBezTo>
                <a:cubicBezTo>
                  <a:pt x="943" y="131"/>
                  <a:pt x="964" y="146"/>
                  <a:pt x="977" y="148"/>
                </a:cubicBezTo>
                <a:cubicBezTo>
                  <a:pt x="985" y="149"/>
                  <a:pt x="993" y="149"/>
                  <a:pt x="1001" y="150"/>
                </a:cubicBezTo>
                <a:cubicBezTo>
                  <a:pt x="1005" y="150"/>
                  <a:pt x="1009" y="151"/>
                  <a:pt x="1013" y="152"/>
                </a:cubicBezTo>
                <a:cubicBezTo>
                  <a:pt x="1029" y="163"/>
                  <a:pt x="1046" y="176"/>
                  <a:pt x="1065" y="180"/>
                </a:cubicBezTo>
                <a:cubicBezTo>
                  <a:pt x="1086" y="190"/>
                  <a:pt x="1108" y="198"/>
                  <a:pt x="1131" y="204"/>
                </a:cubicBezTo>
                <a:cubicBezTo>
                  <a:pt x="1141" y="210"/>
                  <a:pt x="1135" y="207"/>
                  <a:pt x="1149" y="212"/>
                </a:cubicBezTo>
                <a:cubicBezTo>
                  <a:pt x="1151" y="213"/>
                  <a:pt x="1155" y="214"/>
                  <a:pt x="1155" y="214"/>
                </a:cubicBezTo>
                <a:cubicBezTo>
                  <a:pt x="1159" y="221"/>
                  <a:pt x="1166" y="230"/>
                  <a:pt x="1173" y="232"/>
                </a:cubicBezTo>
                <a:cubicBezTo>
                  <a:pt x="1174" y="232"/>
                  <a:pt x="1202" y="230"/>
                  <a:pt x="1203" y="228"/>
                </a:cubicBezTo>
                <a:cubicBezTo>
                  <a:pt x="1209" y="219"/>
                  <a:pt x="1200" y="220"/>
                  <a:pt x="1197" y="220"/>
                </a:cubicBezTo>
                <a:close/>
              </a:path>
            </a:pathLst>
          </a:custGeom>
          <a:solidFill>
            <a:srgbClr val="99330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102" name="Freeform 62"/>
          <p:cNvSpPr>
            <a:spLocks/>
          </p:cNvSpPr>
          <p:nvPr/>
        </p:nvSpPr>
        <p:spPr bwMode="auto">
          <a:xfrm flipH="1">
            <a:off x="4500563" y="5157788"/>
            <a:ext cx="2952750" cy="358775"/>
          </a:xfrm>
          <a:custGeom>
            <a:avLst/>
            <a:gdLst/>
            <a:ahLst/>
            <a:cxnLst>
              <a:cxn ang="0">
                <a:pos x="1860" y="0"/>
              </a:cxn>
              <a:cxn ang="0">
                <a:pos x="590" y="45"/>
              </a:cxn>
              <a:cxn ang="0">
                <a:pos x="0" y="226"/>
              </a:cxn>
            </a:cxnLst>
            <a:rect l="0" t="0" r="r" b="b"/>
            <a:pathLst>
              <a:path w="1860" h="226">
                <a:moveTo>
                  <a:pt x="1860" y="0"/>
                </a:moveTo>
                <a:cubicBezTo>
                  <a:pt x="1380" y="3"/>
                  <a:pt x="900" y="7"/>
                  <a:pt x="590" y="45"/>
                </a:cubicBezTo>
                <a:cubicBezTo>
                  <a:pt x="280" y="83"/>
                  <a:pt x="140" y="154"/>
                  <a:pt x="0" y="226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121" name="Freeform 81"/>
          <p:cNvSpPr>
            <a:spLocks/>
          </p:cNvSpPr>
          <p:nvPr/>
        </p:nvSpPr>
        <p:spPr bwMode="auto">
          <a:xfrm>
            <a:off x="7834313" y="5094288"/>
            <a:ext cx="1062037" cy="398462"/>
          </a:xfrm>
          <a:custGeom>
            <a:avLst/>
            <a:gdLst/>
            <a:ahLst/>
            <a:cxnLst>
              <a:cxn ang="0">
                <a:pos x="0" y="233"/>
              </a:cxn>
              <a:cxn ang="0">
                <a:pos x="22" y="245"/>
              </a:cxn>
              <a:cxn ang="0">
                <a:pos x="40" y="239"/>
              </a:cxn>
              <a:cxn ang="0">
                <a:pos x="76" y="215"/>
              </a:cxn>
              <a:cxn ang="0">
                <a:pos x="154" y="191"/>
              </a:cxn>
              <a:cxn ang="0">
                <a:pos x="172" y="183"/>
              </a:cxn>
              <a:cxn ang="0">
                <a:pos x="226" y="161"/>
              </a:cxn>
              <a:cxn ang="0">
                <a:pos x="266" y="147"/>
              </a:cxn>
              <a:cxn ang="0">
                <a:pos x="390" y="117"/>
              </a:cxn>
              <a:cxn ang="0">
                <a:pos x="538" y="97"/>
              </a:cxn>
              <a:cxn ang="0">
                <a:pos x="668" y="85"/>
              </a:cxn>
              <a:cxn ang="0">
                <a:pos x="666" y="33"/>
              </a:cxn>
              <a:cxn ang="0">
                <a:pos x="650" y="23"/>
              </a:cxn>
              <a:cxn ang="0">
                <a:pos x="562" y="1"/>
              </a:cxn>
              <a:cxn ang="0">
                <a:pos x="368" y="5"/>
              </a:cxn>
              <a:cxn ang="0">
                <a:pos x="332" y="19"/>
              </a:cxn>
              <a:cxn ang="0">
                <a:pos x="316" y="23"/>
              </a:cxn>
              <a:cxn ang="0">
                <a:pos x="136" y="31"/>
              </a:cxn>
              <a:cxn ang="0">
                <a:pos x="122" y="47"/>
              </a:cxn>
              <a:cxn ang="0">
                <a:pos x="118" y="59"/>
              </a:cxn>
              <a:cxn ang="0">
                <a:pos x="104" y="89"/>
              </a:cxn>
              <a:cxn ang="0">
                <a:pos x="100" y="95"/>
              </a:cxn>
              <a:cxn ang="0">
                <a:pos x="94" y="99"/>
              </a:cxn>
              <a:cxn ang="0">
                <a:pos x="66" y="139"/>
              </a:cxn>
              <a:cxn ang="0">
                <a:pos x="46" y="167"/>
              </a:cxn>
              <a:cxn ang="0">
                <a:pos x="14" y="213"/>
              </a:cxn>
              <a:cxn ang="0">
                <a:pos x="6" y="231"/>
              </a:cxn>
              <a:cxn ang="0">
                <a:pos x="4" y="239"/>
              </a:cxn>
              <a:cxn ang="0">
                <a:pos x="0" y="233"/>
              </a:cxn>
            </a:cxnLst>
            <a:rect l="0" t="0" r="r" b="b"/>
            <a:pathLst>
              <a:path w="669" h="251">
                <a:moveTo>
                  <a:pt x="0" y="233"/>
                </a:moveTo>
                <a:cubicBezTo>
                  <a:pt x="3" y="250"/>
                  <a:pt x="5" y="247"/>
                  <a:pt x="22" y="245"/>
                </a:cubicBezTo>
                <a:cubicBezTo>
                  <a:pt x="40" y="233"/>
                  <a:pt x="11" y="251"/>
                  <a:pt x="40" y="239"/>
                </a:cubicBezTo>
                <a:cubicBezTo>
                  <a:pt x="53" y="234"/>
                  <a:pt x="65" y="222"/>
                  <a:pt x="76" y="215"/>
                </a:cubicBezTo>
                <a:cubicBezTo>
                  <a:pt x="93" y="204"/>
                  <a:pt x="134" y="194"/>
                  <a:pt x="154" y="191"/>
                </a:cubicBezTo>
                <a:cubicBezTo>
                  <a:pt x="161" y="189"/>
                  <a:pt x="165" y="185"/>
                  <a:pt x="172" y="183"/>
                </a:cubicBezTo>
                <a:cubicBezTo>
                  <a:pt x="189" y="166"/>
                  <a:pt x="203" y="163"/>
                  <a:pt x="226" y="161"/>
                </a:cubicBezTo>
                <a:cubicBezTo>
                  <a:pt x="240" y="157"/>
                  <a:pt x="252" y="151"/>
                  <a:pt x="266" y="147"/>
                </a:cubicBezTo>
                <a:cubicBezTo>
                  <a:pt x="305" y="121"/>
                  <a:pt x="342" y="119"/>
                  <a:pt x="390" y="117"/>
                </a:cubicBezTo>
                <a:cubicBezTo>
                  <a:pt x="467" y="98"/>
                  <a:pt x="422" y="99"/>
                  <a:pt x="538" y="97"/>
                </a:cubicBezTo>
                <a:cubicBezTo>
                  <a:pt x="581" y="86"/>
                  <a:pt x="624" y="88"/>
                  <a:pt x="668" y="85"/>
                </a:cubicBezTo>
                <a:cubicBezTo>
                  <a:pt x="667" y="68"/>
                  <a:pt x="669" y="50"/>
                  <a:pt x="666" y="33"/>
                </a:cubicBezTo>
                <a:cubicBezTo>
                  <a:pt x="666" y="32"/>
                  <a:pt x="652" y="24"/>
                  <a:pt x="650" y="23"/>
                </a:cubicBezTo>
                <a:cubicBezTo>
                  <a:pt x="621" y="9"/>
                  <a:pt x="595" y="5"/>
                  <a:pt x="562" y="1"/>
                </a:cubicBezTo>
                <a:cubicBezTo>
                  <a:pt x="460" y="7"/>
                  <a:pt x="598" y="0"/>
                  <a:pt x="368" y="5"/>
                </a:cubicBezTo>
                <a:cubicBezTo>
                  <a:pt x="354" y="5"/>
                  <a:pt x="345" y="16"/>
                  <a:pt x="332" y="19"/>
                </a:cubicBezTo>
                <a:cubicBezTo>
                  <a:pt x="327" y="20"/>
                  <a:pt x="316" y="23"/>
                  <a:pt x="316" y="23"/>
                </a:cubicBezTo>
                <a:cubicBezTo>
                  <a:pt x="276" y="22"/>
                  <a:pt x="176" y="4"/>
                  <a:pt x="136" y="31"/>
                </a:cubicBezTo>
                <a:cubicBezTo>
                  <a:pt x="132" y="37"/>
                  <a:pt x="125" y="40"/>
                  <a:pt x="122" y="47"/>
                </a:cubicBezTo>
                <a:cubicBezTo>
                  <a:pt x="120" y="51"/>
                  <a:pt x="118" y="59"/>
                  <a:pt x="118" y="59"/>
                </a:cubicBezTo>
                <a:cubicBezTo>
                  <a:pt x="116" y="71"/>
                  <a:pt x="114" y="82"/>
                  <a:pt x="104" y="89"/>
                </a:cubicBezTo>
                <a:cubicBezTo>
                  <a:pt x="103" y="91"/>
                  <a:pt x="102" y="93"/>
                  <a:pt x="100" y="95"/>
                </a:cubicBezTo>
                <a:cubicBezTo>
                  <a:pt x="98" y="97"/>
                  <a:pt x="96" y="97"/>
                  <a:pt x="94" y="99"/>
                </a:cubicBezTo>
                <a:cubicBezTo>
                  <a:pt x="83" y="112"/>
                  <a:pt x="82" y="129"/>
                  <a:pt x="66" y="139"/>
                </a:cubicBezTo>
                <a:cubicBezTo>
                  <a:pt x="62" y="150"/>
                  <a:pt x="56" y="160"/>
                  <a:pt x="46" y="167"/>
                </a:cubicBezTo>
                <a:cubicBezTo>
                  <a:pt x="36" y="182"/>
                  <a:pt x="30" y="203"/>
                  <a:pt x="14" y="213"/>
                </a:cubicBezTo>
                <a:cubicBezTo>
                  <a:pt x="12" y="220"/>
                  <a:pt x="8" y="224"/>
                  <a:pt x="6" y="231"/>
                </a:cubicBezTo>
                <a:cubicBezTo>
                  <a:pt x="5" y="234"/>
                  <a:pt x="7" y="238"/>
                  <a:pt x="4" y="239"/>
                </a:cubicBezTo>
                <a:cubicBezTo>
                  <a:pt x="2" y="240"/>
                  <a:pt x="1" y="235"/>
                  <a:pt x="0" y="233"/>
                </a:cubicBezTo>
                <a:close/>
              </a:path>
            </a:pathLst>
          </a:custGeom>
          <a:solidFill>
            <a:srgbClr val="99330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7019925" y="4797425"/>
            <a:ext cx="1223963" cy="719138"/>
            <a:chOff x="521" y="3022"/>
            <a:chExt cx="771" cy="453"/>
          </a:xfrm>
        </p:grpSpPr>
        <p:sp>
          <p:nvSpPr>
            <p:cNvPr id="215097" name="AutoShape 57"/>
            <p:cNvSpPr>
              <a:spLocks noChangeArrowheads="1"/>
            </p:cNvSpPr>
            <p:nvPr/>
          </p:nvSpPr>
          <p:spPr bwMode="auto">
            <a:xfrm>
              <a:off x="521" y="3022"/>
              <a:ext cx="771" cy="453"/>
            </a:xfrm>
            <a:custGeom>
              <a:avLst/>
              <a:gdLst>
                <a:gd name="G0" fmla="+- 8431 0 0"/>
                <a:gd name="G1" fmla="+- 21600 0 8431"/>
                <a:gd name="G2" fmla="*/ 8431 1 2"/>
                <a:gd name="G3" fmla="+- 21600 0 G2"/>
                <a:gd name="G4" fmla="+/ 8431 21600 2"/>
                <a:gd name="G5" fmla="+/ G1 0 2"/>
                <a:gd name="G6" fmla="*/ 21600 21600 8431"/>
                <a:gd name="G7" fmla="*/ G6 1 2"/>
                <a:gd name="G8" fmla="+- 21600 0 G7"/>
                <a:gd name="G9" fmla="*/ 21600 1 2"/>
                <a:gd name="G10" fmla="+- 8431 0 G9"/>
                <a:gd name="G11" fmla="?: G10 G8 0"/>
                <a:gd name="G12" fmla="?: G10 G7 21600"/>
                <a:gd name="T0" fmla="*/ 17384 w 21600"/>
                <a:gd name="T1" fmla="*/ 10800 h 21600"/>
                <a:gd name="T2" fmla="*/ 10800 w 21600"/>
                <a:gd name="T3" fmla="*/ 21600 h 21600"/>
                <a:gd name="T4" fmla="*/ 4216 w 21600"/>
                <a:gd name="T5" fmla="*/ 10800 h 21600"/>
                <a:gd name="T6" fmla="*/ 10800 w 21600"/>
                <a:gd name="T7" fmla="*/ 0 h 21600"/>
                <a:gd name="T8" fmla="*/ 6016 w 21600"/>
                <a:gd name="T9" fmla="*/ 6016 h 21600"/>
                <a:gd name="T10" fmla="*/ 15584 w 21600"/>
                <a:gd name="T11" fmla="*/ 155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431" y="21600"/>
                  </a:lnTo>
                  <a:lnTo>
                    <a:pt x="131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98" name="Line 58"/>
            <p:cNvSpPr>
              <a:spLocks noChangeShapeType="1"/>
            </p:cNvSpPr>
            <p:nvPr/>
          </p:nvSpPr>
          <p:spPr bwMode="auto">
            <a:xfrm>
              <a:off x="525" y="3059"/>
              <a:ext cx="272" cy="40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099" name="Line 59"/>
            <p:cNvSpPr>
              <a:spLocks noChangeShapeType="1"/>
            </p:cNvSpPr>
            <p:nvPr/>
          </p:nvSpPr>
          <p:spPr bwMode="auto">
            <a:xfrm>
              <a:off x="789" y="3457"/>
              <a:ext cx="239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5100" name="Line 60"/>
            <p:cNvSpPr>
              <a:spLocks noChangeShapeType="1"/>
            </p:cNvSpPr>
            <p:nvPr/>
          </p:nvSpPr>
          <p:spPr bwMode="auto">
            <a:xfrm flipH="1">
              <a:off x="1018" y="3057"/>
              <a:ext cx="272" cy="40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5112" name="Freeform 72"/>
          <p:cNvSpPr>
            <a:spLocks/>
          </p:cNvSpPr>
          <p:nvPr/>
        </p:nvSpPr>
        <p:spPr bwMode="auto">
          <a:xfrm>
            <a:off x="7812088" y="5229225"/>
            <a:ext cx="1081087" cy="287338"/>
          </a:xfrm>
          <a:custGeom>
            <a:avLst/>
            <a:gdLst/>
            <a:ahLst/>
            <a:cxnLst>
              <a:cxn ang="0">
                <a:pos x="681" y="0"/>
              </a:cxn>
              <a:cxn ang="0">
                <a:pos x="318" y="45"/>
              </a:cxn>
              <a:cxn ang="0">
                <a:pos x="0" y="181"/>
              </a:cxn>
            </a:cxnLst>
            <a:rect l="0" t="0" r="r" b="b"/>
            <a:pathLst>
              <a:path w="681" h="181">
                <a:moveTo>
                  <a:pt x="681" y="0"/>
                </a:moveTo>
                <a:cubicBezTo>
                  <a:pt x="556" y="7"/>
                  <a:pt x="431" y="15"/>
                  <a:pt x="318" y="45"/>
                </a:cubicBezTo>
                <a:cubicBezTo>
                  <a:pt x="205" y="75"/>
                  <a:pt x="102" y="128"/>
                  <a:pt x="0" y="18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8" name="Rectangle 48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123" name="Text Box 83"/>
          <p:cNvSpPr txBox="1">
            <a:spLocks noChangeArrowheads="1"/>
          </p:cNvSpPr>
          <p:nvPr/>
        </p:nvSpPr>
        <p:spPr bwMode="auto">
          <a:xfrm>
            <a:off x="876300" y="5949950"/>
            <a:ext cx="73914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Braekke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1983,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Lieffers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Rothwell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1987, Berry and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Jeglum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1991,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Hillman 1992, Belleau et al. 1992,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Prévost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et al. 1997, Roy et al. 2000)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" name="AutoShape 67"/>
          <p:cNvSpPr>
            <a:spLocks noChangeArrowheads="1"/>
          </p:cNvSpPr>
          <p:nvPr/>
        </p:nvSpPr>
        <p:spPr bwMode="auto">
          <a:xfrm flipV="1">
            <a:off x="1763688" y="4221087"/>
            <a:ext cx="719138" cy="1080195"/>
          </a:xfrm>
          <a:prstGeom prst="upArrow">
            <a:avLst>
              <a:gd name="adj1" fmla="val 40343"/>
              <a:gd name="adj2" fmla="val 61590"/>
            </a:avLst>
          </a:prstGeom>
          <a:solidFill>
            <a:srgbClr val="00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" name="AutoShape 68"/>
          <p:cNvSpPr>
            <a:spLocks noChangeArrowheads="1"/>
          </p:cNvSpPr>
          <p:nvPr/>
        </p:nvSpPr>
        <p:spPr bwMode="auto">
          <a:xfrm flipV="1">
            <a:off x="6588224" y="4293095"/>
            <a:ext cx="719138" cy="1008187"/>
          </a:xfrm>
          <a:prstGeom prst="upArrow">
            <a:avLst>
              <a:gd name="adj1" fmla="val 40343"/>
              <a:gd name="adj2" fmla="val 61590"/>
            </a:avLst>
          </a:prstGeom>
          <a:solidFill>
            <a:srgbClr val="00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5" name="AutoShape 67"/>
          <p:cNvSpPr>
            <a:spLocks noChangeArrowheads="1"/>
          </p:cNvSpPr>
          <p:nvPr/>
        </p:nvSpPr>
        <p:spPr bwMode="auto">
          <a:xfrm flipV="1">
            <a:off x="3203848" y="4509120"/>
            <a:ext cx="432048" cy="648147"/>
          </a:xfrm>
          <a:prstGeom prst="upArrow">
            <a:avLst>
              <a:gd name="adj1" fmla="val 40343"/>
              <a:gd name="adj2" fmla="val 61590"/>
            </a:avLst>
          </a:prstGeom>
          <a:solidFill>
            <a:srgbClr val="00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AutoShape 67"/>
          <p:cNvSpPr>
            <a:spLocks noChangeArrowheads="1"/>
          </p:cNvSpPr>
          <p:nvPr/>
        </p:nvSpPr>
        <p:spPr bwMode="auto">
          <a:xfrm flipV="1">
            <a:off x="5436096" y="4509120"/>
            <a:ext cx="432048" cy="648147"/>
          </a:xfrm>
          <a:prstGeom prst="upArrow">
            <a:avLst>
              <a:gd name="adj1" fmla="val 40343"/>
              <a:gd name="adj2" fmla="val 61590"/>
            </a:avLst>
          </a:prstGeom>
          <a:solidFill>
            <a:srgbClr val="00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" name="AutoShape 67"/>
          <p:cNvSpPr>
            <a:spLocks noChangeArrowheads="1"/>
          </p:cNvSpPr>
          <p:nvPr/>
        </p:nvSpPr>
        <p:spPr bwMode="auto">
          <a:xfrm flipV="1">
            <a:off x="4427984" y="4725144"/>
            <a:ext cx="288032" cy="432123"/>
          </a:xfrm>
          <a:prstGeom prst="upArrow">
            <a:avLst>
              <a:gd name="adj1" fmla="val 40343"/>
              <a:gd name="adj2" fmla="val 61590"/>
            </a:avLst>
          </a:prstGeom>
          <a:solidFill>
            <a:srgbClr val="00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0" name="AutoShape 65"/>
          <p:cNvSpPr>
            <a:spLocks noChangeArrowheads="1"/>
          </p:cNvSpPr>
          <p:nvPr/>
        </p:nvSpPr>
        <p:spPr bwMode="auto">
          <a:xfrm>
            <a:off x="395536" y="6093296"/>
            <a:ext cx="2160240" cy="50405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Écoulement</a:t>
            </a:r>
          </a:p>
        </p:txBody>
      </p:sp>
      <p:sp>
        <p:nvSpPr>
          <p:cNvPr id="61" name="AutoShape 57"/>
          <p:cNvSpPr>
            <a:spLocks noChangeArrowheads="1"/>
          </p:cNvSpPr>
          <p:nvPr/>
        </p:nvSpPr>
        <p:spPr bwMode="auto">
          <a:xfrm>
            <a:off x="899592" y="5445224"/>
            <a:ext cx="1080120" cy="648073"/>
          </a:xfrm>
          <a:prstGeom prst="downArrow">
            <a:avLst>
              <a:gd name="adj1" fmla="val 50000"/>
              <a:gd name="adj2" fmla="val 65634"/>
            </a:avLst>
          </a:prstGeom>
          <a:solidFill>
            <a:srgbClr val="FF0000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6588224" y="6093296"/>
            <a:ext cx="2160240" cy="50405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Écoulement</a:t>
            </a:r>
          </a:p>
        </p:txBody>
      </p:sp>
      <p:sp>
        <p:nvSpPr>
          <p:cNvPr id="63" name="AutoShape 57"/>
          <p:cNvSpPr>
            <a:spLocks noChangeArrowheads="1"/>
          </p:cNvSpPr>
          <p:nvPr/>
        </p:nvSpPr>
        <p:spPr bwMode="auto">
          <a:xfrm>
            <a:off x="7092280" y="5445224"/>
            <a:ext cx="1080120" cy="648073"/>
          </a:xfrm>
          <a:prstGeom prst="downArrow">
            <a:avLst>
              <a:gd name="adj1" fmla="val 50000"/>
              <a:gd name="adj2" fmla="val 65634"/>
            </a:avLst>
          </a:prstGeom>
          <a:solidFill>
            <a:srgbClr val="FF0000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" name="AutoShape 65"/>
          <p:cNvSpPr>
            <a:spLocks noChangeArrowheads="1"/>
          </p:cNvSpPr>
          <p:nvPr/>
        </p:nvSpPr>
        <p:spPr bwMode="auto">
          <a:xfrm>
            <a:off x="2699792" y="5301208"/>
            <a:ext cx="3600450" cy="6477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Nappe phréatique</a:t>
            </a:r>
          </a:p>
        </p:txBody>
      </p:sp>
    </p:spTree>
    <p:extLst>
      <p:ext uri="{BB962C8B-B14F-4D97-AF65-F5344CB8AC3E}">
        <p14:creationId xmlns:p14="http://schemas.microsoft.com/office/powerpoint/2010/main" val="18495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3" grpId="0"/>
      <p:bldP spid="53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250825" y="4868863"/>
            <a:ext cx="8642350" cy="1800225"/>
          </a:xfrm>
          <a:prstGeom prst="rect">
            <a:avLst/>
          </a:prstGeom>
          <a:solidFill>
            <a:srgbClr val="993300"/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" name="Rectangle 4" descr="Ondulations"/>
          <p:cNvSpPr>
            <a:spLocks noChangeArrowheads="1"/>
          </p:cNvSpPr>
          <p:nvPr/>
        </p:nvSpPr>
        <p:spPr bwMode="auto">
          <a:xfrm>
            <a:off x="250825" y="5516563"/>
            <a:ext cx="8642350" cy="1152525"/>
          </a:xfrm>
          <a:prstGeom prst="rect">
            <a:avLst/>
          </a:prstGeom>
          <a:pattFill prst="zigZag">
            <a:fgClr>
              <a:schemeClr val="bg1"/>
            </a:fgClr>
            <a:bgClr>
              <a:srgbClr val="6633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76" name="Group 6"/>
          <p:cNvGrpSpPr>
            <a:grpSpLocks/>
          </p:cNvGrpSpPr>
          <p:nvPr/>
        </p:nvGrpSpPr>
        <p:grpSpPr bwMode="auto">
          <a:xfrm>
            <a:off x="3695700" y="4194175"/>
            <a:ext cx="358775" cy="647700"/>
            <a:chOff x="1111" y="1661"/>
            <a:chExt cx="771" cy="1134"/>
          </a:xfrm>
        </p:grpSpPr>
        <p:sp>
          <p:nvSpPr>
            <p:cNvPr id="77" name="AutoShape 7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" name="Rectangle 8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9" name="Group 9"/>
          <p:cNvGrpSpPr>
            <a:grpSpLocks/>
          </p:cNvGrpSpPr>
          <p:nvPr/>
        </p:nvGrpSpPr>
        <p:grpSpPr bwMode="auto">
          <a:xfrm>
            <a:off x="5845175" y="4168775"/>
            <a:ext cx="360363" cy="649288"/>
            <a:chOff x="1111" y="1661"/>
            <a:chExt cx="771" cy="1134"/>
          </a:xfrm>
        </p:grpSpPr>
        <p:sp>
          <p:nvSpPr>
            <p:cNvPr id="80" name="AutoShape 10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" name="Rectangle 11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82" name="AutoShape 16"/>
          <p:cNvSpPr>
            <a:spLocks noChangeArrowheads="1"/>
          </p:cNvSpPr>
          <p:nvPr/>
        </p:nvSpPr>
        <p:spPr bwMode="auto">
          <a:xfrm rot="10800000">
            <a:off x="5548313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" name="AutoShape 17"/>
          <p:cNvSpPr>
            <a:spLocks noChangeArrowheads="1"/>
          </p:cNvSpPr>
          <p:nvPr/>
        </p:nvSpPr>
        <p:spPr bwMode="auto">
          <a:xfrm rot="10800000">
            <a:off x="4559300" y="4573588"/>
            <a:ext cx="360363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" name="AutoShape 19"/>
          <p:cNvSpPr>
            <a:spLocks noChangeArrowheads="1"/>
          </p:cNvSpPr>
          <p:nvPr/>
        </p:nvSpPr>
        <p:spPr bwMode="auto">
          <a:xfrm rot="10800000">
            <a:off x="2398713" y="4573588"/>
            <a:ext cx="215900" cy="263525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5" name="AutoShape 20"/>
          <p:cNvSpPr>
            <a:spLocks noChangeArrowheads="1"/>
          </p:cNvSpPr>
          <p:nvPr/>
        </p:nvSpPr>
        <p:spPr bwMode="auto">
          <a:xfrm rot="10800000">
            <a:off x="3406775" y="4621213"/>
            <a:ext cx="288925" cy="21590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6" name="AutoShape 21"/>
          <p:cNvSpPr>
            <a:spLocks noChangeArrowheads="1"/>
          </p:cNvSpPr>
          <p:nvPr/>
        </p:nvSpPr>
        <p:spPr bwMode="auto">
          <a:xfrm rot="10800000">
            <a:off x="382588" y="4645025"/>
            <a:ext cx="215900" cy="1968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7" name="Group 25"/>
          <p:cNvGrpSpPr>
            <a:grpSpLocks/>
          </p:cNvGrpSpPr>
          <p:nvPr/>
        </p:nvGrpSpPr>
        <p:grpSpPr bwMode="auto">
          <a:xfrm>
            <a:off x="5638800" y="4178300"/>
            <a:ext cx="360363" cy="649288"/>
            <a:chOff x="1111" y="1661"/>
            <a:chExt cx="771" cy="1134"/>
          </a:xfrm>
        </p:grpSpPr>
        <p:sp>
          <p:nvSpPr>
            <p:cNvPr id="88" name="AutoShape 26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0" name="Group 28"/>
          <p:cNvGrpSpPr>
            <a:grpSpLocks/>
          </p:cNvGrpSpPr>
          <p:nvPr/>
        </p:nvGrpSpPr>
        <p:grpSpPr bwMode="auto">
          <a:xfrm>
            <a:off x="5064125" y="3852863"/>
            <a:ext cx="503238" cy="974725"/>
            <a:chOff x="1111" y="1661"/>
            <a:chExt cx="771" cy="1134"/>
          </a:xfrm>
        </p:grpSpPr>
        <p:sp>
          <p:nvSpPr>
            <p:cNvPr id="91" name="AutoShape 29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3" name="Group 31"/>
          <p:cNvGrpSpPr>
            <a:grpSpLocks/>
          </p:cNvGrpSpPr>
          <p:nvPr/>
        </p:nvGrpSpPr>
        <p:grpSpPr bwMode="auto">
          <a:xfrm>
            <a:off x="6156325" y="4064000"/>
            <a:ext cx="504825" cy="792163"/>
            <a:chOff x="1111" y="1661"/>
            <a:chExt cx="771" cy="1134"/>
          </a:xfrm>
        </p:grpSpPr>
        <p:sp>
          <p:nvSpPr>
            <p:cNvPr id="94" name="AutoShape 32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4"/>
          <p:cNvGrpSpPr>
            <a:grpSpLocks/>
          </p:cNvGrpSpPr>
          <p:nvPr/>
        </p:nvGrpSpPr>
        <p:grpSpPr bwMode="auto">
          <a:xfrm>
            <a:off x="2614613" y="3833813"/>
            <a:ext cx="649287" cy="1008062"/>
            <a:chOff x="1111" y="1661"/>
            <a:chExt cx="771" cy="1134"/>
          </a:xfrm>
        </p:grpSpPr>
        <p:sp>
          <p:nvSpPr>
            <p:cNvPr id="97" name="AutoShape 35"/>
            <p:cNvSpPr>
              <a:spLocks noChangeArrowheads="1"/>
            </p:cNvSpPr>
            <p:nvPr/>
          </p:nvSpPr>
          <p:spPr bwMode="auto">
            <a:xfrm>
              <a:off x="1111" y="1661"/>
              <a:ext cx="771" cy="1134"/>
            </a:xfrm>
            <a:prstGeom prst="upArrow">
              <a:avLst>
                <a:gd name="adj1" fmla="val 16907"/>
                <a:gd name="adj2" fmla="val 117924"/>
              </a:avLst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1429" y="2568"/>
              <a:ext cx="136" cy="227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9" name="AutoShape 41"/>
          <p:cNvSpPr>
            <a:spLocks noChangeArrowheads="1"/>
          </p:cNvSpPr>
          <p:nvPr/>
        </p:nvSpPr>
        <p:spPr bwMode="auto">
          <a:xfrm rot="10800000">
            <a:off x="8532813" y="4594225"/>
            <a:ext cx="288925" cy="247650"/>
          </a:xfrm>
          <a:custGeom>
            <a:avLst/>
            <a:gdLst>
              <a:gd name="G0" fmla="+- 3494 0 0"/>
              <a:gd name="G1" fmla="+- 21600 0 3494"/>
              <a:gd name="G2" fmla="*/ 3494 1 2"/>
              <a:gd name="G3" fmla="+- 21600 0 G2"/>
              <a:gd name="G4" fmla="+/ 3494 21600 2"/>
              <a:gd name="G5" fmla="+/ G1 0 2"/>
              <a:gd name="G6" fmla="*/ 21600 21600 3494"/>
              <a:gd name="G7" fmla="*/ G6 1 2"/>
              <a:gd name="G8" fmla="+- 21600 0 G7"/>
              <a:gd name="G9" fmla="*/ 21600 1 2"/>
              <a:gd name="G10" fmla="+- 3494 0 G9"/>
              <a:gd name="G11" fmla="?: G10 G8 0"/>
              <a:gd name="G12" fmla="?: G10 G7 21600"/>
              <a:gd name="T0" fmla="*/ 19853 w 21600"/>
              <a:gd name="T1" fmla="*/ 10800 h 21600"/>
              <a:gd name="T2" fmla="*/ 10800 w 21600"/>
              <a:gd name="T3" fmla="*/ 21600 h 21600"/>
              <a:gd name="T4" fmla="*/ 1747 w 21600"/>
              <a:gd name="T5" fmla="*/ 10800 h 21600"/>
              <a:gd name="T6" fmla="*/ 10800 w 21600"/>
              <a:gd name="T7" fmla="*/ 0 h 21600"/>
              <a:gd name="T8" fmla="*/ 3547 w 21600"/>
              <a:gd name="T9" fmla="*/ 3547 h 21600"/>
              <a:gd name="T10" fmla="*/ 18053 w 21600"/>
              <a:gd name="T11" fmla="*/ 180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4" y="21600"/>
                </a:lnTo>
                <a:lnTo>
                  <a:pt x="181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" name="Line 42"/>
          <p:cNvSpPr>
            <a:spLocks noChangeShapeType="1"/>
          </p:cNvSpPr>
          <p:nvPr/>
        </p:nvSpPr>
        <p:spPr bwMode="auto">
          <a:xfrm>
            <a:off x="250825" y="4868863"/>
            <a:ext cx="8640763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" name="Rectangle 46" descr="Ondulations"/>
          <p:cNvSpPr>
            <a:spLocks noChangeArrowheads="1"/>
          </p:cNvSpPr>
          <p:nvPr/>
        </p:nvSpPr>
        <p:spPr bwMode="auto">
          <a:xfrm>
            <a:off x="250825" y="5157788"/>
            <a:ext cx="8642350" cy="1511300"/>
          </a:xfrm>
          <a:prstGeom prst="rect">
            <a:avLst/>
          </a:prstGeom>
          <a:pattFill prst="zigZag">
            <a:fgClr>
              <a:schemeClr val="bg1"/>
            </a:fgClr>
            <a:bgClr>
              <a:srgbClr val="663300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" name="Freeform 75"/>
          <p:cNvSpPr>
            <a:spLocks/>
          </p:cNvSpPr>
          <p:nvPr/>
        </p:nvSpPr>
        <p:spPr bwMode="auto">
          <a:xfrm>
            <a:off x="250825" y="5129213"/>
            <a:ext cx="985838" cy="36353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480" y="6"/>
              </a:cxn>
              <a:cxn ang="0">
                <a:pos x="490" y="28"/>
              </a:cxn>
              <a:cxn ang="0">
                <a:pos x="502" y="36"/>
              </a:cxn>
              <a:cxn ang="0">
                <a:pos x="516" y="50"/>
              </a:cxn>
              <a:cxn ang="0">
                <a:pos x="542" y="104"/>
              </a:cxn>
              <a:cxn ang="0">
                <a:pos x="548" y="116"/>
              </a:cxn>
              <a:cxn ang="0">
                <a:pos x="560" y="120"/>
              </a:cxn>
              <a:cxn ang="0">
                <a:pos x="586" y="138"/>
              </a:cxn>
              <a:cxn ang="0">
                <a:pos x="600" y="154"/>
              </a:cxn>
              <a:cxn ang="0">
                <a:pos x="604" y="192"/>
              </a:cxn>
              <a:cxn ang="0">
                <a:pos x="622" y="222"/>
              </a:cxn>
              <a:cxn ang="0">
                <a:pos x="598" y="218"/>
              </a:cxn>
              <a:cxn ang="0">
                <a:pos x="554" y="198"/>
              </a:cxn>
              <a:cxn ang="0">
                <a:pos x="536" y="184"/>
              </a:cxn>
              <a:cxn ang="0">
                <a:pos x="496" y="168"/>
              </a:cxn>
              <a:cxn ang="0">
                <a:pos x="478" y="156"/>
              </a:cxn>
              <a:cxn ang="0">
                <a:pos x="414" y="142"/>
              </a:cxn>
              <a:cxn ang="0">
                <a:pos x="378" y="124"/>
              </a:cxn>
              <a:cxn ang="0">
                <a:pos x="256" y="100"/>
              </a:cxn>
              <a:cxn ang="0">
                <a:pos x="216" y="84"/>
              </a:cxn>
              <a:cxn ang="0">
                <a:pos x="176" y="82"/>
              </a:cxn>
              <a:cxn ang="0">
                <a:pos x="114" y="76"/>
              </a:cxn>
              <a:cxn ang="0">
                <a:pos x="6" y="60"/>
              </a:cxn>
              <a:cxn ang="0">
                <a:pos x="0" y="42"/>
              </a:cxn>
              <a:cxn ang="0">
                <a:pos x="2" y="2"/>
              </a:cxn>
              <a:cxn ang="0">
                <a:pos x="8" y="0"/>
              </a:cxn>
            </a:cxnLst>
            <a:rect l="0" t="0" r="r" b="b"/>
            <a:pathLst>
              <a:path w="622" h="228">
                <a:moveTo>
                  <a:pt x="8" y="0"/>
                </a:moveTo>
                <a:cubicBezTo>
                  <a:pt x="167" y="1"/>
                  <a:pt x="322" y="4"/>
                  <a:pt x="480" y="6"/>
                </a:cubicBezTo>
                <a:cubicBezTo>
                  <a:pt x="481" y="15"/>
                  <a:pt x="484" y="22"/>
                  <a:pt x="490" y="28"/>
                </a:cubicBezTo>
                <a:cubicBezTo>
                  <a:pt x="493" y="31"/>
                  <a:pt x="502" y="36"/>
                  <a:pt x="502" y="36"/>
                </a:cubicBezTo>
                <a:cubicBezTo>
                  <a:pt x="511" y="50"/>
                  <a:pt x="505" y="46"/>
                  <a:pt x="516" y="50"/>
                </a:cubicBezTo>
                <a:cubicBezTo>
                  <a:pt x="520" y="67"/>
                  <a:pt x="527" y="94"/>
                  <a:pt x="542" y="104"/>
                </a:cubicBezTo>
                <a:cubicBezTo>
                  <a:pt x="543" y="107"/>
                  <a:pt x="545" y="114"/>
                  <a:pt x="548" y="116"/>
                </a:cubicBezTo>
                <a:cubicBezTo>
                  <a:pt x="552" y="118"/>
                  <a:pt x="560" y="120"/>
                  <a:pt x="560" y="120"/>
                </a:cubicBezTo>
                <a:cubicBezTo>
                  <a:pt x="568" y="128"/>
                  <a:pt x="575" y="135"/>
                  <a:pt x="586" y="138"/>
                </a:cubicBezTo>
                <a:cubicBezTo>
                  <a:pt x="592" y="142"/>
                  <a:pt x="600" y="154"/>
                  <a:pt x="600" y="154"/>
                </a:cubicBezTo>
                <a:cubicBezTo>
                  <a:pt x="601" y="167"/>
                  <a:pt x="598" y="181"/>
                  <a:pt x="604" y="192"/>
                </a:cubicBezTo>
                <a:cubicBezTo>
                  <a:pt x="610" y="202"/>
                  <a:pt x="618" y="211"/>
                  <a:pt x="622" y="222"/>
                </a:cubicBezTo>
                <a:cubicBezTo>
                  <a:pt x="613" y="228"/>
                  <a:pt x="606" y="223"/>
                  <a:pt x="598" y="218"/>
                </a:cubicBezTo>
                <a:cubicBezTo>
                  <a:pt x="588" y="203"/>
                  <a:pt x="568" y="207"/>
                  <a:pt x="554" y="198"/>
                </a:cubicBezTo>
                <a:cubicBezTo>
                  <a:pt x="548" y="194"/>
                  <a:pt x="543" y="187"/>
                  <a:pt x="536" y="184"/>
                </a:cubicBezTo>
                <a:cubicBezTo>
                  <a:pt x="523" y="178"/>
                  <a:pt x="508" y="175"/>
                  <a:pt x="496" y="168"/>
                </a:cubicBezTo>
                <a:cubicBezTo>
                  <a:pt x="490" y="164"/>
                  <a:pt x="485" y="158"/>
                  <a:pt x="478" y="156"/>
                </a:cubicBezTo>
                <a:cubicBezTo>
                  <a:pt x="456" y="151"/>
                  <a:pt x="435" y="149"/>
                  <a:pt x="414" y="142"/>
                </a:cubicBezTo>
                <a:cubicBezTo>
                  <a:pt x="401" y="138"/>
                  <a:pt x="391" y="128"/>
                  <a:pt x="378" y="124"/>
                </a:cubicBezTo>
                <a:cubicBezTo>
                  <a:pt x="351" y="97"/>
                  <a:pt x="289" y="101"/>
                  <a:pt x="256" y="100"/>
                </a:cubicBezTo>
                <a:cubicBezTo>
                  <a:pt x="242" y="97"/>
                  <a:pt x="229" y="86"/>
                  <a:pt x="216" y="84"/>
                </a:cubicBezTo>
                <a:cubicBezTo>
                  <a:pt x="203" y="82"/>
                  <a:pt x="189" y="83"/>
                  <a:pt x="176" y="82"/>
                </a:cubicBezTo>
                <a:cubicBezTo>
                  <a:pt x="148" y="73"/>
                  <a:pt x="168" y="78"/>
                  <a:pt x="114" y="76"/>
                </a:cubicBezTo>
                <a:cubicBezTo>
                  <a:pt x="77" y="73"/>
                  <a:pt x="43" y="62"/>
                  <a:pt x="6" y="60"/>
                </a:cubicBezTo>
                <a:cubicBezTo>
                  <a:pt x="4" y="54"/>
                  <a:pt x="0" y="42"/>
                  <a:pt x="0" y="42"/>
                </a:cubicBezTo>
                <a:cubicBezTo>
                  <a:pt x="1" y="29"/>
                  <a:pt x="0" y="15"/>
                  <a:pt x="2" y="2"/>
                </a:cubicBezTo>
                <a:cubicBezTo>
                  <a:pt x="2" y="0"/>
                  <a:pt x="8" y="0"/>
                  <a:pt x="8" y="0"/>
                </a:cubicBezTo>
                <a:close/>
              </a:path>
            </a:pathLst>
          </a:custGeom>
          <a:solidFill>
            <a:srgbClr val="99330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" name="Freeform 70"/>
          <p:cNvSpPr>
            <a:spLocks/>
          </p:cNvSpPr>
          <p:nvPr/>
        </p:nvSpPr>
        <p:spPr bwMode="auto">
          <a:xfrm>
            <a:off x="250825" y="5229225"/>
            <a:ext cx="1008063" cy="287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8" y="45"/>
              </a:cxn>
              <a:cxn ang="0">
                <a:pos x="635" y="181"/>
              </a:cxn>
            </a:cxnLst>
            <a:rect l="0" t="0" r="r" b="b"/>
            <a:pathLst>
              <a:path w="635" h="181">
                <a:moveTo>
                  <a:pt x="0" y="0"/>
                </a:moveTo>
                <a:cubicBezTo>
                  <a:pt x="106" y="7"/>
                  <a:pt x="212" y="15"/>
                  <a:pt x="318" y="45"/>
                </a:cubicBezTo>
                <a:cubicBezTo>
                  <a:pt x="424" y="75"/>
                  <a:pt x="529" y="128"/>
                  <a:pt x="635" y="18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5" name="Freeform 79"/>
          <p:cNvSpPr>
            <a:spLocks/>
          </p:cNvSpPr>
          <p:nvPr/>
        </p:nvSpPr>
        <p:spPr bwMode="auto">
          <a:xfrm>
            <a:off x="1638300" y="5040313"/>
            <a:ext cx="1901825" cy="447675"/>
          </a:xfrm>
          <a:custGeom>
            <a:avLst/>
            <a:gdLst/>
            <a:ahLst/>
            <a:cxnLst>
              <a:cxn ang="0">
                <a:pos x="0" y="273"/>
              </a:cxn>
              <a:cxn ang="0">
                <a:pos x="34" y="275"/>
              </a:cxn>
              <a:cxn ang="0">
                <a:pos x="46" y="271"/>
              </a:cxn>
              <a:cxn ang="0">
                <a:pos x="62" y="257"/>
              </a:cxn>
              <a:cxn ang="0">
                <a:pos x="116" y="231"/>
              </a:cxn>
              <a:cxn ang="0">
                <a:pos x="144" y="227"/>
              </a:cxn>
              <a:cxn ang="0">
                <a:pos x="180" y="209"/>
              </a:cxn>
              <a:cxn ang="0">
                <a:pos x="224" y="195"/>
              </a:cxn>
              <a:cxn ang="0">
                <a:pos x="276" y="179"/>
              </a:cxn>
              <a:cxn ang="0">
                <a:pos x="302" y="171"/>
              </a:cxn>
              <a:cxn ang="0">
                <a:pos x="384" y="159"/>
              </a:cxn>
              <a:cxn ang="0">
                <a:pos x="402" y="157"/>
              </a:cxn>
              <a:cxn ang="0">
                <a:pos x="414" y="153"/>
              </a:cxn>
              <a:cxn ang="0">
                <a:pos x="432" y="143"/>
              </a:cxn>
              <a:cxn ang="0">
                <a:pos x="476" y="135"/>
              </a:cxn>
              <a:cxn ang="0">
                <a:pos x="528" y="125"/>
              </a:cxn>
              <a:cxn ang="0">
                <a:pos x="678" y="111"/>
              </a:cxn>
              <a:cxn ang="0">
                <a:pos x="758" y="101"/>
              </a:cxn>
              <a:cxn ang="0">
                <a:pos x="1022" y="91"/>
              </a:cxn>
              <a:cxn ang="0">
                <a:pos x="1186" y="79"/>
              </a:cxn>
              <a:cxn ang="0">
                <a:pos x="1198" y="65"/>
              </a:cxn>
              <a:cxn ang="0">
                <a:pos x="1122" y="39"/>
              </a:cxn>
              <a:cxn ang="0">
                <a:pos x="932" y="19"/>
              </a:cxn>
              <a:cxn ang="0">
                <a:pos x="812" y="9"/>
              </a:cxn>
              <a:cxn ang="0">
                <a:pos x="738" y="17"/>
              </a:cxn>
              <a:cxn ang="0">
                <a:pos x="500" y="11"/>
              </a:cxn>
              <a:cxn ang="0">
                <a:pos x="172" y="33"/>
              </a:cxn>
              <a:cxn ang="0">
                <a:pos x="156" y="47"/>
              </a:cxn>
              <a:cxn ang="0">
                <a:pos x="144" y="63"/>
              </a:cxn>
              <a:cxn ang="0">
                <a:pos x="110" y="107"/>
              </a:cxn>
              <a:cxn ang="0">
                <a:pos x="74" y="143"/>
              </a:cxn>
              <a:cxn ang="0">
                <a:pos x="54" y="189"/>
              </a:cxn>
              <a:cxn ang="0">
                <a:pos x="36" y="209"/>
              </a:cxn>
              <a:cxn ang="0">
                <a:pos x="26" y="235"/>
              </a:cxn>
              <a:cxn ang="0">
                <a:pos x="14" y="243"/>
              </a:cxn>
              <a:cxn ang="0">
                <a:pos x="0" y="273"/>
              </a:cxn>
            </a:cxnLst>
            <a:rect l="0" t="0" r="r" b="b"/>
            <a:pathLst>
              <a:path w="1198" h="282">
                <a:moveTo>
                  <a:pt x="0" y="273"/>
                </a:moveTo>
                <a:cubicBezTo>
                  <a:pt x="13" y="282"/>
                  <a:pt x="7" y="279"/>
                  <a:pt x="34" y="275"/>
                </a:cubicBezTo>
                <a:cubicBezTo>
                  <a:pt x="38" y="274"/>
                  <a:pt x="46" y="271"/>
                  <a:pt x="46" y="271"/>
                </a:cubicBezTo>
                <a:cubicBezTo>
                  <a:pt x="50" y="265"/>
                  <a:pt x="62" y="257"/>
                  <a:pt x="62" y="257"/>
                </a:cubicBezTo>
                <a:cubicBezTo>
                  <a:pt x="70" y="245"/>
                  <a:pt x="102" y="233"/>
                  <a:pt x="116" y="231"/>
                </a:cubicBezTo>
                <a:cubicBezTo>
                  <a:pt x="125" y="229"/>
                  <a:pt x="144" y="227"/>
                  <a:pt x="144" y="227"/>
                </a:cubicBezTo>
                <a:cubicBezTo>
                  <a:pt x="156" y="223"/>
                  <a:pt x="169" y="216"/>
                  <a:pt x="180" y="209"/>
                </a:cubicBezTo>
                <a:cubicBezTo>
                  <a:pt x="189" y="196"/>
                  <a:pt x="210" y="197"/>
                  <a:pt x="224" y="195"/>
                </a:cubicBezTo>
                <a:cubicBezTo>
                  <a:pt x="240" y="184"/>
                  <a:pt x="257" y="182"/>
                  <a:pt x="276" y="179"/>
                </a:cubicBezTo>
                <a:cubicBezTo>
                  <a:pt x="286" y="176"/>
                  <a:pt x="290" y="173"/>
                  <a:pt x="302" y="171"/>
                </a:cubicBezTo>
                <a:cubicBezTo>
                  <a:pt x="334" y="160"/>
                  <a:pt x="340" y="161"/>
                  <a:pt x="384" y="159"/>
                </a:cubicBezTo>
                <a:cubicBezTo>
                  <a:pt x="390" y="158"/>
                  <a:pt x="396" y="158"/>
                  <a:pt x="402" y="157"/>
                </a:cubicBezTo>
                <a:cubicBezTo>
                  <a:pt x="406" y="156"/>
                  <a:pt x="414" y="153"/>
                  <a:pt x="414" y="153"/>
                </a:cubicBezTo>
                <a:cubicBezTo>
                  <a:pt x="419" y="145"/>
                  <a:pt x="423" y="145"/>
                  <a:pt x="432" y="143"/>
                </a:cubicBezTo>
                <a:cubicBezTo>
                  <a:pt x="447" y="133"/>
                  <a:pt x="454" y="136"/>
                  <a:pt x="476" y="135"/>
                </a:cubicBezTo>
                <a:cubicBezTo>
                  <a:pt x="493" y="129"/>
                  <a:pt x="510" y="127"/>
                  <a:pt x="528" y="125"/>
                </a:cubicBezTo>
                <a:cubicBezTo>
                  <a:pt x="573" y="110"/>
                  <a:pt x="634" y="112"/>
                  <a:pt x="678" y="111"/>
                </a:cubicBezTo>
                <a:cubicBezTo>
                  <a:pt x="705" y="108"/>
                  <a:pt x="731" y="104"/>
                  <a:pt x="758" y="101"/>
                </a:cubicBezTo>
                <a:cubicBezTo>
                  <a:pt x="780" y="86"/>
                  <a:pt x="960" y="93"/>
                  <a:pt x="1022" y="91"/>
                </a:cubicBezTo>
                <a:cubicBezTo>
                  <a:pt x="1080" y="85"/>
                  <a:pt x="1116" y="80"/>
                  <a:pt x="1186" y="79"/>
                </a:cubicBezTo>
                <a:cubicBezTo>
                  <a:pt x="1194" y="76"/>
                  <a:pt x="1195" y="73"/>
                  <a:pt x="1198" y="65"/>
                </a:cubicBezTo>
                <a:cubicBezTo>
                  <a:pt x="1193" y="36"/>
                  <a:pt x="1146" y="41"/>
                  <a:pt x="1122" y="39"/>
                </a:cubicBezTo>
                <a:cubicBezTo>
                  <a:pt x="1062" y="24"/>
                  <a:pt x="994" y="21"/>
                  <a:pt x="932" y="19"/>
                </a:cubicBezTo>
                <a:cubicBezTo>
                  <a:pt x="893" y="11"/>
                  <a:pt x="852" y="11"/>
                  <a:pt x="812" y="9"/>
                </a:cubicBezTo>
                <a:cubicBezTo>
                  <a:pt x="786" y="10"/>
                  <a:pt x="762" y="9"/>
                  <a:pt x="738" y="17"/>
                </a:cubicBezTo>
                <a:cubicBezTo>
                  <a:pt x="658" y="16"/>
                  <a:pt x="580" y="13"/>
                  <a:pt x="500" y="11"/>
                </a:cubicBezTo>
                <a:cubicBezTo>
                  <a:pt x="267" y="13"/>
                  <a:pt x="303" y="0"/>
                  <a:pt x="172" y="33"/>
                </a:cubicBezTo>
                <a:cubicBezTo>
                  <a:pt x="165" y="37"/>
                  <a:pt x="163" y="43"/>
                  <a:pt x="156" y="47"/>
                </a:cubicBezTo>
                <a:cubicBezTo>
                  <a:pt x="151" y="54"/>
                  <a:pt x="151" y="58"/>
                  <a:pt x="144" y="63"/>
                </a:cubicBezTo>
                <a:cubicBezTo>
                  <a:pt x="138" y="81"/>
                  <a:pt x="126" y="97"/>
                  <a:pt x="110" y="107"/>
                </a:cubicBezTo>
                <a:cubicBezTo>
                  <a:pt x="102" y="119"/>
                  <a:pt x="86" y="135"/>
                  <a:pt x="74" y="143"/>
                </a:cubicBezTo>
                <a:cubicBezTo>
                  <a:pt x="65" y="157"/>
                  <a:pt x="69" y="179"/>
                  <a:pt x="54" y="189"/>
                </a:cubicBezTo>
                <a:cubicBezTo>
                  <a:pt x="51" y="197"/>
                  <a:pt x="43" y="204"/>
                  <a:pt x="36" y="209"/>
                </a:cubicBezTo>
                <a:cubicBezTo>
                  <a:pt x="34" y="216"/>
                  <a:pt x="32" y="229"/>
                  <a:pt x="26" y="235"/>
                </a:cubicBezTo>
                <a:cubicBezTo>
                  <a:pt x="23" y="238"/>
                  <a:pt x="14" y="243"/>
                  <a:pt x="14" y="243"/>
                </a:cubicBezTo>
                <a:cubicBezTo>
                  <a:pt x="9" y="251"/>
                  <a:pt x="12" y="279"/>
                  <a:pt x="0" y="273"/>
                </a:cubicBezTo>
                <a:close/>
              </a:path>
            </a:pathLst>
          </a:custGeom>
          <a:solidFill>
            <a:srgbClr val="99330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6" name="Group 55"/>
          <p:cNvGrpSpPr>
            <a:grpSpLocks/>
          </p:cNvGrpSpPr>
          <p:nvPr/>
        </p:nvGrpSpPr>
        <p:grpSpPr bwMode="auto">
          <a:xfrm>
            <a:off x="827088" y="4797425"/>
            <a:ext cx="1223962" cy="719138"/>
            <a:chOff x="521" y="3022"/>
            <a:chExt cx="771" cy="453"/>
          </a:xfrm>
        </p:grpSpPr>
        <p:sp>
          <p:nvSpPr>
            <p:cNvPr id="107" name="AutoShape 50"/>
            <p:cNvSpPr>
              <a:spLocks noChangeArrowheads="1"/>
            </p:cNvSpPr>
            <p:nvPr/>
          </p:nvSpPr>
          <p:spPr bwMode="auto">
            <a:xfrm>
              <a:off x="521" y="3022"/>
              <a:ext cx="771" cy="453"/>
            </a:xfrm>
            <a:custGeom>
              <a:avLst/>
              <a:gdLst>
                <a:gd name="G0" fmla="+- 8431 0 0"/>
                <a:gd name="G1" fmla="+- 21600 0 8431"/>
                <a:gd name="G2" fmla="*/ 8431 1 2"/>
                <a:gd name="G3" fmla="+- 21600 0 G2"/>
                <a:gd name="G4" fmla="+/ 8431 21600 2"/>
                <a:gd name="G5" fmla="+/ G1 0 2"/>
                <a:gd name="G6" fmla="*/ 21600 21600 8431"/>
                <a:gd name="G7" fmla="*/ G6 1 2"/>
                <a:gd name="G8" fmla="+- 21600 0 G7"/>
                <a:gd name="G9" fmla="*/ 21600 1 2"/>
                <a:gd name="G10" fmla="+- 8431 0 G9"/>
                <a:gd name="G11" fmla="?: G10 G8 0"/>
                <a:gd name="G12" fmla="?: G10 G7 21600"/>
                <a:gd name="T0" fmla="*/ 17384 w 21600"/>
                <a:gd name="T1" fmla="*/ 10800 h 21600"/>
                <a:gd name="T2" fmla="*/ 10800 w 21600"/>
                <a:gd name="T3" fmla="*/ 21600 h 21600"/>
                <a:gd name="T4" fmla="*/ 4216 w 21600"/>
                <a:gd name="T5" fmla="*/ 10800 h 21600"/>
                <a:gd name="T6" fmla="*/ 10800 w 21600"/>
                <a:gd name="T7" fmla="*/ 0 h 21600"/>
                <a:gd name="T8" fmla="*/ 6016 w 21600"/>
                <a:gd name="T9" fmla="*/ 6016 h 21600"/>
                <a:gd name="T10" fmla="*/ 15584 w 21600"/>
                <a:gd name="T11" fmla="*/ 155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431" y="21600"/>
                  </a:lnTo>
                  <a:lnTo>
                    <a:pt x="131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8" name="Line 52"/>
            <p:cNvSpPr>
              <a:spLocks noChangeShapeType="1"/>
            </p:cNvSpPr>
            <p:nvPr/>
          </p:nvSpPr>
          <p:spPr bwMode="auto">
            <a:xfrm>
              <a:off x="525" y="3059"/>
              <a:ext cx="272" cy="40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9" name="Line 53"/>
            <p:cNvSpPr>
              <a:spLocks noChangeShapeType="1"/>
            </p:cNvSpPr>
            <p:nvPr/>
          </p:nvSpPr>
          <p:spPr bwMode="auto">
            <a:xfrm>
              <a:off x="789" y="3457"/>
              <a:ext cx="239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0" name="Line 54"/>
            <p:cNvSpPr>
              <a:spLocks noChangeShapeType="1"/>
            </p:cNvSpPr>
            <p:nvPr/>
          </p:nvSpPr>
          <p:spPr bwMode="auto">
            <a:xfrm flipH="1">
              <a:off x="1018" y="3057"/>
              <a:ext cx="272" cy="40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1" name="Freeform 61"/>
          <p:cNvSpPr>
            <a:spLocks/>
          </p:cNvSpPr>
          <p:nvPr/>
        </p:nvSpPr>
        <p:spPr bwMode="auto">
          <a:xfrm>
            <a:off x="1619250" y="5157788"/>
            <a:ext cx="2952750" cy="358775"/>
          </a:xfrm>
          <a:custGeom>
            <a:avLst/>
            <a:gdLst/>
            <a:ahLst/>
            <a:cxnLst>
              <a:cxn ang="0">
                <a:pos x="1860" y="0"/>
              </a:cxn>
              <a:cxn ang="0">
                <a:pos x="590" y="45"/>
              </a:cxn>
              <a:cxn ang="0">
                <a:pos x="0" y="226"/>
              </a:cxn>
            </a:cxnLst>
            <a:rect l="0" t="0" r="r" b="b"/>
            <a:pathLst>
              <a:path w="1860" h="226">
                <a:moveTo>
                  <a:pt x="1860" y="0"/>
                </a:moveTo>
                <a:cubicBezTo>
                  <a:pt x="1380" y="3"/>
                  <a:pt x="900" y="7"/>
                  <a:pt x="590" y="45"/>
                </a:cubicBezTo>
                <a:cubicBezTo>
                  <a:pt x="280" y="83"/>
                  <a:pt x="140" y="154"/>
                  <a:pt x="0" y="226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Freeform 80"/>
          <p:cNvSpPr>
            <a:spLocks/>
          </p:cNvSpPr>
          <p:nvPr/>
        </p:nvSpPr>
        <p:spPr bwMode="auto">
          <a:xfrm>
            <a:off x="5532438" y="5121275"/>
            <a:ext cx="1919287" cy="368300"/>
          </a:xfrm>
          <a:custGeom>
            <a:avLst/>
            <a:gdLst/>
            <a:ahLst/>
            <a:cxnLst>
              <a:cxn ang="0">
                <a:pos x="1197" y="220"/>
              </a:cxn>
              <a:cxn ang="0">
                <a:pos x="1181" y="204"/>
              </a:cxn>
              <a:cxn ang="0">
                <a:pos x="1159" y="176"/>
              </a:cxn>
              <a:cxn ang="0">
                <a:pos x="1141" y="152"/>
              </a:cxn>
              <a:cxn ang="0">
                <a:pos x="1101" y="92"/>
              </a:cxn>
              <a:cxn ang="0">
                <a:pos x="1083" y="62"/>
              </a:cxn>
              <a:cxn ang="0">
                <a:pos x="1061" y="36"/>
              </a:cxn>
              <a:cxn ang="0">
                <a:pos x="1027" y="0"/>
              </a:cxn>
              <a:cxn ang="0">
                <a:pos x="9" y="2"/>
              </a:cxn>
              <a:cxn ang="0">
                <a:pos x="9" y="28"/>
              </a:cxn>
              <a:cxn ang="0">
                <a:pos x="269" y="32"/>
              </a:cxn>
              <a:cxn ang="0">
                <a:pos x="311" y="40"/>
              </a:cxn>
              <a:cxn ang="0">
                <a:pos x="479" y="48"/>
              </a:cxn>
              <a:cxn ang="0">
                <a:pos x="513" y="54"/>
              </a:cxn>
              <a:cxn ang="0">
                <a:pos x="613" y="62"/>
              </a:cxn>
              <a:cxn ang="0">
                <a:pos x="645" y="66"/>
              </a:cxn>
              <a:cxn ang="0">
                <a:pos x="689" y="76"/>
              </a:cxn>
              <a:cxn ang="0">
                <a:pos x="781" y="88"/>
              </a:cxn>
              <a:cxn ang="0">
                <a:pos x="803" y="106"/>
              </a:cxn>
              <a:cxn ang="0">
                <a:pos x="831" y="110"/>
              </a:cxn>
              <a:cxn ang="0">
                <a:pos x="929" y="126"/>
              </a:cxn>
              <a:cxn ang="0">
                <a:pos x="977" y="148"/>
              </a:cxn>
              <a:cxn ang="0">
                <a:pos x="1001" y="150"/>
              </a:cxn>
              <a:cxn ang="0">
                <a:pos x="1013" y="152"/>
              </a:cxn>
              <a:cxn ang="0">
                <a:pos x="1065" y="180"/>
              </a:cxn>
              <a:cxn ang="0">
                <a:pos x="1131" y="204"/>
              </a:cxn>
              <a:cxn ang="0">
                <a:pos x="1149" y="212"/>
              </a:cxn>
              <a:cxn ang="0">
                <a:pos x="1155" y="214"/>
              </a:cxn>
              <a:cxn ang="0">
                <a:pos x="1173" y="232"/>
              </a:cxn>
              <a:cxn ang="0">
                <a:pos x="1203" y="228"/>
              </a:cxn>
              <a:cxn ang="0">
                <a:pos x="1197" y="220"/>
              </a:cxn>
            </a:cxnLst>
            <a:rect l="0" t="0" r="r" b="b"/>
            <a:pathLst>
              <a:path w="1209" h="232">
                <a:moveTo>
                  <a:pt x="1197" y="220"/>
                </a:moveTo>
                <a:cubicBezTo>
                  <a:pt x="1191" y="214"/>
                  <a:pt x="1188" y="209"/>
                  <a:pt x="1181" y="204"/>
                </a:cubicBezTo>
                <a:cubicBezTo>
                  <a:pt x="1174" y="194"/>
                  <a:pt x="1169" y="183"/>
                  <a:pt x="1159" y="176"/>
                </a:cubicBezTo>
                <a:cubicBezTo>
                  <a:pt x="1153" y="168"/>
                  <a:pt x="1149" y="157"/>
                  <a:pt x="1141" y="152"/>
                </a:cubicBezTo>
                <a:cubicBezTo>
                  <a:pt x="1135" y="134"/>
                  <a:pt x="1112" y="109"/>
                  <a:pt x="1101" y="92"/>
                </a:cubicBezTo>
                <a:cubicBezTo>
                  <a:pt x="1098" y="80"/>
                  <a:pt x="1094" y="69"/>
                  <a:pt x="1083" y="62"/>
                </a:cubicBezTo>
                <a:cubicBezTo>
                  <a:pt x="1078" y="54"/>
                  <a:pt x="1069" y="41"/>
                  <a:pt x="1061" y="36"/>
                </a:cubicBezTo>
                <a:cubicBezTo>
                  <a:pt x="1055" y="18"/>
                  <a:pt x="1043" y="8"/>
                  <a:pt x="1027" y="0"/>
                </a:cubicBezTo>
                <a:cubicBezTo>
                  <a:pt x="688" y="1"/>
                  <a:pt x="348" y="0"/>
                  <a:pt x="9" y="2"/>
                </a:cubicBezTo>
                <a:cubicBezTo>
                  <a:pt x="0" y="2"/>
                  <a:pt x="9" y="28"/>
                  <a:pt x="9" y="28"/>
                </a:cubicBezTo>
                <a:cubicBezTo>
                  <a:pt x="96" y="25"/>
                  <a:pt x="182" y="29"/>
                  <a:pt x="269" y="32"/>
                </a:cubicBezTo>
                <a:cubicBezTo>
                  <a:pt x="285" y="36"/>
                  <a:pt x="294" y="38"/>
                  <a:pt x="311" y="40"/>
                </a:cubicBezTo>
                <a:cubicBezTo>
                  <a:pt x="362" y="50"/>
                  <a:pt x="427" y="46"/>
                  <a:pt x="479" y="48"/>
                </a:cubicBezTo>
                <a:cubicBezTo>
                  <a:pt x="491" y="50"/>
                  <a:pt x="501" y="53"/>
                  <a:pt x="513" y="54"/>
                </a:cubicBezTo>
                <a:cubicBezTo>
                  <a:pt x="536" y="62"/>
                  <a:pt x="592" y="61"/>
                  <a:pt x="613" y="62"/>
                </a:cubicBezTo>
                <a:cubicBezTo>
                  <a:pt x="630" y="68"/>
                  <a:pt x="604" y="60"/>
                  <a:pt x="645" y="66"/>
                </a:cubicBezTo>
                <a:cubicBezTo>
                  <a:pt x="661" y="69"/>
                  <a:pt x="672" y="74"/>
                  <a:pt x="689" y="76"/>
                </a:cubicBezTo>
                <a:cubicBezTo>
                  <a:pt x="721" y="87"/>
                  <a:pt x="746" y="87"/>
                  <a:pt x="781" y="88"/>
                </a:cubicBezTo>
                <a:cubicBezTo>
                  <a:pt x="791" y="91"/>
                  <a:pt x="794" y="104"/>
                  <a:pt x="803" y="106"/>
                </a:cubicBezTo>
                <a:cubicBezTo>
                  <a:pt x="812" y="108"/>
                  <a:pt x="822" y="108"/>
                  <a:pt x="831" y="110"/>
                </a:cubicBezTo>
                <a:cubicBezTo>
                  <a:pt x="849" y="122"/>
                  <a:pt x="907" y="123"/>
                  <a:pt x="929" y="126"/>
                </a:cubicBezTo>
                <a:cubicBezTo>
                  <a:pt x="943" y="131"/>
                  <a:pt x="964" y="146"/>
                  <a:pt x="977" y="148"/>
                </a:cubicBezTo>
                <a:cubicBezTo>
                  <a:pt x="985" y="149"/>
                  <a:pt x="993" y="149"/>
                  <a:pt x="1001" y="150"/>
                </a:cubicBezTo>
                <a:cubicBezTo>
                  <a:pt x="1005" y="150"/>
                  <a:pt x="1009" y="151"/>
                  <a:pt x="1013" y="152"/>
                </a:cubicBezTo>
                <a:cubicBezTo>
                  <a:pt x="1029" y="163"/>
                  <a:pt x="1046" y="176"/>
                  <a:pt x="1065" y="180"/>
                </a:cubicBezTo>
                <a:cubicBezTo>
                  <a:pt x="1086" y="190"/>
                  <a:pt x="1108" y="198"/>
                  <a:pt x="1131" y="204"/>
                </a:cubicBezTo>
                <a:cubicBezTo>
                  <a:pt x="1141" y="210"/>
                  <a:pt x="1135" y="207"/>
                  <a:pt x="1149" y="212"/>
                </a:cubicBezTo>
                <a:cubicBezTo>
                  <a:pt x="1151" y="213"/>
                  <a:pt x="1155" y="214"/>
                  <a:pt x="1155" y="214"/>
                </a:cubicBezTo>
                <a:cubicBezTo>
                  <a:pt x="1159" y="221"/>
                  <a:pt x="1166" y="230"/>
                  <a:pt x="1173" y="232"/>
                </a:cubicBezTo>
                <a:cubicBezTo>
                  <a:pt x="1174" y="232"/>
                  <a:pt x="1202" y="230"/>
                  <a:pt x="1203" y="228"/>
                </a:cubicBezTo>
                <a:cubicBezTo>
                  <a:pt x="1209" y="219"/>
                  <a:pt x="1200" y="220"/>
                  <a:pt x="1197" y="220"/>
                </a:cubicBezTo>
                <a:close/>
              </a:path>
            </a:pathLst>
          </a:custGeom>
          <a:solidFill>
            <a:srgbClr val="99330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3" name="Freeform 62"/>
          <p:cNvSpPr>
            <a:spLocks/>
          </p:cNvSpPr>
          <p:nvPr/>
        </p:nvSpPr>
        <p:spPr bwMode="auto">
          <a:xfrm flipH="1">
            <a:off x="4500563" y="5157788"/>
            <a:ext cx="2952750" cy="358775"/>
          </a:xfrm>
          <a:custGeom>
            <a:avLst/>
            <a:gdLst/>
            <a:ahLst/>
            <a:cxnLst>
              <a:cxn ang="0">
                <a:pos x="1860" y="0"/>
              </a:cxn>
              <a:cxn ang="0">
                <a:pos x="590" y="45"/>
              </a:cxn>
              <a:cxn ang="0">
                <a:pos x="0" y="226"/>
              </a:cxn>
            </a:cxnLst>
            <a:rect l="0" t="0" r="r" b="b"/>
            <a:pathLst>
              <a:path w="1860" h="226">
                <a:moveTo>
                  <a:pt x="1860" y="0"/>
                </a:moveTo>
                <a:cubicBezTo>
                  <a:pt x="1380" y="3"/>
                  <a:pt x="900" y="7"/>
                  <a:pt x="590" y="45"/>
                </a:cubicBezTo>
                <a:cubicBezTo>
                  <a:pt x="280" y="83"/>
                  <a:pt x="140" y="154"/>
                  <a:pt x="0" y="226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" name="Freeform 81"/>
          <p:cNvSpPr>
            <a:spLocks/>
          </p:cNvSpPr>
          <p:nvPr/>
        </p:nvSpPr>
        <p:spPr bwMode="auto">
          <a:xfrm>
            <a:off x="7834313" y="5094288"/>
            <a:ext cx="1062037" cy="398462"/>
          </a:xfrm>
          <a:custGeom>
            <a:avLst/>
            <a:gdLst/>
            <a:ahLst/>
            <a:cxnLst>
              <a:cxn ang="0">
                <a:pos x="0" y="233"/>
              </a:cxn>
              <a:cxn ang="0">
                <a:pos x="22" y="245"/>
              </a:cxn>
              <a:cxn ang="0">
                <a:pos x="40" y="239"/>
              </a:cxn>
              <a:cxn ang="0">
                <a:pos x="76" y="215"/>
              </a:cxn>
              <a:cxn ang="0">
                <a:pos x="154" y="191"/>
              </a:cxn>
              <a:cxn ang="0">
                <a:pos x="172" y="183"/>
              </a:cxn>
              <a:cxn ang="0">
                <a:pos x="226" y="161"/>
              </a:cxn>
              <a:cxn ang="0">
                <a:pos x="266" y="147"/>
              </a:cxn>
              <a:cxn ang="0">
                <a:pos x="390" y="117"/>
              </a:cxn>
              <a:cxn ang="0">
                <a:pos x="538" y="97"/>
              </a:cxn>
              <a:cxn ang="0">
                <a:pos x="668" y="85"/>
              </a:cxn>
              <a:cxn ang="0">
                <a:pos x="666" y="33"/>
              </a:cxn>
              <a:cxn ang="0">
                <a:pos x="650" y="23"/>
              </a:cxn>
              <a:cxn ang="0">
                <a:pos x="562" y="1"/>
              </a:cxn>
              <a:cxn ang="0">
                <a:pos x="368" y="5"/>
              </a:cxn>
              <a:cxn ang="0">
                <a:pos x="332" y="19"/>
              </a:cxn>
              <a:cxn ang="0">
                <a:pos x="316" y="23"/>
              </a:cxn>
              <a:cxn ang="0">
                <a:pos x="136" y="31"/>
              </a:cxn>
              <a:cxn ang="0">
                <a:pos x="122" y="47"/>
              </a:cxn>
              <a:cxn ang="0">
                <a:pos x="118" y="59"/>
              </a:cxn>
              <a:cxn ang="0">
                <a:pos x="104" y="89"/>
              </a:cxn>
              <a:cxn ang="0">
                <a:pos x="100" y="95"/>
              </a:cxn>
              <a:cxn ang="0">
                <a:pos x="94" y="99"/>
              </a:cxn>
              <a:cxn ang="0">
                <a:pos x="66" y="139"/>
              </a:cxn>
              <a:cxn ang="0">
                <a:pos x="46" y="167"/>
              </a:cxn>
              <a:cxn ang="0">
                <a:pos x="14" y="213"/>
              </a:cxn>
              <a:cxn ang="0">
                <a:pos x="6" y="231"/>
              </a:cxn>
              <a:cxn ang="0">
                <a:pos x="4" y="239"/>
              </a:cxn>
              <a:cxn ang="0">
                <a:pos x="0" y="233"/>
              </a:cxn>
            </a:cxnLst>
            <a:rect l="0" t="0" r="r" b="b"/>
            <a:pathLst>
              <a:path w="669" h="251">
                <a:moveTo>
                  <a:pt x="0" y="233"/>
                </a:moveTo>
                <a:cubicBezTo>
                  <a:pt x="3" y="250"/>
                  <a:pt x="5" y="247"/>
                  <a:pt x="22" y="245"/>
                </a:cubicBezTo>
                <a:cubicBezTo>
                  <a:pt x="40" y="233"/>
                  <a:pt x="11" y="251"/>
                  <a:pt x="40" y="239"/>
                </a:cubicBezTo>
                <a:cubicBezTo>
                  <a:pt x="53" y="234"/>
                  <a:pt x="65" y="222"/>
                  <a:pt x="76" y="215"/>
                </a:cubicBezTo>
                <a:cubicBezTo>
                  <a:pt x="93" y="204"/>
                  <a:pt x="134" y="194"/>
                  <a:pt x="154" y="191"/>
                </a:cubicBezTo>
                <a:cubicBezTo>
                  <a:pt x="161" y="189"/>
                  <a:pt x="165" y="185"/>
                  <a:pt x="172" y="183"/>
                </a:cubicBezTo>
                <a:cubicBezTo>
                  <a:pt x="189" y="166"/>
                  <a:pt x="203" y="163"/>
                  <a:pt x="226" y="161"/>
                </a:cubicBezTo>
                <a:cubicBezTo>
                  <a:pt x="240" y="157"/>
                  <a:pt x="252" y="151"/>
                  <a:pt x="266" y="147"/>
                </a:cubicBezTo>
                <a:cubicBezTo>
                  <a:pt x="305" y="121"/>
                  <a:pt x="342" y="119"/>
                  <a:pt x="390" y="117"/>
                </a:cubicBezTo>
                <a:cubicBezTo>
                  <a:pt x="467" y="98"/>
                  <a:pt x="422" y="99"/>
                  <a:pt x="538" y="97"/>
                </a:cubicBezTo>
                <a:cubicBezTo>
                  <a:pt x="581" y="86"/>
                  <a:pt x="624" y="88"/>
                  <a:pt x="668" y="85"/>
                </a:cubicBezTo>
                <a:cubicBezTo>
                  <a:pt x="667" y="68"/>
                  <a:pt x="669" y="50"/>
                  <a:pt x="666" y="33"/>
                </a:cubicBezTo>
                <a:cubicBezTo>
                  <a:pt x="666" y="32"/>
                  <a:pt x="652" y="24"/>
                  <a:pt x="650" y="23"/>
                </a:cubicBezTo>
                <a:cubicBezTo>
                  <a:pt x="621" y="9"/>
                  <a:pt x="595" y="5"/>
                  <a:pt x="562" y="1"/>
                </a:cubicBezTo>
                <a:cubicBezTo>
                  <a:pt x="460" y="7"/>
                  <a:pt x="598" y="0"/>
                  <a:pt x="368" y="5"/>
                </a:cubicBezTo>
                <a:cubicBezTo>
                  <a:pt x="354" y="5"/>
                  <a:pt x="345" y="16"/>
                  <a:pt x="332" y="19"/>
                </a:cubicBezTo>
                <a:cubicBezTo>
                  <a:pt x="327" y="20"/>
                  <a:pt x="316" y="23"/>
                  <a:pt x="316" y="23"/>
                </a:cubicBezTo>
                <a:cubicBezTo>
                  <a:pt x="276" y="22"/>
                  <a:pt x="176" y="4"/>
                  <a:pt x="136" y="31"/>
                </a:cubicBezTo>
                <a:cubicBezTo>
                  <a:pt x="132" y="37"/>
                  <a:pt x="125" y="40"/>
                  <a:pt x="122" y="47"/>
                </a:cubicBezTo>
                <a:cubicBezTo>
                  <a:pt x="120" y="51"/>
                  <a:pt x="118" y="59"/>
                  <a:pt x="118" y="59"/>
                </a:cubicBezTo>
                <a:cubicBezTo>
                  <a:pt x="116" y="71"/>
                  <a:pt x="114" y="82"/>
                  <a:pt x="104" y="89"/>
                </a:cubicBezTo>
                <a:cubicBezTo>
                  <a:pt x="103" y="91"/>
                  <a:pt x="102" y="93"/>
                  <a:pt x="100" y="95"/>
                </a:cubicBezTo>
                <a:cubicBezTo>
                  <a:pt x="98" y="97"/>
                  <a:pt x="96" y="97"/>
                  <a:pt x="94" y="99"/>
                </a:cubicBezTo>
                <a:cubicBezTo>
                  <a:pt x="83" y="112"/>
                  <a:pt x="82" y="129"/>
                  <a:pt x="66" y="139"/>
                </a:cubicBezTo>
                <a:cubicBezTo>
                  <a:pt x="62" y="150"/>
                  <a:pt x="56" y="160"/>
                  <a:pt x="46" y="167"/>
                </a:cubicBezTo>
                <a:cubicBezTo>
                  <a:pt x="36" y="182"/>
                  <a:pt x="30" y="203"/>
                  <a:pt x="14" y="213"/>
                </a:cubicBezTo>
                <a:cubicBezTo>
                  <a:pt x="12" y="220"/>
                  <a:pt x="8" y="224"/>
                  <a:pt x="6" y="231"/>
                </a:cubicBezTo>
                <a:cubicBezTo>
                  <a:pt x="5" y="234"/>
                  <a:pt x="7" y="238"/>
                  <a:pt x="4" y="239"/>
                </a:cubicBezTo>
                <a:cubicBezTo>
                  <a:pt x="2" y="240"/>
                  <a:pt x="1" y="235"/>
                  <a:pt x="0" y="233"/>
                </a:cubicBezTo>
                <a:close/>
              </a:path>
            </a:pathLst>
          </a:custGeom>
          <a:solidFill>
            <a:srgbClr val="99330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5" name="Group 56"/>
          <p:cNvGrpSpPr>
            <a:grpSpLocks/>
          </p:cNvGrpSpPr>
          <p:nvPr/>
        </p:nvGrpSpPr>
        <p:grpSpPr bwMode="auto">
          <a:xfrm>
            <a:off x="7019925" y="4797425"/>
            <a:ext cx="1223963" cy="719138"/>
            <a:chOff x="521" y="3022"/>
            <a:chExt cx="771" cy="453"/>
          </a:xfrm>
        </p:grpSpPr>
        <p:sp>
          <p:nvSpPr>
            <p:cNvPr id="116" name="AutoShape 57"/>
            <p:cNvSpPr>
              <a:spLocks noChangeArrowheads="1"/>
            </p:cNvSpPr>
            <p:nvPr/>
          </p:nvSpPr>
          <p:spPr bwMode="auto">
            <a:xfrm>
              <a:off x="521" y="3022"/>
              <a:ext cx="771" cy="453"/>
            </a:xfrm>
            <a:custGeom>
              <a:avLst/>
              <a:gdLst>
                <a:gd name="G0" fmla="+- 8431 0 0"/>
                <a:gd name="G1" fmla="+- 21600 0 8431"/>
                <a:gd name="G2" fmla="*/ 8431 1 2"/>
                <a:gd name="G3" fmla="+- 21600 0 G2"/>
                <a:gd name="G4" fmla="+/ 8431 21600 2"/>
                <a:gd name="G5" fmla="+/ G1 0 2"/>
                <a:gd name="G6" fmla="*/ 21600 21600 8431"/>
                <a:gd name="G7" fmla="*/ G6 1 2"/>
                <a:gd name="G8" fmla="+- 21600 0 G7"/>
                <a:gd name="G9" fmla="*/ 21600 1 2"/>
                <a:gd name="G10" fmla="+- 8431 0 G9"/>
                <a:gd name="G11" fmla="?: G10 G8 0"/>
                <a:gd name="G12" fmla="?: G10 G7 21600"/>
                <a:gd name="T0" fmla="*/ 17384 w 21600"/>
                <a:gd name="T1" fmla="*/ 10800 h 21600"/>
                <a:gd name="T2" fmla="*/ 10800 w 21600"/>
                <a:gd name="T3" fmla="*/ 21600 h 21600"/>
                <a:gd name="T4" fmla="*/ 4216 w 21600"/>
                <a:gd name="T5" fmla="*/ 10800 h 21600"/>
                <a:gd name="T6" fmla="*/ 10800 w 21600"/>
                <a:gd name="T7" fmla="*/ 0 h 21600"/>
                <a:gd name="T8" fmla="*/ 6016 w 21600"/>
                <a:gd name="T9" fmla="*/ 6016 h 21600"/>
                <a:gd name="T10" fmla="*/ 15584 w 21600"/>
                <a:gd name="T11" fmla="*/ 155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431" y="21600"/>
                  </a:lnTo>
                  <a:lnTo>
                    <a:pt x="131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7" name="Line 58"/>
            <p:cNvSpPr>
              <a:spLocks noChangeShapeType="1"/>
            </p:cNvSpPr>
            <p:nvPr/>
          </p:nvSpPr>
          <p:spPr bwMode="auto">
            <a:xfrm>
              <a:off x="525" y="3059"/>
              <a:ext cx="272" cy="40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8" name="Line 59"/>
            <p:cNvSpPr>
              <a:spLocks noChangeShapeType="1"/>
            </p:cNvSpPr>
            <p:nvPr/>
          </p:nvSpPr>
          <p:spPr bwMode="auto">
            <a:xfrm>
              <a:off x="789" y="3457"/>
              <a:ext cx="239" cy="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9" name="Line 60"/>
            <p:cNvSpPr>
              <a:spLocks noChangeShapeType="1"/>
            </p:cNvSpPr>
            <p:nvPr/>
          </p:nvSpPr>
          <p:spPr bwMode="auto">
            <a:xfrm flipH="1">
              <a:off x="1018" y="3057"/>
              <a:ext cx="272" cy="408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20" name="Freeform 72"/>
          <p:cNvSpPr>
            <a:spLocks/>
          </p:cNvSpPr>
          <p:nvPr/>
        </p:nvSpPr>
        <p:spPr bwMode="auto">
          <a:xfrm>
            <a:off x="7812088" y="5229225"/>
            <a:ext cx="1081087" cy="287338"/>
          </a:xfrm>
          <a:custGeom>
            <a:avLst/>
            <a:gdLst/>
            <a:ahLst/>
            <a:cxnLst>
              <a:cxn ang="0">
                <a:pos x="681" y="0"/>
              </a:cxn>
              <a:cxn ang="0">
                <a:pos x="318" y="45"/>
              </a:cxn>
              <a:cxn ang="0">
                <a:pos x="0" y="181"/>
              </a:cxn>
            </a:cxnLst>
            <a:rect l="0" t="0" r="r" b="b"/>
            <a:pathLst>
              <a:path w="681" h="181">
                <a:moveTo>
                  <a:pt x="681" y="0"/>
                </a:moveTo>
                <a:cubicBezTo>
                  <a:pt x="556" y="7"/>
                  <a:pt x="431" y="15"/>
                  <a:pt x="318" y="45"/>
                </a:cubicBezTo>
                <a:cubicBezTo>
                  <a:pt x="205" y="75"/>
                  <a:pt x="102" y="128"/>
                  <a:pt x="0" y="18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1" name="Rectangle 48"/>
          <p:cNvSpPr>
            <a:spLocks noChangeArrowheads="1"/>
          </p:cNvSpPr>
          <p:nvPr/>
        </p:nvSpPr>
        <p:spPr bwMode="auto">
          <a:xfrm>
            <a:off x="250825" y="908050"/>
            <a:ext cx="8642350" cy="57610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fr-C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Bilan hydrologique après drainage</a:t>
            </a:r>
          </a:p>
        </p:txBody>
      </p:sp>
      <p:grpSp>
        <p:nvGrpSpPr>
          <p:cNvPr id="123" name="Group 41"/>
          <p:cNvGrpSpPr>
            <a:grpSpLocks/>
          </p:cNvGrpSpPr>
          <p:nvPr/>
        </p:nvGrpSpPr>
        <p:grpSpPr bwMode="auto">
          <a:xfrm>
            <a:off x="539750" y="1125538"/>
            <a:ext cx="2519363" cy="3671887"/>
            <a:chOff x="340" y="709"/>
            <a:chExt cx="1587" cy="2313"/>
          </a:xfrm>
        </p:grpSpPr>
        <p:sp>
          <p:nvSpPr>
            <p:cNvPr id="124" name="AutoShape 42"/>
            <p:cNvSpPr>
              <a:spLocks noChangeArrowheads="1"/>
            </p:cNvSpPr>
            <p:nvPr/>
          </p:nvSpPr>
          <p:spPr bwMode="auto">
            <a:xfrm>
              <a:off x="407" y="1117"/>
              <a:ext cx="453" cy="1905"/>
            </a:xfrm>
            <a:prstGeom prst="downArrow">
              <a:avLst>
                <a:gd name="adj1" fmla="val 50000"/>
                <a:gd name="adj2" fmla="val 105132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5" name="AutoShape 43"/>
            <p:cNvSpPr>
              <a:spLocks noChangeArrowheads="1"/>
            </p:cNvSpPr>
            <p:nvPr/>
          </p:nvSpPr>
          <p:spPr bwMode="auto">
            <a:xfrm>
              <a:off x="340" y="709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Précipitation</a:t>
              </a:r>
            </a:p>
          </p:txBody>
        </p:sp>
      </p:grpSp>
      <p:grpSp>
        <p:nvGrpSpPr>
          <p:cNvPr id="126" name="Group 49"/>
          <p:cNvGrpSpPr>
            <a:grpSpLocks/>
          </p:cNvGrpSpPr>
          <p:nvPr/>
        </p:nvGrpSpPr>
        <p:grpSpPr bwMode="auto">
          <a:xfrm>
            <a:off x="2314575" y="1773238"/>
            <a:ext cx="2598738" cy="2303462"/>
            <a:chOff x="1458" y="1117"/>
            <a:chExt cx="1637" cy="1451"/>
          </a:xfrm>
        </p:grpSpPr>
        <p:sp>
          <p:nvSpPr>
            <p:cNvPr id="127" name="AutoShape 50"/>
            <p:cNvSpPr>
              <a:spLocks noChangeArrowheads="1"/>
            </p:cNvSpPr>
            <p:nvPr/>
          </p:nvSpPr>
          <p:spPr bwMode="auto">
            <a:xfrm>
              <a:off x="1458" y="1117"/>
              <a:ext cx="453" cy="1043"/>
            </a:xfrm>
            <a:prstGeom prst="downArrow">
              <a:avLst>
                <a:gd name="adj1" fmla="val 50000"/>
                <a:gd name="adj2" fmla="val 57561"/>
              </a:avLst>
            </a:prstGeom>
            <a:solidFill>
              <a:srgbClr val="00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8" name="AutoShape 51"/>
            <p:cNvSpPr>
              <a:spLocks noChangeArrowheads="1"/>
            </p:cNvSpPr>
            <p:nvPr/>
          </p:nvSpPr>
          <p:spPr bwMode="auto">
            <a:xfrm>
              <a:off x="1530" y="2160"/>
              <a:ext cx="1565" cy="408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20000"/>
              </a:schemeClr>
            </a:solidFill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9" name="AutoShape 52"/>
            <p:cNvSpPr>
              <a:spLocks noChangeArrowheads="1"/>
            </p:cNvSpPr>
            <p:nvPr/>
          </p:nvSpPr>
          <p:spPr bwMode="auto">
            <a:xfrm>
              <a:off x="1891" y="2296"/>
              <a:ext cx="851" cy="17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Interception</a:t>
              </a:r>
            </a:p>
          </p:txBody>
        </p:sp>
      </p:grpSp>
      <p:grpSp>
        <p:nvGrpSpPr>
          <p:cNvPr id="130" name="Group 53"/>
          <p:cNvGrpSpPr>
            <a:grpSpLocks/>
          </p:cNvGrpSpPr>
          <p:nvPr/>
        </p:nvGrpSpPr>
        <p:grpSpPr bwMode="auto">
          <a:xfrm>
            <a:off x="3236913" y="1125538"/>
            <a:ext cx="2592387" cy="2447925"/>
            <a:chOff x="2039" y="709"/>
            <a:chExt cx="1633" cy="1542"/>
          </a:xfrm>
        </p:grpSpPr>
        <p:sp>
          <p:nvSpPr>
            <p:cNvPr id="131" name="AutoShape 54"/>
            <p:cNvSpPr>
              <a:spLocks noChangeArrowheads="1"/>
            </p:cNvSpPr>
            <p:nvPr/>
          </p:nvSpPr>
          <p:spPr bwMode="auto">
            <a:xfrm rot="10800000">
              <a:off x="2621" y="1117"/>
              <a:ext cx="453" cy="1133"/>
            </a:xfrm>
            <a:prstGeom prst="downArrow">
              <a:avLst>
                <a:gd name="adj1" fmla="val 50000"/>
                <a:gd name="adj2" fmla="val 62528"/>
              </a:avLst>
            </a:prstGeom>
            <a:solidFill>
              <a:srgbClr val="FF0000">
                <a:alpha val="20000"/>
              </a:srgbClr>
            </a:solidFill>
            <a:ln w="38100" cap="rnd">
              <a:solidFill>
                <a:schemeClr val="bg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2" name="AutoShape 55"/>
            <p:cNvSpPr>
              <a:spLocks noChangeArrowheads="1"/>
            </p:cNvSpPr>
            <p:nvPr/>
          </p:nvSpPr>
          <p:spPr bwMode="auto">
            <a:xfrm>
              <a:off x="2039" y="709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0000"/>
              </a:srgbClr>
            </a:solidFill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3" name="AutoShape 56"/>
            <p:cNvSpPr>
              <a:spLocks noChangeArrowheads="1"/>
            </p:cNvSpPr>
            <p:nvPr/>
          </p:nvSpPr>
          <p:spPr bwMode="auto">
            <a:xfrm>
              <a:off x="2410" y="827"/>
              <a:ext cx="886" cy="18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Évaporation</a:t>
              </a:r>
            </a:p>
          </p:txBody>
        </p:sp>
        <p:sp>
          <p:nvSpPr>
            <p:cNvPr id="134" name="AutoShape 57"/>
            <p:cNvSpPr>
              <a:spLocks noChangeArrowheads="1"/>
            </p:cNvSpPr>
            <p:nvPr/>
          </p:nvSpPr>
          <p:spPr bwMode="auto">
            <a:xfrm rot="10800000">
              <a:off x="2784" y="1117"/>
              <a:ext cx="123" cy="1134"/>
            </a:xfrm>
            <a:prstGeom prst="downArrow">
              <a:avLst>
                <a:gd name="adj1" fmla="val 50000"/>
                <a:gd name="adj2" fmla="val 230488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5" name="Group 58"/>
          <p:cNvGrpSpPr>
            <a:grpSpLocks/>
          </p:cNvGrpSpPr>
          <p:nvPr/>
        </p:nvGrpSpPr>
        <p:grpSpPr bwMode="auto">
          <a:xfrm>
            <a:off x="6011863" y="1125538"/>
            <a:ext cx="2663825" cy="3311525"/>
            <a:chOff x="3787" y="709"/>
            <a:chExt cx="1678" cy="2086"/>
          </a:xfrm>
        </p:grpSpPr>
        <p:sp>
          <p:nvSpPr>
            <p:cNvPr id="136" name="AutoShape 59"/>
            <p:cNvSpPr>
              <a:spLocks noChangeArrowheads="1"/>
            </p:cNvSpPr>
            <p:nvPr/>
          </p:nvSpPr>
          <p:spPr bwMode="auto">
            <a:xfrm>
              <a:off x="3787" y="709"/>
              <a:ext cx="1678" cy="408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20000"/>
              </a:schemeClr>
            </a:solidFill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" name="AutoShape 60"/>
            <p:cNvSpPr>
              <a:spLocks noChangeArrowheads="1"/>
            </p:cNvSpPr>
            <p:nvPr/>
          </p:nvSpPr>
          <p:spPr bwMode="auto">
            <a:xfrm rot="10800000">
              <a:off x="4468" y="1117"/>
              <a:ext cx="453" cy="1678"/>
            </a:xfrm>
            <a:prstGeom prst="downArrow">
              <a:avLst>
                <a:gd name="adj1" fmla="val 50556"/>
                <a:gd name="adj2" fmla="val 62920"/>
              </a:avLst>
            </a:prstGeom>
            <a:solidFill>
              <a:srgbClr val="FF0000">
                <a:alpha val="20000"/>
              </a:srgbClr>
            </a:solidFill>
            <a:ln w="38100" cap="rnd">
              <a:solidFill>
                <a:schemeClr val="bg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8" name="AutoShape 61"/>
            <p:cNvSpPr>
              <a:spLocks noChangeArrowheads="1"/>
            </p:cNvSpPr>
            <p:nvPr/>
          </p:nvSpPr>
          <p:spPr bwMode="auto">
            <a:xfrm>
              <a:off x="4195" y="817"/>
              <a:ext cx="907" cy="181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Transpiration</a:t>
              </a:r>
            </a:p>
          </p:txBody>
        </p:sp>
        <p:sp>
          <p:nvSpPr>
            <p:cNvPr id="139" name="AutoShape 62"/>
            <p:cNvSpPr>
              <a:spLocks noChangeArrowheads="1"/>
            </p:cNvSpPr>
            <p:nvPr/>
          </p:nvSpPr>
          <p:spPr bwMode="auto">
            <a:xfrm rot="10800000">
              <a:off x="4631" y="1117"/>
              <a:ext cx="136" cy="1678"/>
            </a:xfrm>
            <a:prstGeom prst="downArrow">
              <a:avLst>
                <a:gd name="adj1" fmla="val 50556"/>
                <a:gd name="adj2" fmla="val 209579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43" name="Line 66"/>
          <p:cNvSpPr>
            <a:spLocks noChangeShapeType="1"/>
          </p:cNvSpPr>
          <p:nvPr/>
        </p:nvSpPr>
        <p:spPr bwMode="auto">
          <a:xfrm>
            <a:off x="250825" y="5516563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7" name="Group 71"/>
          <p:cNvGrpSpPr>
            <a:grpSpLocks/>
          </p:cNvGrpSpPr>
          <p:nvPr/>
        </p:nvGrpSpPr>
        <p:grpSpPr bwMode="auto">
          <a:xfrm>
            <a:off x="6156176" y="4581128"/>
            <a:ext cx="1080120" cy="791791"/>
            <a:chOff x="2880" y="2614"/>
            <a:chExt cx="1467" cy="907"/>
          </a:xfrm>
        </p:grpSpPr>
        <p:sp>
          <p:nvSpPr>
            <p:cNvPr id="150" name="AutoShape 72"/>
            <p:cNvSpPr>
              <a:spLocks noChangeArrowheads="1"/>
            </p:cNvSpPr>
            <p:nvPr/>
          </p:nvSpPr>
          <p:spPr bwMode="auto">
            <a:xfrm>
              <a:off x="3032" y="3113"/>
              <a:ext cx="1315" cy="408"/>
            </a:xfrm>
            <a:prstGeom prst="curvedUpArrow">
              <a:avLst>
                <a:gd name="adj1" fmla="val 64461"/>
                <a:gd name="adj2" fmla="val 128922"/>
                <a:gd name="adj3" fmla="val 33333"/>
              </a:avLst>
            </a:prstGeom>
            <a:solidFill>
              <a:schemeClr val="tx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1" name="AutoShape 73"/>
            <p:cNvSpPr>
              <a:spLocks noChangeArrowheads="1"/>
            </p:cNvSpPr>
            <p:nvPr/>
          </p:nvSpPr>
          <p:spPr bwMode="auto">
            <a:xfrm flipH="1" flipV="1">
              <a:off x="2880" y="2614"/>
              <a:ext cx="1315" cy="408"/>
            </a:xfrm>
            <a:prstGeom prst="curvedUpArrow">
              <a:avLst>
                <a:gd name="adj1" fmla="val 64461"/>
                <a:gd name="adj2" fmla="val 128922"/>
                <a:gd name="adj3" fmla="val 33333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71"/>
          <p:cNvGrpSpPr>
            <a:grpSpLocks/>
          </p:cNvGrpSpPr>
          <p:nvPr/>
        </p:nvGrpSpPr>
        <p:grpSpPr bwMode="auto">
          <a:xfrm>
            <a:off x="1907704" y="4581128"/>
            <a:ext cx="1080120" cy="791791"/>
            <a:chOff x="2880" y="2614"/>
            <a:chExt cx="1467" cy="907"/>
          </a:xfrm>
        </p:grpSpPr>
        <p:sp>
          <p:nvSpPr>
            <p:cNvPr id="153" name="AutoShape 72"/>
            <p:cNvSpPr>
              <a:spLocks noChangeArrowheads="1"/>
            </p:cNvSpPr>
            <p:nvPr/>
          </p:nvSpPr>
          <p:spPr bwMode="auto">
            <a:xfrm>
              <a:off x="3032" y="3113"/>
              <a:ext cx="1315" cy="408"/>
            </a:xfrm>
            <a:prstGeom prst="curvedUpArrow">
              <a:avLst>
                <a:gd name="adj1" fmla="val 64461"/>
                <a:gd name="adj2" fmla="val 128922"/>
                <a:gd name="adj3" fmla="val 33333"/>
              </a:avLst>
            </a:prstGeom>
            <a:solidFill>
              <a:schemeClr val="tx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4" name="AutoShape 73"/>
            <p:cNvSpPr>
              <a:spLocks noChangeArrowheads="1"/>
            </p:cNvSpPr>
            <p:nvPr/>
          </p:nvSpPr>
          <p:spPr bwMode="auto">
            <a:xfrm flipH="1" flipV="1">
              <a:off x="2880" y="2614"/>
              <a:ext cx="1315" cy="408"/>
            </a:xfrm>
            <a:prstGeom prst="curvedUpArrow">
              <a:avLst>
                <a:gd name="adj1" fmla="val 64461"/>
                <a:gd name="adj2" fmla="val 128922"/>
                <a:gd name="adj3" fmla="val 33333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5" name="Group 71"/>
          <p:cNvGrpSpPr>
            <a:grpSpLocks/>
          </p:cNvGrpSpPr>
          <p:nvPr/>
        </p:nvGrpSpPr>
        <p:grpSpPr bwMode="auto">
          <a:xfrm>
            <a:off x="4427984" y="4797152"/>
            <a:ext cx="648072" cy="431751"/>
            <a:chOff x="2880" y="2614"/>
            <a:chExt cx="1467" cy="907"/>
          </a:xfrm>
        </p:grpSpPr>
        <p:sp>
          <p:nvSpPr>
            <p:cNvPr id="156" name="AutoShape 72"/>
            <p:cNvSpPr>
              <a:spLocks noChangeArrowheads="1"/>
            </p:cNvSpPr>
            <p:nvPr/>
          </p:nvSpPr>
          <p:spPr bwMode="auto">
            <a:xfrm>
              <a:off x="3032" y="3113"/>
              <a:ext cx="1315" cy="408"/>
            </a:xfrm>
            <a:prstGeom prst="curvedUpArrow">
              <a:avLst>
                <a:gd name="adj1" fmla="val 64461"/>
                <a:gd name="adj2" fmla="val 128922"/>
                <a:gd name="adj3" fmla="val 33333"/>
              </a:avLst>
            </a:prstGeom>
            <a:solidFill>
              <a:schemeClr val="tx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7" name="AutoShape 73"/>
            <p:cNvSpPr>
              <a:spLocks noChangeArrowheads="1"/>
            </p:cNvSpPr>
            <p:nvPr/>
          </p:nvSpPr>
          <p:spPr bwMode="auto">
            <a:xfrm flipH="1" flipV="1">
              <a:off x="2880" y="2614"/>
              <a:ext cx="1315" cy="408"/>
            </a:xfrm>
            <a:prstGeom prst="curvedUpArrow">
              <a:avLst>
                <a:gd name="adj1" fmla="val 64461"/>
                <a:gd name="adj2" fmla="val 128922"/>
                <a:gd name="adj3" fmla="val 33333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395536" y="5445224"/>
            <a:ext cx="8331156" cy="1152128"/>
            <a:chOff x="395536" y="5445224"/>
            <a:chExt cx="8331156" cy="1152128"/>
          </a:xfrm>
        </p:grpSpPr>
        <p:sp>
          <p:nvSpPr>
            <p:cNvPr id="142" name="AutoShape 65"/>
            <p:cNvSpPr>
              <a:spLocks noChangeArrowheads="1"/>
            </p:cNvSpPr>
            <p:nvPr/>
          </p:nvSpPr>
          <p:spPr bwMode="auto">
            <a:xfrm>
              <a:off x="395536" y="6093296"/>
              <a:ext cx="2160240" cy="50405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Écoulement</a:t>
              </a:r>
            </a:p>
          </p:txBody>
        </p:sp>
        <p:sp>
          <p:nvSpPr>
            <p:cNvPr id="159" name="AutoShape 57"/>
            <p:cNvSpPr>
              <a:spLocks noChangeArrowheads="1"/>
            </p:cNvSpPr>
            <p:nvPr/>
          </p:nvSpPr>
          <p:spPr bwMode="auto">
            <a:xfrm>
              <a:off x="899592" y="5445224"/>
              <a:ext cx="1080120" cy="648073"/>
            </a:xfrm>
            <a:prstGeom prst="downArrow">
              <a:avLst>
                <a:gd name="adj1" fmla="val 50000"/>
                <a:gd name="adj2" fmla="val 65634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0" name="AutoShape 65"/>
            <p:cNvSpPr>
              <a:spLocks noChangeArrowheads="1"/>
            </p:cNvSpPr>
            <p:nvPr/>
          </p:nvSpPr>
          <p:spPr bwMode="auto">
            <a:xfrm>
              <a:off x="6566452" y="6093296"/>
              <a:ext cx="2160240" cy="50405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Écoulement</a:t>
              </a:r>
            </a:p>
          </p:txBody>
        </p:sp>
        <p:sp>
          <p:nvSpPr>
            <p:cNvPr id="161" name="AutoShape 57"/>
            <p:cNvSpPr>
              <a:spLocks noChangeArrowheads="1"/>
            </p:cNvSpPr>
            <p:nvPr/>
          </p:nvSpPr>
          <p:spPr bwMode="auto">
            <a:xfrm>
              <a:off x="7070508" y="5445224"/>
              <a:ext cx="1080120" cy="648073"/>
            </a:xfrm>
            <a:prstGeom prst="downArrow">
              <a:avLst>
                <a:gd name="adj1" fmla="val 50000"/>
                <a:gd name="adj2" fmla="val 65634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63" name="AutoShape 65"/>
          <p:cNvSpPr>
            <a:spLocks noChangeArrowheads="1"/>
          </p:cNvSpPr>
          <p:nvPr/>
        </p:nvSpPr>
        <p:spPr bwMode="auto">
          <a:xfrm>
            <a:off x="2699792" y="5733256"/>
            <a:ext cx="3600450" cy="6477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Nappe phréatique</a:t>
            </a:r>
          </a:p>
        </p:txBody>
      </p:sp>
    </p:spTree>
    <p:extLst>
      <p:ext uri="{BB962C8B-B14F-4D97-AF65-F5344CB8AC3E}">
        <p14:creationId xmlns:p14="http://schemas.microsoft.com/office/powerpoint/2010/main" val="182490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980728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Milieux humides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162925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Pas totalement terrestre…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Mauvais et très mauvais drainage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Nappe phréatique toujours haute</a:t>
            </a:r>
          </a:p>
          <a:p>
            <a:pPr lvl="3">
              <a:lnSpc>
                <a:spcPct val="90000"/>
              </a:lnSpc>
            </a:pPr>
            <a:r>
              <a:rPr lang="fr-CA" dirty="0"/>
              <a:t>Entre 10 et 50 cm sous la surface du sol</a:t>
            </a:r>
          </a:p>
          <a:p>
            <a:pPr lvl="3">
              <a:lnSpc>
                <a:spcPct val="90000"/>
              </a:lnSpc>
            </a:pPr>
            <a:r>
              <a:rPr lang="fr-CA" dirty="0"/>
              <a:t>Substrat très faiblement aéré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Sols organiques</a:t>
            </a:r>
          </a:p>
          <a:p>
            <a:pPr lvl="3">
              <a:lnSpc>
                <a:spcPct val="90000"/>
              </a:lnSpc>
            </a:pPr>
            <a:r>
              <a:rPr lang="fr-CA" dirty="0"/>
              <a:t>Horizon organique très épais </a:t>
            </a:r>
          </a:p>
          <a:p>
            <a:pPr lvl="3">
              <a:lnSpc>
                <a:spcPct val="90000"/>
              </a:lnSpc>
            </a:pPr>
            <a:r>
              <a:rPr lang="fr-CA" dirty="0"/>
              <a:t>Production &gt; Décomposition </a:t>
            </a:r>
          </a:p>
          <a:p>
            <a:pPr lvl="3">
              <a:lnSpc>
                <a:spcPct val="90000"/>
              </a:lnSpc>
            </a:pPr>
            <a:r>
              <a:rPr lang="fr-CA" dirty="0"/>
              <a:t>Généralement dominé par la sphaigne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Tourbières (</a:t>
            </a:r>
            <a:r>
              <a:rPr lang="fr-CA" i="1" dirty="0" err="1"/>
              <a:t>Peatland</a:t>
            </a:r>
            <a:r>
              <a:rPr lang="fr-CA" i="1" dirty="0"/>
              <a:t>, Mire</a:t>
            </a:r>
            <a:r>
              <a:rPr lang="fr-CA" dirty="0"/>
              <a:t>)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Avec ou sans arbres</a:t>
            </a:r>
          </a:p>
          <a:p>
            <a:pPr>
              <a:lnSpc>
                <a:spcPct val="90000"/>
              </a:lnSpc>
            </a:pPr>
            <a:endParaRPr lang="fr-CA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29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 descr="Vrai got 0, Faux got 0, "/>
          <p:cNvSpPr/>
          <p:nvPr>
            <p:custDataLst>
              <p:tags r:id="rId2"/>
            </p:custDataLst>
          </p:nvPr>
        </p:nvSpPr>
        <p:spPr bwMode="auto">
          <a:xfrm>
            <a:off x="4716016" y="2564904"/>
            <a:ext cx="3356372" cy="37759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344816" cy="1800200"/>
          </a:xfrm>
        </p:spPr>
        <p:txBody>
          <a:bodyPr/>
          <a:lstStyle/>
          <a:p>
            <a:pPr algn="l"/>
            <a:r>
              <a:rPr lang="fr-CA" sz="3200" b="1" dirty="0">
                <a:solidFill>
                  <a:schemeClr val="tx1"/>
                </a:solidFill>
                <a:latin typeface="Calibri" pitchFamily="34" charset="0"/>
              </a:rPr>
              <a:t>Le drainage forestier a des conséquences hydrologiques dommageables pour les écosystèmes aquatiques.</a:t>
            </a:r>
            <a:br>
              <a:rPr lang="fr-CA" sz="3200" b="1" dirty="0">
                <a:solidFill>
                  <a:schemeClr val="tx1"/>
                </a:solidFill>
                <a:latin typeface="Calibri" pitchFamily="34" charset="0"/>
              </a:rPr>
            </a:br>
            <a:endParaRPr lang="fr-CA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43708" y="3573016"/>
            <a:ext cx="1800200" cy="13681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dirty="0">
                <a:latin typeface="Calibri" pitchFamily="34" charset="0"/>
              </a:rPr>
              <a:t>Vrai</a:t>
            </a:r>
          </a:p>
          <a:p>
            <a:pPr marL="514350" indent="-514350">
              <a:buFont typeface="+mj-lt"/>
              <a:buAutoNum type="alphaUcPeriod"/>
            </a:pPr>
            <a:r>
              <a:rPr lang="fr-CA" dirty="0">
                <a:latin typeface="Calibri" pitchFamily="34" charset="0"/>
              </a:rPr>
              <a:t>Faux</a:t>
            </a:r>
            <a:endParaRPr lang="fr-CA" sz="24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22" y="332656"/>
            <a:ext cx="8957774" cy="76944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Mythe ou réalité : Foresterie</a:t>
            </a:r>
            <a:endParaRPr lang="fr-CA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2524098" y="3618736"/>
            <a:ext cx="777875" cy="48768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6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9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772400" cy="980728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effets du drainage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162925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Accélération de l’écoulement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Augmente les pointes de crues</a:t>
            </a:r>
          </a:p>
          <a:p>
            <a:pPr>
              <a:lnSpc>
                <a:spcPct val="90000"/>
              </a:lnSpc>
            </a:pPr>
            <a:r>
              <a:rPr lang="fr-CA" dirty="0"/>
              <a:t>Favorise l’érosion et la décomposition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Apports de sédiments dans le milieu aquatique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Exportation de carbone vers l’atmosphère</a:t>
            </a:r>
          </a:p>
          <a:p>
            <a:pPr>
              <a:lnSpc>
                <a:spcPct val="90000"/>
              </a:lnSpc>
            </a:pPr>
            <a:r>
              <a:rPr lang="fr-CA" dirty="0"/>
              <a:t>Ne corrige pas les problèmes d’orniérage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L’orniérage affecte l’écoulement latéral de l’eau, dont le drainage dépend pour être efficace</a:t>
            </a:r>
          </a:p>
          <a:p>
            <a:pPr>
              <a:lnSpc>
                <a:spcPct val="90000"/>
              </a:lnSpc>
            </a:pPr>
            <a:endParaRPr lang="fr-CA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75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 lIns="360000"/>
          <a:lstStyle/>
          <a:p>
            <a:pPr algn="l">
              <a:defRPr/>
            </a:pPr>
            <a:r>
              <a:rPr lang="fr-CA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Synthèse mythes et réalités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268413"/>
            <a:ext cx="8162925" cy="504031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fr-CA" sz="3200" dirty="0"/>
              <a:t>Rôles hydrologiques des milieux humides :</a:t>
            </a:r>
          </a:p>
          <a:p>
            <a:pPr lvl="1"/>
            <a:r>
              <a:rPr lang="fr-CA" dirty="0"/>
              <a:t>Non-riverains: (tourbières, …)</a:t>
            </a:r>
          </a:p>
          <a:p>
            <a:pPr lvl="2"/>
            <a:r>
              <a:rPr lang="fr-CA" dirty="0"/>
              <a:t>Sols organiques = éponges</a:t>
            </a:r>
          </a:p>
          <a:p>
            <a:pPr lvl="1"/>
            <a:r>
              <a:rPr lang="fr-CA" dirty="0"/>
              <a:t>Riverains : (marais, marécages, …)</a:t>
            </a:r>
          </a:p>
          <a:p>
            <a:pPr lvl="2"/>
            <a:r>
              <a:rPr lang="fr-CA" dirty="0"/>
              <a:t>Zones inondables = protection et filtre</a:t>
            </a:r>
          </a:p>
          <a:p>
            <a:r>
              <a:rPr lang="fr-CA" dirty="0"/>
              <a:t>Les tourbières forestières</a:t>
            </a:r>
          </a:p>
          <a:p>
            <a:pPr lvl="1"/>
            <a:r>
              <a:rPr lang="fr-CA" dirty="0"/>
              <a:t>Récolte forestière = Remontée de la nappe</a:t>
            </a:r>
          </a:p>
          <a:p>
            <a:pPr lvl="2"/>
            <a:r>
              <a:rPr lang="fr-CA" dirty="0"/>
              <a:t>Attention à l’orniérage!</a:t>
            </a:r>
          </a:p>
          <a:p>
            <a:pPr lvl="1"/>
            <a:r>
              <a:rPr lang="fr-CA" dirty="0"/>
              <a:t>Drainage forestier = Rabattement de la nappe</a:t>
            </a:r>
          </a:p>
          <a:p>
            <a:pPr lvl="2"/>
            <a:r>
              <a:rPr lang="fr-CA" dirty="0"/>
              <a:t>Mais = érosion et relargage de carbone</a:t>
            </a:r>
          </a:p>
        </p:txBody>
      </p:sp>
      <p:sp>
        <p:nvSpPr>
          <p:cNvPr id="68611" name="Line 5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2" name="Line 6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97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980728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Milieux humides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162925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Pas totalement aquatique…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Zones subissant des inondations saisonnières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Plantes et organismes adaptés aux inondations</a:t>
            </a:r>
          </a:p>
          <a:p>
            <a:pPr lvl="3">
              <a:lnSpc>
                <a:spcPct val="90000"/>
              </a:lnSpc>
            </a:pPr>
            <a:r>
              <a:rPr lang="fr-CA" dirty="0"/>
              <a:t>Quenouille, carex, roseaux, joncs, …</a:t>
            </a:r>
          </a:p>
          <a:p>
            <a:pPr lvl="3">
              <a:lnSpc>
                <a:spcPct val="90000"/>
              </a:lnSpc>
            </a:pPr>
            <a:r>
              <a:rPr lang="fr-CA" dirty="0"/>
              <a:t>Aulnes, saules, frênes, érables argentés, …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Pas nécessairement de sols organiques épais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Pas nécessairement de nappe haute (hors inondation)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Marais (</a:t>
            </a:r>
            <a:r>
              <a:rPr lang="fr-CA" i="1" dirty="0"/>
              <a:t>Marsh</a:t>
            </a:r>
            <a:r>
              <a:rPr lang="fr-CA" dirty="0"/>
              <a:t>)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Végétation herbacée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Marécage (</a:t>
            </a:r>
            <a:r>
              <a:rPr lang="fr-CA" i="1" dirty="0" err="1"/>
              <a:t>Swamp</a:t>
            </a:r>
            <a:r>
              <a:rPr lang="fr-CA" dirty="0"/>
              <a:t>)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Végétation ligneuse (arbres et arbustes) </a:t>
            </a:r>
          </a:p>
          <a:p>
            <a:pPr lvl="1">
              <a:lnSpc>
                <a:spcPct val="90000"/>
              </a:lnSpc>
            </a:pPr>
            <a:endParaRPr lang="fr-CA" dirty="0"/>
          </a:p>
          <a:p>
            <a:pPr>
              <a:lnSpc>
                <a:spcPct val="90000"/>
              </a:lnSpc>
            </a:pPr>
            <a:endParaRPr lang="fr-CA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83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373" y="4221088"/>
            <a:ext cx="1660115" cy="2487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49" y="2067529"/>
            <a:ext cx="1715243" cy="2666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980728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Milieux humides : Sources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124744"/>
            <a:ext cx="540060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800" dirty="0"/>
              <a:t>Payette &amp; Rochefort (2001) </a:t>
            </a:r>
          </a:p>
          <a:p>
            <a:pPr lvl="1">
              <a:lnSpc>
                <a:spcPct val="90000"/>
              </a:lnSpc>
            </a:pPr>
            <a:r>
              <a:rPr lang="fr-CA" sz="2400" i="1" dirty="0"/>
              <a:t>Écologie des tourbières du Québec-Labrador</a:t>
            </a:r>
            <a:r>
              <a:rPr lang="fr-CA" sz="2400" dirty="0"/>
              <a:t>. Presses Université Laval</a:t>
            </a:r>
          </a:p>
          <a:p>
            <a:pPr>
              <a:lnSpc>
                <a:spcPct val="90000"/>
              </a:lnSpc>
            </a:pPr>
            <a:endParaRPr lang="fr-CA" sz="2800" dirty="0"/>
          </a:p>
          <a:p>
            <a:pPr>
              <a:lnSpc>
                <a:spcPct val="90000"/>
              </a:lnSpc>
            </a:pPr>
            <a:r>
              <a:rPr lang="fr-CA" sz="2800" dirty="0" err="1"/>
              <a:t>Bazoge</a:t>
            </a:r>
            <a:r>
              <a:rPr lang="fr-CA" sz="2800" dirty="0"/>
              <a:t> et al. (2014) </a:t>
            </a:r>
          </a:p>
          <a:p>
            <a:pPr lvl="1">
              <a:lnSpc>
                <a:spcPct val="90000"/>
              </a:lnSpc>
            </a:pPr>
            <a:r>
              <a:rPr lang="fr-CA" sz="2400" i="1" dirty="0"/>
              <a:t>Identification et délimitation des milieux humides du Québec méridional</a:t>
            </a:r>
            <a:r>
              <a:rPr lang="fr-CA" sz="2400" dirty="0"/>
              <a:t>. MDDELCC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Rydin &amp; </a:t>
            </a:r>
            <a:r>
              <a:rPr lang="en-US" sz="2800" dirty="0" err="1"/>
              <a:t>Jeglum</a:t>
            </a:r>
            <a:r>
              <a:rPr lang="en-US" sz="2800" dirty="0"/>
              <a:t> (2013) 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The biology of peatlands, 2e</a:t>
            </a:r>
            <a:r>
              <a:rPr lang="en-US" sz="2400" dirty="0"/>
              <a:t>. Oxford university press</a:t>
            </a:r>
            <a:endParaRPr lang="fr-CA" dirty="0"/>
          </a:p>
          <a:p>
            <a:pPr>
              <a:lnSpc>
                <a:spcPct val="90000"/>
              </a:lnSpc>
            </a:pPr>
            <a:endParaRPr lang="fr-CA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395" y="122143"/>
            <a:ext cx="1616206" cy="2314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171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 descr="Vrai got 0, Faux got 0, "/>
          <p:cNvSpPr/>
          <p:nvPr>
            <p:custDataLst>
              <p:tags r:id="rId2"/>
            </p:custDataLst>
          </p:nvPr>
        </p:nvSpPr>
        <p:spPr bwMode="auto">
          <a:xfrm>
            <a:off x="4716016" y="2564904"/>
            <a:ext cx="3356372" cy="37759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25161" y="1556792"/>
            <a:ext cx="8064896" cy="1143000"/>
          </a:xfrm>
        </p:spPr>
        <p:txBody>
          <a:bodyPr/>
          <a:lstStyle/>
          <a:p>
            <a:pPr algn="l"/>
            <a:r>
              <a:rPr lang="fr-CA" sz="3200" b="1" dirty="0">
                <a:solidFill>
                  <a:schemeClr val="tx1"/>
                </a:solidFill>
                <a:latin typeface="Calibri" pitchFamily="34" charset="0"/>
              </a:rPr>
              <a:t>Au Québec, les tourbières sont plus nombreuses que les marais et les marécages.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03648" y="3754487"/>
            <a:ext cx="1872208" cy="139675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fr-CA" dirty="0"/>
              <a:t>Vrai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fr-CA" dirty="0"/>
              <a:t>Faux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22" y="332656"/>
            <a:ext cx="8957774" cy="76944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Mythe ou réalité : Milieux humides</a:t>
            </a:r>
            <a:endParaRPr lang="fr-CA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1984038" y="3800207"/>
            <a:ext cx="777875" cy="48768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6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1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64" y="908720"/>
            <a:ext cx="4421836" cy="5540944"/>
          </a:xfrm>
          <a:prstGeom prst="rect">
            <a:avLst/>
          </a:prstGeom>
        </p:spPr>
      </p:pic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0" y="6386698"/>
            <a:ext cx="3048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Pellerin et Poulin 2013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772400" cy="908720"/>
          </a:xfrm>
        </p:spPr>
        <p:txBody>
          <a:bodyPr/>
          <a:lstStyle/>
          <a:p>
            <a:pPr algn="l"/>
            <a:r>
              <a:rPr lang="fr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Milieux humides au Québec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179388" y="836613"/>
            <a:ext cx="856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69863" y="823913"/>
            <a:ext cx="8569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127553"/>
            <a:ext cx="4464497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Le Québec :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12,5 % de milieux humides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85 % sont des tourbières 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Beaucoup de MH 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Abitibi-Témiscamingue (24%)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Centre-du-Québec (13%)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Nord-du-Québec (12%)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Chaudière-Appalaches (11%)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Peu de MH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Montérégie (5%)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Laval (4%)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Montréal (2%)</a:t>
            </a:r>
          </a:p>
          <a:p>
            <a:pPr lvl="2">
              <a:lnSpc>
                <a:spcPct val="90000"/>
              </a:lnSpc>
            </a:pPr>
            <a:r>
              <a:rPr lang="fr-CA" dirty="0"/>
              <a:t>Gaspésie-IM (0,4%)</a:t>
            </a:r>
          </a:p>
          <a:p>
            <a:pPr>
              <a:lnSpc>
                <a:spcPct val="90000"/>
              </a:lnSpc>
            </a:pPr>
            <a:r>
              <a:rPr lang="fr-CA" dirty="0">
                <a:latin typeface="Calibri" pitchFamily="34" charset="0"/>
              </a:rPr>
              <a:t>Tourbières vs autres MH</a:t>
            </a:r>
          </a:p>
          <a:p>
            <a:pPr lvl="1">
              <a:lnSpc>
                <a:spcPct val="90000"/>
              </a:lnSpc>
            </a:pPr>
            <a:r>
              <a:rPr lang="fr-CA" dirty="0">
                <a:latin typeface="Calibri" pitchFamily="34" charset="0"/>
              </a:rPr>
              <a:t>Voir cartographie CIC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94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 descr="Vrai got 0, Faux got 0, Pas tout le temps got 0, "/>
          <p:cNvSpPr/>
          <p:nvPr>
            <p:custDataLst>
              <p:tags r:id="rId2"/>
            </p:custDataLst>
          </p:nvPr>
        </p:nvSpPr>
        <p:spPr bwMode="auto">
          <a:xfrm>
            <a:off x="4716016" y="2564904"/>
            <a:ext cx="3356372" cy="37759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51521" y="1421904"/>
            <a:ext cx="8784975" cy="1143000"/>
          </a:xfrm>
        </p:spPr>
        <p:txBody>
          <a:bodyPr/>
          <a:lstStyle/>
          <a:p>
            <a:pPr algn="l"/>
            <a:r>
              <a:rPr lang="fr-CA" sz="3200" b="1" dirty="0">
                <a:solidFill>
                  <a:schemeClr val="tx1"/>
                </a:solidFill>
                <a:latin typeface="Calibri" pitchFamily="34" charset="0"/>
              </a:rPr>
              <a:t>Lorsqu’on mesure un horizon de surface de 30 cm ou plus de matière organique, on se trouve dans une tourbière et il s’agit d’un sol organique.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55576" y="3429000"/>
            <a:ext cx="3600400" cy="15121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fr-CA" dirty="0"/>
              <a:t>Vrai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fr-CA" dirty="0"/>
              <a:t>Faux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fr-CA" dirty="0"/>
              <a:t>Pas tout le temps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22" y="332656"/>
            <a:ext cx="8957774" cy="76944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Mythe ou réalité : Milieux humides</a:t>
            </a:r>
            <a:endParaRPr lang="fr-CA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1335966" y="4389120"/>
            <a:ext cx="2713101" cy="50292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6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8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a34226e0-dffc-44a9-acb7-33753d6f718a"/>
  <p:tag name="WASPOLLED" val="F9885C841F3A43CBA9C8FF6EA398069A"/>
  <p:tag name="TPVERSION" val="8"/>
  <p:tag name="TPFULLVERSION" val="8.2.6.7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08FC9E4A144961BF28A4B39518730A&lt;/guid&gt;&#10;        &lt;description /&gt;&#10;        &lt;date&gt;2/23/2018 12:50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AEBCADFFE664D2D97F07FFD9B7667C9&lt;/guid&gt;&#10;            &lt;repollguid&gt;6D99EDD55E09447BB8DF13CB27654792&lt;/repollguid&gt;&#10;            &lt;sourceid&gt;E7388336ED154C04A7A9AEC33FDC0A6B&lt;/sourceid&gt;&#10;            &lt;questiontext&gt;Lorsqu’on mesure un horizon de surface de 30 cm ou plus de matière organique, on se trouve dans une tourbière et il s’agit d’un sol organique.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826434D1195464DAAF9C5FD01683068&lt;/guid&gt;&#10;                    &lt;answertext&gt;Vrai&lt;/answertext&gt;&#10;                    &lt;valuetype&gt;-1&lt;/valuetype&gt;&#10;                &lt;/answer&gt;&#10;                &lt;answer&gt;&#10;                    &lt;guid&gt;572FC68ACAE044B9B5E41021595C1F61&lt;/guid&gt;&#10;                    &lt;answertext&gt;Faux&lt;/answertext&gt;&#10;                    &lt;valuetype&gt;-1&lt;/valuetype&gt;&#10;                &lt;/answer&gt;&#10;                &lt;answer&gt;&#10;                    &lt;guid&gt;6BEC0DDC2D804E5B827ECBF592F3ABBE&lt;/guid&gt;&#10;                    &lt;answertext&gt;Pas tout le temp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08FC9E4A144961BF28A4B39518730A&lt;/guid&gt;&#10;        &lt;description /&gt;&#10;        &lt;date&gt;2/23/2018 12:50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A3538F7263C434FA4B5A87B3CEA15C4&lt;/guid&gt;&#10;            &lt;repollguid&gt;6D99EDD55E09447BB8DF13CB27654792&lt;/repollguid&gt;&#10;            &lt;sourceid&gt;E7388336ED154C04A7A9AEC33FDC0A6B&lt;/sourceid&gt;&#10;            &lt;questiontext&gt;Les milieux humides réagissent hydrologiquement comme des éponge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826434D1195464DAAF9C5FD01683068&lt;/guid&gt;&#10;                    &lt;answertext&gt;Seulement les tourbières&lt;/answertext&gt;&#10;                    &lt;valuetype&gt;1&lt;/valuetype&gt;&#10;                &lt;/answer&gt;&#10;                &lt;answer&gt;&#10;                    &lt;guid&gt;572FC68ACAE044B9B5E41021595C1F61&lt;/guid&gt;&#10;                    &lt;answertext&gt;Seulement les marais et les marécages&lt;/answertext&gt;&#10;                    &lt;valuetype&gt;-1&lt;/valuetype&gt;&#10;                &lt;/answer&gt;&#10;                &lt;answer&gt;&#10;                    &lt;guid&gt;6BEC0DDC2D804E5B827ECBF592F3ABBE&lt;/guid&gt;&#10;                    &lt;answertext&gt;Toutes ces réponses&lt;/answertext&gt;&#10;                    &lt;valuetype&gt;-1&lt;/valuetype&gt;&#10;                &lt;/answer&gt;&#10;                &lt;answer&gt;&#10;                    &lt;guid&gt;A350359960E142909D85B2B2824A5F80&lt;/guid&gt;&#10;                    &lt;answertext&gt;Aucune de ces réponse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08FC9E4A144961BF28A4B39518730A&lt;/guid&gt;&#10;        &lt;description /&gt;&#10;        &lt;date&gt;2/23/2018 12:50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04C5BFD2EF148AF8D5F964D475B524A&lt;/guid&gt;&#10;            &lt;repollguid&gt;6D99EDD55E09447BB8DF13CB27654792&lt;/repollguid&gt;&#10;            &lt;sourceid&gt;E7388336ED154C04A7A9AEC33FDC0A6B&lt;/sourceid&gt;&#10;            &lt;questiontext&gt;Les milieux humides réduisent les inondation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826434D1195464DAAF9C5FD01683068&lt;/guid&gt;&#10;                    &lt;answertext&gt;Seulement les tourbières&lt;/answertext&gt;&#10;                    &lt;valuetype&gt;-1&lt;/valuetype&gt;&#10;                &lt;/answer&gt;&#10;                &lt;answer&gt;&#10;                    &lt;guid&gt;572FC68ACAE044B9B5E41021595C1F61&lt;/guid&gt;&#10;                    &lt;answertext&gt;Seulement les marais et les marécages&lt;/answertext&gt;&#10;                    &lt;valuetype&gt;1&lt;/valuetype&gt;&#10;                &lt;/answer&gt;&#10;                &lt;answer&gt;&#10;                    &lt;guid&gt;6BEC0DDC2D804E5B827ECBF592F3ABBE&lt;/guid&gt;&#10;                    &lt;answertext&gt;Toutes ces réponses&lt;/answertext&gt;&#10;                    &lt;valuetype&gt;-1&lt;/valuetype&gt;&#10;                &lt;/answer&gt;&#10;                &lt;answer&gt;&#10;                    &lt;guid&gt;A350359960E142909D85B2B2824A5F80&lt;/guid&gt;&#10;                    &lt;answertext&gt;Aucune de ces répon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08FC9E4A144961BF28A4B39518730A&lt;/guid&gt;&#10;        &lt;description /&gt;&#10;        &lt;date&gt;2/23/2018 12:50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2006E5C506945AD9FE7A6FB67596688&lt;/guid&gt;&#10;            &lt;repollguid&gt;6D99EDD55E09447BB8DF13CB27654792&lt;/repollguid&gt;&#10;            &lt;sourceid&gt;E7388336ED154C04A7A9AEC33FDC0A6B&lt;/sourceid&gt;&#10;            &lt;questiontext&gt;Les milieux humides sont caractérisés par des sols organiques épais (&amp;gt; 30 cm) et des inondations saisonnières.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826434D1195464DAAF9C5FD01683068&lt;/guid&gt;&#10;                    &lt;answertext&gt;Vrai&lt;/answertext&gt;&#10;                    &lt;valuetype&gt;-1&lt;/valuetype&gt;&#10;                &lt;/answer&gt;&#10;                &lt;answer&gt;&#10;                    &lt;guid&gt;572FC68ACAE044B9B5E41021595C1F61&lt;/guid&gt;&#10;                    &lt;answertext&gt;Faux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08FC9E4A144961BF28A4B39518730A&lt;/guid&gt;&#10;        &lt;description /&gt;&#10;        &lt;date&gt;2/23/2018 12:50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9429C2CCDFB4E39A6087D9878295A37&lt;/guid&gt;&#10;            &lt;repollguid&gt;6D99EDD55E09447BB8DF13CB27654792&lt;/repollguid&gt;&#10;            &lt;sourceid&gt;E7388336ED154C04A7A9AEC33FDC0A6B&lt;/sourceid&gt;&#10;            &lt;questiontext&gt;Les milieux humides filtrent les sédiment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826434D1195464DAAF9C5FD01683068&lt;/guid&gt;&#10;                    &lt;answertext&gt;Seulement les tourbières&lt;/answertext&gt;&#10;                    &lt;valuetype&gt;-1&lt;/valuetype&gt;&#10;                &lt;/answer&gt;&#10;                &lt;answer&gt;&#10;                    &lt;guid&gt;572FC68ACAE044B9B5E41021595C1F61&lt;/guid&gt;&#10;                    &lt;answertext&gt;Seulement les marais et les marécages&lt;/answertext&gt;&#10;                    &lt;valuetype&gt;1&lt;/valuetype&gt;&#10;                &lt;/answer&gt;&#10;                &lt;answer&gt;&#10;                    &lt;guid&gt;6BEC0DDC2D804E5B827ECBF592F3ABBE&lt;/guid&gt;&#10;                    &lt;answertext&gt;Toutes ces réponses&lt;/answertext&gt;&#10;                    &lt;valuetype&gt;-1&lt;/valuetype&gt;&#10;                &lt;/answer&gt;&#10;                &lt;answer&gt;&#10;                    &lt;guid&gt;A350359960E142909D85B2B2824A5F80&lt;/guid&gt;&#10;                    &lt;answertext&gt;Aucune de ces répon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08FC9E4A144961BF28A4B39518730A&lt;/guid&gt;&#10;        &lt;description /&gt;&#10;        &lt;date&gt;2/23/2018 12:50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4D0EA378C1C431A8D5324C8591EA195&lt;/guid&gt;&#10;            &lt;repollguid&gt;6D99EDD55E09447BB8DF13CB27654792&lt;/repollguid&gt;&#10;            &lt;sourceid&gt;E7388336ED154C04A7A9AEC33FDC0A6B&lt;/sourceid&gt;&#10;            &lt;questiontext&gt;La récolte en tourbière forestière entraine une remontée de la nappe phréatique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826434D1195464DAAF9C5FD01683068&lt;/guid&gt;&#10;                    &lt;answertext&gt;Vrai&lt;/answertext&gt;&#10;                    &lt;valuetype&gt;1&lt;/valuetype&gt;&#10;                &lt;/answer&gt;&#10;                &lt;answer&gt;&#10;                    &lt;guid&gt;572FC68ACAE044B9B5E41021595C1F61&lt;/guid&gt;&#10;                    &lt;answertext&gt;Faux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0"/>
  <p:tag name="NUMBERFORMAT" val="0"/>
  <p:tag name="DEFINEDCOLORS" val="3,6,10,45,32,50,13,4,9,55,1"/>
  <p:tag name="COLORTYPE" val="SCHEME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08FC9E4A144961BF28A4B39518730A&lt;/guid&gt;&#10;        &lt;description /&gt;&#10;        &lt;date&gt;2/23/2018 12:50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DD62F6C89064641985A4873E73EF457&lt;/guid&gt;&#10;            &lt;repollguid&gt;6D99EDD55E09447BB8DF13CB27654792&lt;/repollguid&gt;&#10;            &lt;sourceid&gt;E7388336ED154C04A7A9AEC33FDC0A6B&lt;/sourceid&gt;&#10;            &lt;questiontext&gt;La récolte en tourbière forestière pendant l’hiver entraine moins de perturbations du cycle hydrologique qu’une récolte en été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826434D1195464DAAF9C5FD01683068&lt;/guid&gt;&#10;                    &lt;answertext&gt;Vrai&lt;/answertext&gt;&#10;                    &lt;valuetype&gt;-1&lt;/valuetype&gt;&#10;                &lt;/answer&gt;&#10;                &lt;answer&gt;&#10;                    &lt;guid&gt;572FC68ACAE044B9B5E41021595C1F61&lt;/guid&gt;&#10;                    &lt;answertext&gt;Faux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08FC9E4A144961BF28A4B39518730A&lt;/guid&gt;&#10;        &lt;description /&gt;&#10;        &lt;date&gt;2/23/2018 12:50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16111CC4A9540208C0AD08C10743998&lt;/guid&gt;&#10;            &lt;repollguid&gt;6D99EDD55E09447BB8DF13CB27654792&lt;/repollguid&gt;&#10;            &lt;sourceid&gt;E7388336ED154C04A7A9AEC33FDC0A6B&lt;/sourceid&gt;&#10;            &lt;questiontext&gt;Le drainage forestier est une solution efficace pour rabattre la nappe phréatique dans des sols organiques et augmenter le rendement forestier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826434D1195464DAAF9C5FD01683068&lt;/guid&gt;&#10;                    &lt;answertext&gt;Vrai&lt;/answertext&gt;&#10;                    &lt;valuetype&gt;1&lt;/valuetype&gt;&#10;                &lt;/answer&gt;&#10;                &lt;answer&gt;&#10;                    &lt;guid&gt;572FC68ACAE044B9B5E41021595C1F61&lt;/guid&gt;&#10;                    &lt;answertext&gt;Faux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08FC9E4A144961BF28A4B39518730A&lt;/guid&gt;&#10;        &lt;description /&gt;&#10;        &lt;date&gt;2/23/2018 12:50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D1F5D4213D64F0595500E33BB56F994&lt;/guid&gt;&#10;            &lt;repollguid&gt;6D99EDD55E09447BB8DF13CB27654792&lt;/repollguid&gt;&#10;            &lt;sourceid&gt;E7388336ED154C04A7A9AEC33FDC0A6B&lt;/sourceid&gt;&#10;            &lt;questiontext&gt;Le drainage forestier a des conséquences hydrologiques dommageables pour les écosystèmes aquatique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826434D1195464DAAF9C5FD01683068&lt;/guid&gt;&#10;                    &lt;answertext&gt;Vrai&lt;/answertext&gt;&#10;                    &lt;valuetype&gt;1&lt;/valuetype&gt;&#10;                &lt;/answer&gt;&#10;                &lt;answer&gt;&#10;                    &lt;guid&gt;572FC68ACAE044B9B5E41021595C1F61&lt;/guid&gt;&#10;                    &lt;answertext&gt;Faux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B08FC9E4A144961BF28A4B39518730A&lt;/guid&gt;&#10;        &lt;description /&gt;&#10;        &lt;date&gt;2/23/2018 12:50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E9A1E6CB901477EBB4C87F157B85ADB&lt;/guid&gt;&#10;            &lt;repollguid&gt;6D99EDD55E09447BB8DF13CB27654792&lt;/repollguid&gt;&#10;            &lt;sourceid&gt;E7388336ED154C04A7A9AEC33FDC0A6B&lt;/sourceid&gt;&#10;            &lt;questiontext&gt;Au Québec, les tourbières sont plus nombreuses que les marais et les marécage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826434D1195464DAAF9C5FD01683068&lt;/guid&gt;&#10;                    &lt;answertext&gt;Vrai&lt;/answertext&gt;&#10;                    &lt;valuetype&gt;1&lt;/valuetype&gt;&#10;                &lt;/answer&gt;&#10;                &lt;answer&gt;&#10;                    &lt;guid&gt;572FC68ACAE044B9B5E41021595C1F61&lt;/guid&gt;&#10;                    &lt;answertext&gt;Faux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44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44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_Vert-Jaune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44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44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 vert</Template>
  <TotalTime>31911</TotalTime>
  <Words>1400</Words>
  <Application>Microsoft Office PowerPoint</Application>
  <PresentationFormat>Affichage à l'écran (4:3)</PresentationFormat>
  <Paragraphs>312</Paragraphs>
  <Slides>42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Default Design</vt:lpstr>
      <vt:lpstr>Thème_Vert-Jaune</vt:lpstr>
      <vt:lpstr>Colloque milieux humides 2018 Québec, 1 mars 2018</vt:lpstr>
      <vt:lpstr>Les milieux humides sont caractérisés par des sols organiques épais (&gt; 30 cm) et des inondations saisonnières.</vt:lpstr>
      <vt:lpstr>Définitions des milieux humides</vt:lpstr>
      <vt:lpstr>Milieux humides</vt:lpstr>
      <vt:lpstr>Milieux humides</vt:lpstr>
      <vt:lpstr>Milieux humides : Sources</vt:lpstr>
      <vt:lpstr>Au Québec, les tourbières sont plus nombreuses que les marais et les marécages.</vt:lpstr>
      <vt:lpstr>Milieux humides au Québec</vt:lpstr>
      <vt:lpstr>Lorsqu’on mesure un horizon de surface de 30 cm ou plus de matière organique, on se trouve dans une tourbière et il s’agit d’un sol organique.</vt:lpstr>
      <vt:lpstr>Tourbière vs sols organiques</vt:lpstr>
      <vt:lpstr>Qu’est-ce qu’un sol organique</vt:lpstr>
      <vt:lpstr>Conductivité hydraulique</vt:lpstr>
      <vt:lpstr>Les milieux humides réagissent hydrologiquement comme des éponges.</vt:lpstr>
      <vt:lpstr>Comme des éponges …</vt:lpstr>
      <vt:lpstr>Comme des éponges…</vt:lpstr>
      <vt:lpstr>Comme des éponges…</vt:lpstr>
      <vt:lpstr>Comportement des tourbières</vt:lpstr>
      <vt:lpstr>Les milieux humides réduisent les inondations.</vt:lpstr>
      <vt:lpstr>Réduisent les inondations…</vt:lpstr>
      <vt:lpstr>Limitent les inondations…</vt:lpstr>
      <vt:lpstr>Limitent les inondations…</vt:lpstr>
      <vt:lpstr>Les milieux humides filtrent les sédiments.</vt:lpstr>
      <vt:lpstr>Filtrent l’eau…</vt:lpstr>
      <vt:lpstr>Hydrologie des MH : Sommaire</vt:lpstr>
      <vt:lpstr>La récolte en tourbière forestière entraîne une remontée de la nappe phréatique.</vt:lpstr>
      <vt:lpstr>Bilan hydrologique des tourbières forestières</vt:lpstr>
      <vt:lpstr>Bilan hydrologique des tourbières forestières</vt:lpstr>
      <vt:lpstr>Bilan hydrologique après la récolte</vt:lpstr>
      <vt:lpstr>Bilan hydrologique après la récolte</vt:lpstr>
      <vt:lpstr>Foresterie et drainage : Sources</vt:lpstr>
      <vt:lpstr>La récolte en tourbière forestière pendant l’hiver entraîne moins de perturbations du cycle hydrologique qu’une récolte en été. </vt:lpstr>
      <vt:lpstr>Récolte hivernale en tourbière</vt:lpstr>
      <vt:lpstr>Orniérage</vt:lpstr>
      <vt:lpstr>Orniérage dans les sols organiques</vt:lpstr>
      <vt:lpstr>Le drainage forestier est une solution efficace pour rabattre la nappe phréatique dans des sols organiques et augmenter le rendement forestier. </vt:lpstr>
      <vt:lpstr>Le drainage forestier</vt:lpstr>
      <vt:lpstr>Le drainage forestier</vt:lpstr>
      <vt:lpstr>Le drainage forestier</vt:lpstr>
      <vt:lpstr>Bilan hydrologique après drainage</vt:lpstr>
      <vt:lpstr>Le drainage forestier a des conséquences hydrologiques dommageables pour les écosystèmes aquatiques. </vt:lpstr>
      <vt:lpstr>Les effets du drainage</vt:lpstr>
      <vt:lpstr>Synthèse mythes et réalités</vt:lpstr>
    </vt:vector>
  </TitlesOfParts>
  <Company>Local2150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résultats préliminaires  Projet de volet 1</dc:title>
  <dc:creator>Sylvain Jutras</dc:creator>
  <cp:lastModifiedBy>François-Hugues Bernier</cp:lastModifiedBy>
  <cp:revision>1035</cp:revision>
  <cp:lastPrinted>2011-09-30T21:37:53Z</cp:lastPrinted>
  <dcterms:created xsi:type="dcterms:W3CDTF">2000-03-07T20:32:44Z</dcterms:created>
  <dcterms:modified xsi:type="dcterms:W3CDTF">2018-03-02T19:37:24Z</dcterms:modified>
</cp:coreProperties>
</file>