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7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9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0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1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2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3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4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5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26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27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28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29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35"/>
  </p:notesMasterIdLst>
  <p:handoutMasterIdLst>
    <p:handoutMasterId r:id="rId36"/>
  </p:handoutMasterIdLst>
  <p:sldIdLst>
    <p:sldId id="376" r:id="rId5"/>
    <p:sldId id="366" r:id="rId6"/>
    <p:sldId id="554" r:id="rId7"/>
    <p:sldId id="556" r:id="rId8"/>
    <p:sldId id="559" r:id="rId9"/>
    <p:sldId id="560" r:id="rId10"/>
    <p:sldId id="561" r:id="rId11"/>
    <p:sldId id="562" r:id="rId12"/>
    <p:sldId id="563" r:id="rId13"/>
    <p:sldId id="564" r:id="rId14"/>
    <p:sldId id="565" r:id="rId15"/>
    <p:sldId id="589" r:id="rId16"/>
    <p:sldId id="579" r:id="rId17"/>
    <p:sldId id="586" r:id="rId18"/>
    <p:sldId id="570" r:id="rId19"/>
    <p:sldId id="571" r:id="rId20"/>
    <p:sldId id="576" r:id="rId21"/>
    <p:sldId id="325" r:id="rId22"/>
    <p:sldId id="378" r:id="rId23"/>
    <p:sldId id="578" r:id="rId24"/>
    <p:sldId id="348" r:id="rId25"/>
    <p:sldId id="580" r:id="rId26"/>
    <p:sldId id="569" r:id="rId27"/>
    <p:sldId id="581" r:id="rId28"/>
    <p:sldId id="364" r:id="rId29"/>
    <p:sldId id="587" r:id="rId30"/>
    <p:sldId id="567" r:id="rId31"/>
    <p:sldId id="568" r:id="rId32"/>
    <p:sldId id="588" r:id="rId33"/>
    <p:sldId id="327" r:id="rId3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DB68991-4200-475C-B16B-341AB83F588C}">
          <p14:sldIdLst>
            <p14:sldId id="376"/>
            <p14:sldId id="366"/>
            <p14:sldId id="554"/>
            <p14:sldId id="556"/>
            <p14:sldId id="559"/>
            <p14:sldId id="560"/>
            <p14:sldId id="561"/>
            <p14:sldId id="562"/>
            <p14:sldId id="563"/>
            <p14:sldId id="564"/>
            <p14:sldId id="565"/>
            <p14:sldId id="589"/>
            <p14:sldId id="579"/>
            <p14:sldId id="586"/>
            <p14:sldId id="570"/>
            <p14:sldId id="571"/>
            <p14:sldId id="576"/>
            <p14:sldId id="325"/>
            <p14:sldId id="378"/>
            <p14:sldId id="578"/>
            <p14:sldId id="348"/>
            <p14:sldId id="580"/>
            <p14:sldId id="569"/>
            <p14:sldId id="581"/>
            <p14:sldId id="364"/>
            <p14:sldId id="587"/>
            <p14:sldId id="567"/>
            <p14:sldId id="568"/>
            <p14:sldId id="588"/>
            <p14:sldId id="327"/>
          </p14:sldIdLst>
        </p14:section>
        <p14:section name="Protocole forêt - Version longue" id="{11889CA8-2CE2-48CA-A74D-25797ADCB96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AEE22A-A86A-DD87-2264-ECD30E47DBD9}" name="Garceau, Nicolas" initials="GN" userId="S::nicolas.garceau@environnement.gouv.qc.ca::ca397bf3-90dd-4cbf-9c5e-a2bb5c3e6d86" providerId="AD"/>
  <p188:author id="{ACCB3D36-26C0-419D-0377-600EFCEA0E94}" name="Rouchon, Agnès" initials="RA" userId="S::agnes.rouchon@environnement.gouv.qc.ca::0427e39b-c367-47b0-9b8e-9c31303e8fa5" providerId="AD"/>
  <p188:author id="{AC82D24A-B6C8-ECA5-1526-931BAB6355BD}" name="Fortin, Claude (DGBCC)" initials="FC(" userId="S::Claude.Fortin2@environnement.gouv.qc.ca::d39256eb-7fb0-49c9-a960-47038fd30d80" providerId="AD"/>
  <p188:author id="{B045598D-1BB4-E856-79F2-E0816AAB1168}" name="Fortin, Claude (DGBCC)" initials="F(" userId="S::claude.fortin2@environnement.gouv.qc.ca::d39256eb-7fb0-49c9-a960-47038fd30d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220"/>
    <a:srgbClr val="FFFFFF"/>
    <a:srgbClr val="020202"/>
    <a:srgbClr val="2D2E83"/>
    <a:srgbClr val="5E5E5E"/>
    <a:srgbClr val="004275"/>
    <a:srgbClr val="787978"/>
    <a:srgbClr val="878787"/>
    <a:srgbClr val="777777"/>
    <a:srgbClr val="FF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37A5BC-1E7C-4B29-B50E-B5F50A1C51A5}" v="8474" dt="2023-03-21T10:10:47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 autoAdjust="0"/>
    <p:restoredTop sz="86251" autoAdjust="0"/>
  </p:normalViewPr>
  <p:slideViewPr>
    <p:cSldViewPr snapToGrid="0">
      <p:cViewPr varScale="1">
        <p:scale>
          <a:sx n="70" d="100"/>
          <a:sy n="70" d="100"/>
        </p:scale>
        <p:origin x="36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D3FD8C-AB8C-4ED2-8A71-E48040E03B0D}" type="datetimeFigureOut">
              <a:rPr lang="fr-CA" smtClean="0"/>
              <a:t>2023-03-21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3D704-B3DE-4362-B744-DF3AC3482AE2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70615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19293A-BC64-4EE1-B5DB-2ED381CB4440}" type="datetimeFigureOut">
              <a:rPr lang="fr-CA" smtClean="0"/>
              <a:t>2023-03-21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E2C798-3BE3-4205-952B-BB547C4DA683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34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2092E-E279-4EFC-B956-82F5E9BE3241}" type="slidenum">
              <a:rPr lang="fr-CA" smtClean="0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2743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20628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4908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7050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5655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26455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18126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54071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2057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1955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3642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3227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6797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30020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8416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86796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78673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37039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77961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91621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0433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29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2730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50869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30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9117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3165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0187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4271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6084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7169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87FD-F450-49A7-A6F0-DF2977F6064A}" type="slidenum">
              <a:rPr lang="fr-CA" smtClean="0"/>
              <a:pPr/>
              <a:t>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7796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ccueil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199536"/>
            <a:ext cx="12191999" cy="2035125"/>
          </a:xfrm>
        </p:spPr>
        <p:txBody>
          <a:bodyPr anchor="b">
            <a:normAutofit/>
          </a:bodyPr>
          <a:lstStyle>
            <a:lvl1pPr algn="ctr">
              <a:defRPr sz="6000" b="0"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4202" y="3434891"/>
            <a:ext cx="644359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76" y="5368326"/>
            <a:ext cx="3938024" cy="14874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6" y="5371668"/>
            <a:ext cx="3685888" cy="14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02428"/>
            <a:ext cx="10515600" cy="405531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364071"/>
            <a:ext cx="515778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44096"/>
            <a:ext cx="5157787" cy="3067667"/>
          </a:xfrm>
        </p:spPr>
        <p:txBody>
          <a:bodyPr>
            <a:normAutofit/>
          </a:bodyPr>
          <a:lstStyle>
            <a:lvl1pPr>
              <a:buClr>
                <a:schemeClr val="accent3">
                  <a:lumMod val="40000"/>
                  <a:lumOff val="60000"/>
                </a:schemeClr>
              </a:buClr>
              <a:defRPr sz="2400"/>
            </a:lvl1pPr>
            <a:lvl2pPr>
              <a:buClr>
                <a:schemeClr val="accent3">
                  <a:lumMod val="40000"/>
                  <a:lumOff val="60000"/>
                </a:schemeClr>
              </a:buClr>
              <a:defRPr sz="2000"/>
            </a:lvl2pPr>
            <a:lvl3pPr>
              <a:buClr>
                <a:schemeClr val="accent3">
                  <a:lumMod val="40000"/>
                  <a:lumOff val="60000"/>
                </a:schemeClr>
              </a:buClr>
              <a:defRPr sz="1800"/>
            </a:lvl3pPr>
            <a:lvl4pPr>
              <a:buClr>
                <a:schemeClr val="accent3">
                  <a:lumMod val="40000"/>
                  <a:lumOff val="60000"/>
                </a:schemeClr>
              </a:buClr>
              <a:defRPr sz="1600"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 sz="1600"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364071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196013" y="2527042"/>
            <a:ext cx="5157787" cy="3067667"/>
          </a:xfrm>
        </p:spPr>
        <p:txBody>
          <a:bodyPr>
            <a:normAutofit/>
          </a:bodyPr>
          <a:lstStyle>
            <a:lvl1pPr>
              <a:buClr>
                <a:schemeClr val="accent3">
                  <a:lumMod val="40000"/>
                  <a:lumOff val="60000"/>
                </a:schemeClr>
              </a:buClr>
              <a:defRPr sz="2400"/>
            </a:lvl1pPr>
            <a:lvl2pPr>
              <a:buClr>
                <a:schemeClr val="accent3">
                  <a:lumMod val="40000"/>
                  <a:lumOff val="60000"/>
                </a:schemeClr>
              </a:buClr>
              <a:defRPr sz="2000"/>
            </a:lvl2pPr>
            <a:lvl3pPr>
              <a:buClr>
                <a:schemeClr val="accent3">
                  <a:lumMod val="40000"/>
                  <a:lumOff val="60000"/>
                </a:schemeClr>
              </a:buClr>
              <a:defRPr sz="1800"/>
            </a:lvl3pPr>
            <a:lvl4pPr>
              <a:buClr>
                <a:schemeClr val="accent3">
                  <a:lumMod val="40000"/>
                  <a:lumOff val="60000"/>
                </a:schemeClr>
              </a:buClr>
              <a:defRPr sz="1600"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 sz="1600"/>
            </a:lvl5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199536"/>
            <a:ext cx="12191999" cy="2035125"/>
          </a:xfrm>
        </p:spPr>
        <p:txBody>
          <a:bodyPr anchor="b">
            <a:normAutofit/>
          </a:bodyPr>
          <a:lstStyle>
            <a:lvl1pPr algn="ctr">
              <a:defRPr sz="6000" b="0"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4202" y="3434891"/>
            <a:ext cx="644359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4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796414"/>
            <a:ext cx="10515600" cy="5506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858298"/>
            <a:ext cx="10515600" cy="335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9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29265"/>
            <a:ext cx="3932237" cy="100289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</a:t>
            </a:r>
            <a:br>
              <a:rPr lang="fr-FR"/>
            </a:br>
            <a:r>
              <a:rPr lang="fr-FR"/>
              <a:t>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1936955"/>
            <a:ext cx="5504477" cy="330364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936954"/>
            <a:ext cx="3932237" cy="331032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3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2250"/>
            <a:ext cx="3932237" cy="1263445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</a:t>
            </a:r>
            <a:br>
              <a:rPr lang="fr-FR"/>
            </a:br>
            <a:r>
              <a:rPr lang="fr-FR"/>
              <a:t>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907458"/>
            <a:ext cx="4462257" cy="3460956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937459"/>
            <a:ext cx="3932237" cy="331101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27" y="5691039"/>
            <a:ext cx="2258573" cy="1173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447"/>
            <a:ext cx="2034433" cy="11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5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6245"/>
            <a:ext cx="10515600" cy="55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0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79" r:id="rId9"/>
    <p:sldLayoutId id="21474836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>
            <a:lumMod val="40000"/>
            <a:lumOff val="6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40000"/>
            <a:lumOff val="6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40000"/>
            <a:lumOff val="6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40000"/>
            <a:lumOff val="6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>
            <a:lumMod val="40000"/>
            <a:lumOff val="6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35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7.xml"/><Relationship Id="rId10" Type="http://schemas.openxmlformats.org/officeDocument/2006/relationships/image" Target="../media/image14.jpeg"/><Relationship Id="rId4" Type="http://schemas.openxmlformats.org/officeDocument/2006/relationships/tags" Target="../tags/tag36.xml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16.png"/><Relationship Id="rId4" Type="http://schemas.openxmlformats.org/officeDocument/2006/relationships/tags" Target="../tags/tag41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6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51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10" Type="http://schemas.openxmlformats.org/officeDocument/2006/relationships/image" Target="../media/image18.png"/><Relationship Id="rId4" Type="http://schemas.openxmlformats.org/officeDocument/2006/relationships/tags" Target="../tags/tag57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63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tags" Target="../tags/tag106.xml"/><Relationship Id="rId21" Type="http://schemas.openxmlformats.org/officeDocument/2006/relationships/tags" Target="../tags/tag88.xml"/><Relationship Id="rId34" Type="http://schemas.openxmlformats.org/officeDocument/2006/relationships/tags" Target="../tags/tag101.xml"/><Relationship Id="rId42" Type="http://schemas.openxmlformats.org/officeDocument/2006/relationships/tags" Target="../tags/tag109.xml"/><Relationship Id="rId47" Type="http://schemas.openxmlformats.org/officeDocument/2006/relationships/image" Target="../media/image22.png"/><Relationship Id="rId50" Type="http://schemas.openxmlformats.org/officeDocument/2006/relationships/image" Target="../media/image25.png"/><Relationship Id="rId55" Type="http://schemas.openxmlformats.org/officeDocument/2006/relationships/image" Target="../media/image30.png"/><Relationship Id="rId63" Type="http://schemas.openxmlformats.org/officeDocument/2006/relationships/image" Target="../media/image38.png"/><Relationship Id="rId68" Type="http://schemas.openxmlformats.org/officeDocument/2006/relationships/image" Target="../media/image43.png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tags" Target="../tags/tag99.xml"/><Relationship Id="rId37" Type="http://schemas.openxmlformats.org/officeDocument/2006/relationships/tags" Target="../tags/tag104.xml"/><Relationship Id="rId40" Type="http://schemas.openxmlformats.org/officeDocument/2006/relationships/tags" Target="../tags/tag107.xml"/><Relationship Id="rId45" Type="http://schemas.openxmlformats.org/officeDocument/2006/relationships/image" Target="../media/image20.png"/><Relationship Id="rId53" Type="http://schemas.openxmlformats.org/officeDocument/2006/relationships/image" Target="../media/image28.png"/><Relationship Id="rId58" Type="http://schemas.openxmlformats.org/officeDocument/2006/relationships/image" Target="../media/image33.png"/><Relationship Id="rId66" Type="http://schemas.openxmlformats.org/officeDocument/2006/relationships/image" Target="../media/image41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tags" Target="../tags/tag103.xml"/><Relationship Id="rId49" Type="http://schemas.openxmlformats.org/officeDocument/2006/relationships/image" Target="../media/image24.png"/><Relationship Id="rId57" Type="http://schemas.openxmlformats.org/officeDocument/2006/relationships/image" Target="../media/image32.png"/><Relationship Id="rId61" Type="http://schemas.openxmlformats.org/officeDocument/2006/relationships/image" Target="../media/image36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tags" Target="../tags/tag98.xml"/><Relationship Id="rId44" Type="http://schemas.openxmlformats.org/officeDocument/2006/relationships/notesSlide" Target="../notesSlides/notesSlide19.xml"/><Relationship Id="rId52" Type="http://schemas.openxmlformats.org/officeDocument/2006/relationships/image" Target="../media/image27.png"/><Relationship Id="rId60" Type="http://schemas.openxmlformats.org/officeDocument/2006/relationships/image" Target="../media/image35.png"/><Relationship Id="rId65" Type="http://schemas.openxmlformats.org/officeDocument/2006/relationships/image" Target="../media/image40.sv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tags" Target="../tags/tag102.xml"/><Relationship Id="rId43" Type="http://schemas.openxmlformats.org/officeDocument/2006/relationships/slideLayout" Target="../slideLayouts/slideLayout3.xml"/><Relationship Id="rId48" Type="http://schemas.openxmlformats.org/officeDocument/2006/relationships/image" Target="../media/image23.png"/><Relationship Id="rId56" Type="http://schemas.openxmlformats.org/officeDocument/2006/relationships/image" Target="../media/image31.png"/><Relationship Id="rId64" Type="http://schemas.openxmlformats.org/officeDocument/2006/relationships/image" Target="../media/image39.png"/><Relationship Id="rId69" Type="http://schemas.microsoft.com/office/2007/relationships/hdphoto" Target="../media/hdphoto1.wdp"/><Relationship Id="rId8" Type="http://schemas.openxmlformats.org/officeDocument/2006/relationships/tags" Target="../tags/tag75.xml"/><Relationship Id="rId51" Type="http://schemas.openxmlformats.org/officeDocument/2006/relationships/image" Target="../media/image26.png"/><Relationship Id="rId3" Type="http://schemas.openxmlformats.org/officeDocument/2006/relationships/tags" Target="../tags/tag70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tags" Target="../tags/tag100.xml"/><Relationship Id="rId38" Type="http://schemas.openxmlformats.org/officeDocument/2006/relationships/tags" Target="../tags/tag105.xml"/><Relationship Id="rId46" Type="http://schemas.openxmlformats.org/officeDocument/2006/relationships/image" Target="../media/image21.png"/><Relationship Id="rId59" Type="http://schemas.openxmlformats.org/officeDocument/2006/relationships/image" Target="../media/image34.png"/><Relationship Id="rId67" Type="http://schemas.openxmlformats.org/officeDocument/2006/relationships/image" Target="../media/image42.svg"/><Relationship Id="rId20" Type="http://schemas.openxmlformats.org/officeDocument/2006/relationships/tags" Target="../tags/tag87.xml"/><Relationship Id="rId41" Type="http://schemas.openxmlformats.org/officeDocument/2006/relationships/tags" Target="../tags/tag108.xml"/><Relationship Id="rId54" Type="http://schemas.openxmlformats.org/officeDocument/2006/relationships/image" Target="../media/image29.png"/><Relationship Id="rId6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tags" Target="../tags/tag112.xml"/><Relationship Id="rId7" Type="http://schemas.openxmlformats.org/officeDocument/2006/relationships/image" Target="../media/image44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26" Type="http://schemas.openxmlformats.org/officeDocument/2006/relationships/tags" Target="../tags/tag141.xml"/><Relationship Id="rId3" Type="http://schemas.openxmlformats.org/officeDocument/2006/relationships/tags" Target="../tags/tag118.xml"/><Relationship Id="rId21" Type="http://schemas.openxmlformats.org/officeDocument/2006/relationships/tags" Target="../tags/tag136.xml"/><Relationship Id="rId34" Type="http://schemas.openxmlformats.org/officeDocument/2006/relationships/image" Target="../media/image48.png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25" Type="http://schemas.openxmlformats.org/officeDocument/2006/relationships/tags" Target="../tags/tag140.xml"/><Relationship Id="rId33" Type="http://schemas.openxmlformats.org/officeDocument/2006/relationships/image" Target="../media/image47.png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tags" Target="../tags/tag135.xml"/><Relationship Id="rId29" Type="http://schemas.openxmlformats.org/officeDocument/2006/relationships/tags" Target="../tags/tag144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24" Type="http://schemas.openxmlformats.org/officeDocument/2006/relationships/tags" Target="../tags/tag139.xml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23" Type="http://schemas.openxmlformats.org/officeDocument/2006/relationships/tags" Target="../tags/tag138.xml"/><Relationship Id="rId28" Type="http://schemas.openxmlformats.org/officeDocument/2006/relationships/tags" Target="../tags/tag143.xml"/><Relationship Id="rId36" Type="http://schemas.openxmlformats.org/officeDocument/2006/relationships/image" Target="../media/image50.png"/><Relationship Id="rId10" Type="http://schemas.openxmlformats.org/officeDocument/2006/relationships/tags" Target="../tags/tag125.xml"/><Relationship Id="rId19" Type="http://schemas.openxmlformats.org/officeDocument/2006/relationships/tags" Target="../tags/tag134.xml"/><Relationship Id="rId31" Type="http://schemas.openxmlformats.org/officeDocument/2006/relationships/notesSlide" Target="../notesSlides/notesSlide22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Relationship Id="rId22" Type="http://schemas.openxmlformats.org/officeDocument/2006/relationships/tags" Target="../tags/tag137.xml"/><Relationship Id="rId27" Type="http://schemas.openxmlformats.org/officeDocument/2006/relationships/tags" Target="../tags/tag142.xml"/><Relationship Id="rId30" Type="http://schemas.openxmlformats.org/officeDocument/2006/relationships/slideLayout" Target="../slideLayouts/slideLayout3.xml"/><Relationship Id="rId35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47.xml"/><Relationship Id="rId7" Type="http://schemas.openxmlformats.org/officeDocument/2006/relationships/image" Target="../media/image46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51.pn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50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47.png"/><Relationship Id="rId5" Type="http://schemas.openxmlformats.org/officeDocument/2006/relationships/tags" Target="../tags/tag153.xml"/><Relationship Id="rId10" Type="http://schemas.openxmlformats.org/officeDocument/2006/relationships/image" Target="../media/image46.png"/><Relationship Id="rId4" Type="http://schemas.openxmlformats.org/officeDocument/2006/relationships/tags" Target="../tags/tag152.xml"/><Relationship Id="rId9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3" Type="http://schemas.openxmlformats.org/officeDocument/2006/relationships/tags" Target="../tags/tag158.xml"/><Relationship Id="rId21" Type="http://schemas.openxmlformats.org/officeDocument/2006/relationships/image" Target="../media/image52.png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notesSlide" Target="../notesSlides/notesSlide25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image" Target="../media/image55.png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image" Target="../media/image54.png"/><Relationship Id="rId10" Type="http://schemas.openxmlformats.org/officeDocument/2006/relationships/tags" Target="../tags/tag165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51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5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47.png"/><Relationship Id="rId5" Type="http://schemas.openxmlformats.org/officeDocument/2006/relationships/tags" Target="../tags/tag178.xml"/><Relationship Id="rId10" Type="http://schemas.openxmlformats.org/officeDocument/2006/relationships/image" Target="../media/image46.png"/><Relationship Id="rId4" Type="http://schemas.openxmlformats.org/officeDocument/2006/relationships/tags" Target="../tags/tag177.xml"/><Relationship Id="rId9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image" Target="../media/image48.pn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image" Target="../media/image46.png"/><Relationship Id="rId17" Type="http://schemas.openxmlformats.org/officeDocument/2006/relationships/image" Target="../media/image47.png"/><Relationship Id="rId2" Type="http://schemas.openxmlformats.org/officeDocument/2006/relationships/tags" Target="../tags/tag182.xml"/><Relationship Id="rId16" Type="http://schemas.openxmlformats.org/officeDocument/2006/relationships/image" Target="../media/image51.png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notesSlide" Target="../notesSlides/notesSlide27.xml"/><Relationship Id="rId5" Type="http://schemas.openxmlformats.org/officeDocument/2006/relationships/tags" Target="../tags/tag185.xml"/><Relationship Id="rId15" Type="http://schemas.openxmlformats.org/officeDocument/2006/relationships/image" Target="../media/image50.pn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46.pn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notesSlide" Target="../notesSlides/notesSlide28.xml"/><Relationship Id="rId2" Type="http://schemas.openxmlformats.org/officeDocument/2006/relationships/tags" Target="../tags/tag191.xml"/><Relationship Id="rId16" Type="http://schemas.openxmlformats.org/officeDocument/2006/relationships/image" Target="../media/image47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94.xml"/><Relationship Id="rId15" Type="http://schemas.openxmlformats.org/officeDocument/2006/relationships/image" Target="../media/image49.png"/><Relationship Id="rId10" Type="http://schemas.openxmlformats.org/officeDocument/2006/relationships/tags" Target="../tags/tag199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46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notesSlide" Target="../notesSlides/notesSlide29.xml"/><Relationship Id="rId2" Type="http://schemas.openxmlformats.org/officeDocument/2006/relationships/tags" Target="../tags/tag201.xml"/><Relationship Id="rId16" Type="http://schemas.openxmlformats.org/officeDocument/2006/relationships/image" Target="../media/image47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04.xml"/><Relationship Id="rId15" Type="http://schemas.openxmlformats.org/officeDocument/2006/relationships/image" Target="../media/image49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5" Type="http://schemas.openxmlformats.org/officeDocument/2006/relationships/hyperlink" Target="https://www.environnement.gouv.qc.ca/changements/carbone/credits-compensatoires/sequestration-carbone-boisement-reboisement-terres-prive.htm" TargetMode="External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2.xml"/><Relationship Id="rId7" Type="http://schemas.openxmlformats.org/officeDocument/2006/relationships/image" Target="../media/image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653331" y="1508182"/>
            <a:ext cx="10885336" cy="2366827"/>
          </a:xfrm>
        </p:spPr>
        <p:txBody>
          <a:bodyPr anchor="ctr"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fr-CA" sz="48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RÈGLEMENT RELATIF AUX PROJETS DE BOISEMENT ET DE REBOISEMENT ADMISSIBLES À LA DÉLIVRANCE DE CRÉDITS COMPENSATOIRES SUR LE MARCHÉ RÉGLEMENTÉ QUÉBEC/CALIFORNIE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8318B596-3F48-D4B1-EBC4-89EA3A3D4F4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73856" y="4003882"/>
            <a:ext cx="5844286" cy="997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4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A" sz="1600" dirty="0"/>
              <a:t>Claude Fortin, ing.f., M.Sc.</a:t>
            </a:r>
            <a:br>
              <a:rPr lang="fr-CA" sz="1600" dirty="0"/>
            </a:br>
            <a:r>
              <a:rPr lang="fr-CA" sz="1600" dirty="0"/>
              <a:t>Direction du marché du carbone </a:t>
            </a:r>
          </a:p>
          <a:p>
            <a:pPr>
              <a:defRPr/>
            </a:pPr>
            <a:r>
              <a:rPr lang="fr-CA" sz="1600" dirty="0"/>
              <a:t>Ministère de l’Environnement et de la Lutte contre les changements climatiques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15464F38-D58D-50E0-B6CE-9D0BC469FE0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3782195" y="5442154"/>
            <a:ext cx="4627607" cy="55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40000"/>
                  <a:lumOff val="60000"/>
                </a:schemeClr>
              </a:buClr>
              <a:defRPr/>
            </a:pPr>
            <a:r>
              <a:rPr lang="fr-CA" sz="1200" b="1" dirty="0">
                <a:solidFill>
                  <a:schemeClr val="accent2"/>
                </a:solidFill>
                <a:ea typeface="+mn-ea"/>
                <a:cs typeface="+mn-cs"/>
              </a:rPr>
              <a:t>Café conférence forestier OIFQ </a:t>
            </a:r>
          </a:p>
          <a:p>
            <a:pPr defTabSz="914400" eaLnBrk="1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accent3">
                  <a:lumMod val="40000"/>
                  <a:lumOff val="60000"/>
                </a:schemeClr>
              </a:buClr>
              <a:defRPr/>
            </a:pPr>
            <a:r>
              <a:rPr lang="fr-CA" sz="1200" b="1" dirty="0">
                <a:solidFill>
                  <a:schemeClr val="accent2"/>
                </a:solidFill>
                <a:ea typeface="+mn-ea"/>
                <a:cs typeface="+mn-cs"/>
              </a:rPr>
              <a:t>Québec, 21 mars 2023</a:t>
            </a:r>
            <a:endParaRPr lang="fr-FR" sz="11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8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5"/>
            <a:ext cx="11161832" cy="1721769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Portée du Règlement :</a:t>
            </a: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>
                    <a:alpha val="50000"/>
                  </a:srgbClr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Province de Québec.</a:t>
            </a:r>
          </a:p>
          <a:p>
            <a:pPr marL="628650" lvl="2" indent="-168275" defTabSz="4572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Terres du domaine privé: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forestier privé</a:t>
            </a: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9FCFBA6-0CF3-37CD-597F-F049BF592F5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648872" y="2440044"/>
            <a:ext cx="5721222" cy="3324987"/>
            <a:chOff x="3453359" y="2346263"/>
            <a:chExt cx="5721222" cy="332498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E5FF38C-6D9B-381D-BF7D-2096D4B75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031" y="2649414"/>
              <a:ext cx="5670550" cy="302183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30421DD-600B-3E9F-C786-A47B86F3E0C2}"/>
                </a:ext>
              </a:extLst>
            </p:cNvPr>
            <p:cNvSpPr txBox="1"/>
            <p:nvPr/>
          </p:nvSpPr>
          <p:spPr>
            <a:xfrm>
              <a:off x="3453359" y="2346263"/>
              <a:ext cx="53325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 defTabSz="914400">
                <a:buClr>
                  <a:schemeClr val="accent3">
                    <a:lumMod val="40000"/>
                    <a:lumOff val="60000"/>
                  </a:schemeClr>
                </a:buClr>
              </a:pPr>
              <a:r>
                <a:rPr lang="fr-CA" sz="1500" b="1" dirty="0">
                  <a:solidFill>
                    <a:srgbClr val="2D2E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Localisation du territoire forestier privé québécois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04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5"/>
            <a:ext cx="11161832" cy="2159432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Portée du Règlement :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>
                    <a:alpha val="50000"/>
                  </a:srgbClr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Province de Québec.</a:t>
            </a:r>
          </a:p>
          <a:p>
            <a:pPr marL="628650" lvl="2" indent="-168275" defTabSz="4572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Terres du domaine privé 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forestier privé;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agricole;</a:t>
            </a: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33119A1-F44A-FE66-F877-FCE094311BF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508290" y="2416206"/>
            <a:ext cx="5783992" cy="3277401"/>
            <a:chOff x="3508290" y="2416206"/>
            <a:chExt cx="5783992" cy="32774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7E11251-A30F-FB25-DB14-EDFECECB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8290" y="2739371"/>
              <a:ext cx="5783992" cy="295423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30565B5-1343-42A7-BB71-A03293E5DFB0}"/>
                </a:ext>
              </a:extLst>
            </p:cNvPr>
            <p:cNvSpPr txBox="1"/>
            <p:nvPr/>
          </p:nvSpPr>
          <p:spPr>
            <a:xfrm>
              <a:off x="3823253" y="2416206"/>
              <a:ext cx="46927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defTabSz="914400">
                <a:buClr>
                  <a:schemeClr val="accent3">
                    <a:lumMod val="40000"/>
                    <a:lumOff val="60000"/>
                  </a:schemeClr>
                </a:buClr>
              </a:pPr>
              <a:r>
                <a:rPr lang="fr-CA" sz="1500" b="1" dirty="0">
                  <a:solidFill>
                    <a:srgbClr val="2D2E8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Localisation du territoire agricole québécois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75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e domaine Maizerets, à Québec, menacé… par une plante | Le Devoir">
            <a:extLst>
              <a:ext uri="{FF2B5EF4-FFF2-40B4-BE49-F238E27FC236}">
                <a16:creationId xmlns:a16="http://schemas.microsoft.com/office/drawing/2014/main" id="{F5C8E369-9544-3119-1AEB-34697E4E3E9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85" y="3345917"/>
            <a:ext cx="3670114" cy="245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9306" y="957789"/>
            <a:ext cx="11161832" cy="2159432"/>
          </a:xfrm>
        </p:spPr>
        <p:txBody>
          <a:bodyPr>
            <a:normAutofit lnSpcReduction="10000"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Portée du Règlement :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>
                    <a:alpha val="50000"/>
                  </a:srgbClr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Province de Québec.</a:t>
            </a:r>
          </a:p>
          <a:p>
            <a:pPr marL="628650" lvl="2" indent="-168275" defTabSz="4572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Terres du domaine privé 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forestier privé;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agricole;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 municipal.</a:t>
            </a:r>
            <a:endParaRPr lang="fr-CA" sz="1400" dirty="0">
              <a:solidFill>
                <a:srgbClr val="2D2E83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Projet le Phare: un terrain vague qui dérange | La Capitale | Actualités |  Le Soleil - Québec">
            <a:extLst>
              <a:ext uri="{FF2B5EF4-FFF2-40B4-BE49-F238E27FC236}">
                <a16:creationId xmlns:a16="http://schemas.microsoft.com/office/drawing/2014/main" id="{2655509B-EC2F-EACE-C69C-5B1EDDA47D8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58" y="3201604"/>
            <a:ext cx="3772474" cy="24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rc linéaire de la Rivière-Saint-Charles">
            <a:extLst>
              <a:ext uri="{FF2B5EF4-FFF2-40B4-BE49-F238E27FC236}">
                <a16:creationId xmlns:a16="http://schemas.microsoft.com/office/drawing/2014/main" id="{54510F62-004E-2A59-BA4A-A487D1FBF54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22" y="1316116"/>
            <a:ext cx="3207926" cy="215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7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14009" y="1520613"/>
            <a:ext cx="6953377" cy="4416809"/>
          </a:xfrm>
        </p:spPr>
        <p:txBody>
          <a:bodyPr>
            <a:normAutofit/>
          </a:bodyPr>
          <a:lstStyle/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Assure le potentiel compensatoire d’un crédits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dès sa délivrance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à un promoteur.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Nombre de crédits compensatoires délivrés :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Quantité réelle de flux de GES d’un projet (ex.: croissance forestière);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réel des flux de GES sur le climat (bénéfice climatique/effet radiatif).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Élimine le mode de gestion traditionnelle du critère de la permanence :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contribution à un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fonds de réserve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cas de réversibilité;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à long terme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(promoteur et gouvernement);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du projet à long terme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(promoteur et gouvernement);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restriction à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l’usage du territoire et des ressources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Récompense le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carbone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maintenu dans les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produits du bois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.</a:t>
            </a:r>
          </a:p>
          <a:p>
            <a:pPr marL="457200" lvl="1" indent="0"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  <a:buNone/>
            </a:pPr>
            <a:endParaRPr lang="fr-CA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>
            <p:custDataLst>
              <p:tags r:id="rId2"/>
            </p:custDataLst>
          </p:nvPr>
        </p:nvGrpSpPr>
        <p:grpSpPr>
          <a:xfrm>
            <a:off x="7322423" y="1410081"/>
            <a:ext cx="3409216" cy="2138570"/>
            <a:chOff x="6900973" y="1692549"/>
            <a:chExt cx="3243925" cy="262581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12714" y="1716681"/>
              <a:ext cx="3032184" cy="25453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16200000">
              <a:off x="5741955" y="2851567"/>
              <a:ext cx="2625812" cy="307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700" dirty="0"/>
                <a:t>https://mffp.gouv.qc.ca/documents/forets/recherche/Avis111.pdf</a:t>
              </a:r>
            </a:p>
            <a:p>
              <a:endParaRPr lang="fr-CA" sz="700" dirty="0"/>
            </a:p>
          </p:txBody>
        </p:sp>
      </p:grpSp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1244" y="3872619"/>
            <a:ext cx="3863526" cy="1918484"/>
          </a:xfrm>
          <a:prstGeom prst="rect">
            <a:avLst/>
          </a:prstGeom>
        </p:spPr>
      </p:pic>
      <p:sp>
        <p:nvSpPr>
          <p:cNvPr id="13" name="Flèche courbée vers le bas 12"/>
          <p:cNvSpPr/>
          <p:nvPr>
            <p:custDataLst>
              <p:tags r:id="rId4"/>
            </p:custDataLst>
          </p:nvPr>
        </p:nvSpPr>
        <p:spPr>
          <a:xfrm rot="3272812">
            <a:off x="10392563" y="2622349"/>
            <a:ext cx="1685656" cy="836024"/>
          </a:xfrm>
          <a:prstGeom prst="curvedDownArrow">
            <a:avLst>
              <a:gd name="adj1" fmla="val 25000"/>
              <a:gd name="adj2" fmla="val 69643"/>
              <a:gd name="adj3" fmla="val 2364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5CDFD37-B3AC-0063-50A9-B3C44AE41F0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8788" y="376238"/>
            <a:ext cx="9689366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11D8DF-2B6F-5FC6-0026-F4E39FBB1911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49113" y="906945"/>
            <a:ext cx="11161832" cy="61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Approche de quantification et de délivrance de crédits compensatoires:</a:t>
            </a:r>
          </a:p>
        </p:txBody>
      </p:sp>
    </p:spTree>
    <p:extLst>
      <p:ext uri="{BB962C8B-B14F-4D97-AF65-F5344CB8AC3E}">
        <p14:creationId xmlns:p14="http://schemas.microsoft.com/office/powerpoint/2010/main" val="9761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78BE9C2E-F72A-066D-C255-4E630FFACE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28726" y="2097672"/>
            <a:ext cx="5700140" cy="3061788"/>
            <a:chOff x="528726" y="2092096"/>
            <a:chExt cx="5700140" cy="306178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A61E89-8D8E-945D-B2A6-13E26A48D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8726" y="2092096"/>
              <a:ext cx="5700140" cy="3061788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69B6491-96B9-2930-DC31-6E00F9962F9A}"/>
                </a:ext>
              </a:extLst>
            </p:cNvPr>
            <p:cNvSpPr txBox="1"/>
            <p:nvPr/>
          </p:nvSpPr>
          <p:spPr>
            <a:xfrm>
              <a:off x="1975934" y="2184093"/>
              <a:ext cx="29464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b="1" dirty="0">
                  <a:solidFill>
                    <a:srgbClr val="5E5E5E"/>
                  </a:solidFill>
                </a:rPr>
                <a:t>Bilan accroissement carbone</a:t>
              </a:r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9306" y="927646"/>
            <a:ext cx="11357217" cy="1041831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Projet hâtif :</a:t>
            </a:r>
          </a:p>
          <a:p>
            <a:pPr marL="804863" lvl="1" indent="-168275">
              <a:lnSpc>
                <a:spcPct val="112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14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Un projet ayant débuté après le 31 décembre 1989 mais avant le 14 décembre 2022.»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FA298B-2A48-1CDA-4E83-E2050E00F6A9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77776" y="1792894"/>
            <a:ext cx="5924918" cy="43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Exigences réglementaires:</a:t>
            </a:r>
          </a:p>
          <a:p>
            <a:pPr marL="990600" lvl="2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defRPr/>
            </a:pP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Carbone admissible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bilan d’une projet :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et plus.</a:t>
            </a:r>
          </a:p>
          <a:p>
            <a:pPr marL="1074738" lvl="2" indent="0" defTabSz="1074738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None/>
              <a:defRPr/>
            </a:pP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1990 : </a:t>
            </a:r>
          </a:p>
          <a:p>
            <a:pPr marL="1436688" lvl="3" indent="-180975" defTabSz="1074738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 de référence de la Convention-cadre des Nations unies sur les changements climatiques</a:t>
            </a:r>
          </a:p>
          <a:p>
            <a:pPr marL="990600" lvl="2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defRPr/>
            </a:pP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Bénéfices climatiques admissibles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bilan du projet :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 et plus. </a:t>
            </a:r>
          </a:p>
          <a:p>
            <a:pPr marL="1074738" lvl="2" indent="0" defTabSz="1074738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None/>
              <a:defRPr/>
            </a:pP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2007 : </a:t>
            </a:r>
          </a:p>
          <a:p>
            <a:pPr marL="1436688" lvl="3" indent="-180975" defTabSz="1074738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des exigences implicite à la définition de l’</a:t>
            </a:r>
            <a:r>
              <a:rPr lang="fr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additionalité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gains d’un projet (Définition critère « Additionnalité » (Western Climate Initiative (WCI)).</a:t>
            </a:r>
            <a:endParaRPr lang="fr-CA" sz="16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2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Applicable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uniquement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projets de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boisement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fr-CA" sz="1600" b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2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defRPr/>
            </a:pP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L’ensemble des exigences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relatives à un projet de boisement doivent être respectées.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099A4C6-30E0-3362-8935-EB45528DCD0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28726" y="4832878"/>
            <a:ext cx="1352545" cy="672833"/>
            <a:chOff x="528726" y="4676577"/>
            <a:chExt cx="1352545" cy="67283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689BE0E-F631-D8E5-CA80-DF881D087C12}"/>
                </a:ext>
              </a:extLst>
            </p:cNvPr>
            <p:cNvSpPr txBox="1"/>
            <p:nvPr/>
          </p:nvSpPr>
          <p:spPr>
            <a:xfrm>
              <a:off x="528726" y="4887745"/>
              <a:ext cx="13525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Ex.: Date de début (1994)</a:t>
              </a:r>
            </a:p>
          </p:txBody>
        </p:sp>
        <p:sp>
          <p:nvSpPr>
            <p:cNvPr id="19" name="Flèche vers le bas 11">
              <a:extLst>
                <a:ext uri="{FF2B5EF4-FFF2-40B4-BE49-F238E27FC236}">
                  <a16:creationId xmlns:a16="http://schemas.microsoft.com/office/drawing/2014/main" id="{E496DC51-4025-BDB1-D30B-2B7F01CF28D3}"/>
                </a:ext>
              </a:extLst>
            </p:cNvPr>
            <p:cNvSpPr/>
            <p:nvPr/>
          </p:nvSpPr>
          <p:spPr>
            <a:xfrm rot="10800000">
              <a:off x="1134689" y="4676577"/>
              <a:ext cx="140619" cy="211271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12378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6"/>
            <a:ext cx="11357217" cy="2056713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Projet hâtif :</a:t>
            </a:r>
          </a:p>
          <a:p>
            <a:pPr marL="804863" lvl="1" indent="-168275">
              <a:lnSpc>
                <a:spcPct val="112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14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Un projet ayant débuté après le 31 décembre 1989* mais avant le 14 décembre 2022.»</a:t>
            </a:r>
          </a:p>
          <a:p>
            <a:pPr marL="804863" lvl="1" indent="-168275">
              <a:lnSpc>
                <a:spcPct val="112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FA298B-2A48-1CDA-4E83-E2050E00F6A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77776" y="1850957"/>
            <a:ext cx="5924918" cy="434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defRPr/>
            </a:pPr>
            <a:r>
              <a:rPr lang="fr-CA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But </a:t>
            </a:r>
            <a:r>
              <a:rPr lang="fr-CA" sz="2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: </a:t>
            </a:r>
          </a:p>
          <a:p>
            <a:pPr marL="990600" lvl="2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defRPr/>
            </a:pPr>
            <a:r>
              <a:rPr lang="fr-CA" altLang="fr-FR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Augmenter la </a:t>
            </a:r>
            <a:r>
              <a:rPr lang="fr-CA" altLang="fr-FR" sz="15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 où le carbone est maintenu hors de l’atmosphère </a:t>
            </a:r>
            <a:r>
              <a:rPr lang="fr-CA" altLang="fr-FR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 rapport à la planification initiale prévu au plan d’aménagement forestier (augmentation des bénéfices climatiques et de la valeur marchande des bois));</a:t>
            </a:r>
          </a:p>
          <a:p>
            <a:pPr marL="990600" lvl="2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defRPr/>
            </a:pP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Favoriser la </a:t>
            </a:r>
            <a:r>
              <a:rPr lang="fr-CA" sz="15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de nouveaux projets de boisement</a:t>
            </a: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(levier financier);</a:t>
            </a:r>
          </a:p>
          <a:p>
            <a:pPr marL="990600" lvl="2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defRPr/>
            </a:pP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Favoriser l’</a:t>
            </a:r>
            <a:r>
              <a:rPr lang="fr-CA" sz="15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adhésion</a:t>
            </a: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parties prenantes tout en assurant l’intégrité environnementale des gains d’un projet;</a:t>
            </a:r>
          </a:p>
          <a:p>
            <a:pPr marL="990600" lvl="2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defRPr/>
            </a:pP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Reconnaissance d’</a:t>
            </a:r>
            <a:r>
              <a:rPr lang="fr-CA" sz="15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passées</a:t>
            </a: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lien avec la </a:t>
            </a:r>
            <a:r>
              <a:rPr lang="fr-CA" sz="15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 contre les changements climatiques</a:t>
            </a:r>
            <a:r>
              <a:rPr lang="fr-CA" sz="15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62000" lvl="2" indent="0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None/>
              <a:defRPr/>
            </a:pPr>
            <a:endParaRPr lang="fr-CA" sz="14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BDC7EE-72EB-F2C3-B2E9-F5AA0B2B4F8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28726" y="2063067"/>
            <a:ext cx="5700140" cy="3061788"/>
            <a:chOff x="528726" y="2063067"/>
            <a:chExt cx="5700140" cy="306178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AA47055-040C-49C4-8810-EA3FF620E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8726" y="2063067"/>
              <a:ext cx="5700140" cy="3061788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83090A6-CB2E-CBA9-12F3-2A55F28BCEBB}"/>
                </a:ext>
              </a:extLst>
            </p:cNvPr>
            <p:cNvSpPr txBox="1"/>
            <p:nvPr/>
          </p:nvSpPr>
          <p:spPr>
            <a:xfrm>
              <a:off x="1975934" y="2189669"/>
              <a:ext cx="29464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b="1" dirty="0">
                  <a:solidFill>
                    <a:srgbClr val="5E5E5E"/>
                  </a:solidFill>
                </a:rPr>
                <a:t>Bilan accroissement carbone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90433E7-1A63-B5B1-4CFF-EDA1350E4B0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18678" y="4672485"/>
            <a:ext cx="1352545" cy="727866"/>
            <a:chOff x="528726" y="4676577"/>
            <a:chExt cx="1352545" cy="672833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2DAB00C-4F7B-DD08-9C22-2593C9741809}"/>
                </a:ext>
              </a:extLst>
            </p:cNvPr>
            <p:cNvSpPr txBox="1"/>
            <p:nvPr/>
          </p:nvSpPr>
          <p:spPr>
            <a:xfrm>
              <a:off x="528726" y="4887745"/>
              <a:ext cx="13525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Ex.: Date de début (1994)</a:t>
              </a:r>
            </a:p>
          </p:txBody>
        </p:sp>
        <p:sp>
          <p:nvSpPr>
            <p:cNvPr id="13" name="Flèche vers le bas 11">
              <a:extLst>
                <a:ext uri="{FF2B5EF4-FFF2-40B4-BE49-F238E27FC236}">
                  <a16:creationId xmlns:a16="http://schemas.microsoft.com/office/drawing/2014/main" id="{81D50529-DE55-5367-6404-992AF16C1B28}"/>
                </a:ext>
              </a:extLst>
            </p:cNvPr>
            <p:cNvSpPr/>
            <p:nvPr/>
          </p:nvSpPr>
          <p:spPr>
            <a:xfrm rot="10800000">
              <a:off x="1134689" y="4676577"/>
              <a:ext cx="140619" cy="211271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4057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0E8B80E-2100-A64B-C0DE-ECCB6D31B99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977872" y="5548786"/>
            <a:ext cx="1170597" cy="651160"/>
            <a:chOff x="539653" y="4676577"/>
            <a:chExt cx="1352545" cy="771674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726C7D6-7D4B-B339-5C00-E37E75BA0E3A}"/>
                </a:ext>
              </a:extLst>
            </p:cNvPr>
            <p:cNvSpPr txBox="1"/>
            <p:nvPr/>
          </p:nvSpPr>
          <p:spPr>
            <a:xfrm>
              <a:off x="539653" y="4974093"/>
              <a:ext cx="1352545" cy="47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Ex.: Date de début (1994)</a:t>
              </a:r>
            </a:p>
          </p:txBody>
        </p:sp>
        <p:sp>
          <p:nvSpPr>
            <p:cNvPr id="27" name="Flèche vers le bas 11">
              <a:extLst>
                <a:ext uri="{FF2B5EF4-FFF2-40B4-BE49-F238E27FC236}">
                  <a16:creationId xmlns:a16="http://schemas.microsoft.com/office/drawing/2014/main" id="{4D8FA996-529E-A6AD-DAC3-AB0E69B79B40}"/>
                </a:ext>
              </a:extLst>
            </p:cNvPr>
            <p:cNvSpPr/>
            <p:nvPr/>
          </p:nvSpPr>
          <p:spPr>
            <a:xfrm rot="10800000">
              <a:off x="1134688" y="4676577"/>
              <a:ext cx="162477" cy="277941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8960D8EC-7654-219D-F6E8-CA8BF249584E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9306" y="927646"/>
            <a:ext cx="11367265" cy="1461618"/>
          </a:xfrm>
        </p:spPr>
        <p:txBody>
          <a:bodyPr>
            <a:normAutofit fontScale="92500" lnSpcReduction="20000"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2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Projet hâtif :</a:t>
            </a:r>
          </a:p>
          <a:p>
            <a:pPr marL="628650" lvl="2" indent="-168275" defTabSz="4572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Contribution d’un projet hâtif au bilan d’un projet :</a:t>
            </a:r>
          </a:p>
          <a:p>
            <a:pPr marL="804863" lvl="1" indent="-168275">
              <a:lnSpc>
                <a:spcPct val="122000"/>
              </a:lnSpc>
              <a:spcBef>
                <a:spcPts val="600"/>
              </a:spcBef>
              <a:buNone/>
              <a:defRPr/>
            </a:pPr>
            <a:r>
              <a:rPr lang="fr-CA" sz="15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Détermination du nombre de crédits compensatoires à délivrer en fonction de la quantité de carbone retiré et de son effet sur le climat (bénéfice climatique) »</a:t>
            </a:r>
          </a:p>
          <a:p>
            <a:pPr marL="628650" lvl="2" indent="-168275" defTabSz="4572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20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0F2C7B8-2409-570C-B5CC-0AD448515A83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362224" y="5588844"/>
            <a:ext cx="969591" cy="657670"/>
            <a:chOff x="1968162" y="4676657"/>
            <a:chExt cx="1049835" cy="66870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05CC141-9473-57C4-22F3-7AEF1DDBB88D}"/>
                </a:ext>
              </a:extLst>
            </p:cNvPr>
            <p:cNvSpPr txBox="1"/>
            <p:nvPr/>
          </p:nvSpPr>
          <p:spPr>
            <a:xfrm>
              <a:off x="1968162" y="4938537"/>
              <a:ext cx="1049835" cy="406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Ex.: Dépôt 2023</a:t>
              </a:r>
            </a:p>
          </p:txBody>
        </p:sp>
        <p:sp>
          <p:nvSpPr>
            <p:cNvPr id="8" name="Flèche vers le bas 15">
              <a:extLst>
                <a:ext uri="{FF2B5EF4-FFF2-40B4-BE49-F238E27FC236}">
                  <a16:creationId xmlns:a16="http://schemas.microsoft.com/office/drawing/2014/main" id="{1E3A611D-FEAB-8C6F-66E9-2E0A2C4180F2}"/>
                </a:ext>
              </a:extLst>
            </p:cNvPr>
            <p:cNvSpPr/>
            <p:nvPr/>
          </p:nvSpPr>
          <p:spPr>
            <a:xfrm rot="10800000">
              <a:off x="2415764" y="4676657"/>
              <a:ext cx="140620" cy="23453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000" dirty="0"/>
            </a:p>
          </p:txBody>
        </p:sp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FA298B-2A48-1CDA-4E83-E2050E00F6A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993668" y="2343497"/>
            <a:ext cx="5924918" cy="403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Volet carbone :</a:t>
            </a:r>
          </a:p>
          <a:p>
            <a:pPr marL="990600" lvl="2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Exemple: Dépôt d’un projet hâtif en 2023 avec date de début de projet en 1994 : </a:t>
            </a:r>
          </a:p>
          <a:p>
            <a:pPr marL="1162050" lvl="3" indent="-171450">
              <a:lnSpc>
                <a:spcPct val="113000"/>
              </a:lnSpc>
              <a:spcBef>
                <a:spcPts val="120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2023,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les stocks annuels nets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carbone 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mesurés lors de la caractérisation initiale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(1994 et 2023) sont pris en compte lors de la détermination du bilan du projet.</a:t>
            </a:r>
          </a:p>
          <a:p>
            <a:pPr marL="990600" lvl="2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defRPr/>
            </a:pPr>
            <a:endParaRPr lang="fr-CA" sz="14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07FBF1A-B84D-9E07-727B-BC1CB527E3E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71335" y="2585768"/>
            <a:ext cx="5839705" cy="3188368"/>
            <a:chOff x="671335" y="2585768"/>
            <a:chExt cx="5839705" cy="3188368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6B93007B-DA68-EC9E-02CC-4764DBE39579}"/>
                </a:ext>
              </a:extLst>
            </p:cNvPr>
            <p:cNvGrpSpPr/>
            <p:nvPr/>
          </p:nvGrpSpPr>
          <p:grpSpPr>
            <a:xfrm>
              <a:off x="671335" y="2585768"/>
              <a:ext cx="5839705" cy="3188368"/>
              <a:chOff x="522845" y="1961662"/>
              <a:chExt cx="5839705" cy="3188368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F877CDE2-5E68-84FD-C828-A0125A9F2E08}"/>
                  </a:ext>
                </a:extLst>
              </p:cNvPr>
              <p:cNvGrpSpPr/>
              <p:nvPr/>
            </p:nvGrpSpPr>
            <p:grpSpPr>
              <a:xfrm>
                <a:off x="522845" y="1961662"/>
                <a:ext cx="5839705" cy="3188368"/>
                <a:chOff x="522845" y="1961662"/>
                <a:chExt cx="5839705" cy="3188368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8BFC7BCC-F095-4130-1949-37AD969F0F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2845" y="1961662"/>
                  <a:ext cx="5839705" cy="3188368"/>
                </a:xfrm>
                <a:prstGeom prst="rect">
                  <a:avLst/>
                </a:prstGeom>
              </p:spPr>
            </p:pic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D2D0B38F-D002-90ED-348A-95EE658BCCCE}"/>
                    </a:ext>
                  </a:extLst>
                </p:cNvPr>
                <p:cNvSpPr txBox="1"/>
                <p:nvPr/>
              </p:nvSpPr>
              <p:spPr>
                <a:xfrm>
                  <a:off x="1522001" y="2040718"/>
                  <a:ext cx="2057447" cy="2539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050" b="1" dirty="0">
                      <a:solidFill>
                        <a:srgbClr val="5E5E5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Bilan accroissement carbone</a:t>
                  </a:r>
                </a:p>
              </p:txBody>
            </p:sp>
          </p:grp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B04FB19F-001D-A29C-0459-827EA014A5C6}"/>
                  </a:ext>
                </a:extLst>
              </p:cNvPr>
              <p:cNvSpPr txBox="1"/>
              <p:nvPr/>
            </p:nvSpPr>
            <p:spPr>
              <a:xfrm>
                <a:off x="4003659" y="3261047"/>
                <a:ext cx="1822344" cy="23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fr-CA" sz="900" b="1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C33F202-048E-7412-AA12-CB56436D0547}"/>
                </a:ext>
              </a:extLst>
            </p:cNvPr>
            <p:cNvCxnSpPr>
              <a:cxnSpLocks/>
            </p:cNvCxnSpPr>
            <p:nvPr/>
          </p:nvCxnSpPr>
          <p:spPr>
            <a:xfrm>
              <a:off x="1843349" y="3990521"/>
              <a:ext cx="3783728" cy="9331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5CACE3D-4768-0609-EF1D-A7D1DD3FEB76}"/>
                </a:ext>
              </a:extLst>
            </p:cNvPr>
            <p:cNvCxnSpPr>
              <a:cxnSpLocks/>
            </p:cNvCxnSpPr>
            <p:nvPr/>
          </p:nvCxnSpPr>
          <p:spPr>
            <a:xfrm>
              <a:off x="1090211" y="4195465"/>
              <a:ext cx="2543270" cy="119292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3C45662-704A-DE9D-0D16-A16CA0E7B06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553124" y="4762919"/>
            <a:ext cx="2222489" cy="632355"/>
          </a:xfrm>
          <a:prstGeom prst="rect">
            <a:avLst/>
          </a:prstGeom>
          <a:solidFill>
            <a:srgbClr val="92D050">
              <a:alpha val="37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70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FA298B-2A48-1CDA-4E83-E2050E00F6A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93668" y="1961662"/>
            <a:ext cx="5924918" cy="4291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Volet bénéfice climatique :</a:t>
            </a:r>
          </a:p>
          <a:p>
            <a:pPr marL="990600" lvl="2">
              <a:lnSpc>
                <a:spcPct val="130000"/>
              </a:lnSpc>
              <a:spcBef>
                <a:spcPts val="1200"/>
              </a:spcBef>
              <a:buClr>
                <a:schemeClr val="accent1"/>
              </a:buClr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Exemple: Dépôt d’un projet hâtif en 2023 avec date de début de projet en 1994 : </a:t>
            </a:r>
          </a:p>
          <a:p>
            <a:pPr marL="1162050" lvl="3" indent="-171450">
              <a:lnSpc>
                <a:spcPct val="113000"/>
              </a:lnSpc>
              <a:spcBef>
                <a:spcPts val="120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defRPr/>
            </a:pP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Seulement le bénéfice climatique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associé aux stocks mesurés de carbone (1994-2023),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quantifié après 2007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pris en compte pour générer des crédits compensatoires.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96156DE-BBC5-3F2C-31C0-CD942CD66DD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12752" y="927646"/>
            <a:ext cx="11161832" cy="103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Projet hâtif :</a:t>
            </a:r>
          </a:p>
          <a:p>
            <a:pPr marL="628650" lvl="2" indent="-168275" defTabSz="4572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Contribution d’un projet hâtif au bilan d’un projet (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suite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):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3BD4917-A639-FD6A-221C-3D7F45ED793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90741" y="2074294"/>
            <a:ext cx="6558454" cy="4407480"/>
            <a:chOff x="490741" y="2074294"/>
            <a:chExt cx="6558454" cy="4407480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D419AF5A-193A-519A-98FE-F8E82574F985}"/>
                </a:ext>
              </a:extLst>
            </p:cNvPr>
            <p:cNvGrpSpPr/>
            <p:nvPr/>
          </p:nvGrpSpPr>
          <p:grpSpPr>
            <a:xfrm>
              <a:off x="490741" y="2074294"/>
              <a:ext cx="6558454" cy="4407480"/>
              <a:chOff x="490741" y="2074294"/>
              <a:chExt cx="6558454" cy="4407480"/>
            </a:xfrm>
          </p:grpSpPr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27E8848A-6D78-9CAC-6FB6-98A0BE7A315F}"/>
                  </a:ext>
                </a:extLst>
              </p:cNvPr>
              <p:cNvGrpSpPr/>
              <p:nvPr/>
            </p:nvGrpSpPr>
            <p:grpSpPr>
              <a:xfrm>
                <a:off x="490741" y="2074294"/>
                <a:ext cx="5924918" cy="4407480"/>
                <a:chOff x="490741" y="2074294"/>
                <a:chExt cx="5924918" cy="4407480"/>
              </a:xfrm>
            </p:grpSpPr>
            <p:grpSp>
              <p:nvGrpSpPr>
                <p:cNvPr id="6" name="Groupe 5">
                  <a:extLst>
                    <a:ext uri="{FF2B5EF4-FFF2-40B4-BE49-F238E27FC236}">
                      <a16:creationId xmlns:a16="http://schemas.microsoft.com/office/drawing/2014/main" id="{0D7C48B6-1D3F-EBAE-AC2F-0A9DA7D4C463}"/>
                    </a:ext>
                  </a:extLst>
                </p:cNvPr>
                <p:cNvGrpSpPr/>
                <p:nvPr/>
              </p:nvGrpSpPr>
              <p:grpSpPr>
                <a:xfrm>
                  <a:off x="490741" y="2074294"/>
                  <a:ext cx="5924918" cy="4178740"/>
                  <a:chOff x="490741" y="1925806"/>
                  <a:chExt cx="5924918" cy="4178740"/>
                </a:xfrm>
              </p:grpSpPr>
              <p:pic>
                <p:nvPicPr>
                  <p:cNvPr id="2" name="Image 1">
                    <a:extLst>
                      <a:ext uri="{FF2B5EF4-FFF2-40B4-BE49-F238E27FC236}">
                        <a16:creationId xmlns:a16="http://schemas.microsoft.com/office/drawing/2014/main" id="{F50BD022-CB18-71B8-8B27-BCB5374406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90741" y="1925806"/>
                    <a:ext cx="5924918" cy="4178740"/>
                  </a:xfrm>
                  <a:prstGeom prst="rect">
                    <a:avLst/>
                  </a:prstGeom>
                </p:spPr>
              </p:pic>
              <p:sp>
                <p:nvSpPr>
                  <p:cNvPr id="5" name="ZoneTexte 4">
                    <a:extLst>
                      <a:ext uri="{FF2B5EF4-FFF2-40B4-BE49-F238E27FC236}">
                        <a16:creationId xmlns:a16="http://schemas.microsoft.com/office/drawing/2014/main" id="{FC28FF51-82E6-433C-7919-DACD82A3016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3362" y="2017490"/>
                    <a:ext cx="2300689" cy="2769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CA" sz="1200" b="1" dirty="0">
                        <a:solidFill>
                          <a:srgbClr val="5E5E5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Bilan accroissement carbone</a:t>
                    </a:r>
                  </a:p>
                </p:txBody>
              </p:sp>
            </p:grpSp>
            <p:grpSp>
              <p:nvGrpSpPr>
                <p:cNvPr id="10" name="Groupe 9">
                  <a:extLst>
                    <a:ext uri="{FF2B5EF4-FFF2-40B4-BE49-F238E27FC236}">
                      <a16:creationId xmlns:a16="http://schemas.microsoft.com/office/drawing/2014/main" id="{323129EF-9BD7-73AD-7CD1-5AC72C6AE43C}"/>
                    </a:ext>
                  </a:extLst>
                </p:cNvPr>
                <p:cNvGrpSpPr/>
                <p:nvPr/>
              </p:nvGrpSpPr>
              <p:grpSpPr>
                <a:xfrm>
                  <a:off x="5280751" y="5892818"/>
                  <a:ext cx="815249" cy="588956"/>
                  <a:chOff x="2004130" y="4676657"/>
                  <a:chExt cx="977896" cy="829737"/>
                </a:xfrm>
              </p:grpSpPr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C7EFD4A4-6125-7B31-2386-E35E10B8D57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4130" y="4942708"/>
                    <a:ext cx="977896" cy="5636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CA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Ex.: Dépôt 2023</a:t>
                    </a:r>
                  </a:p>
                </p:txBody>
              </p:sp>
              <p:sp>
                <p:nvSpPr>
                  <p:cNvPr id="14" name="Flèche vers le bas 15">
                    <a:extLst>
                      <a:ext uri="{FF2B5EF4-FFF2-40B4-BE49-F238E27FC236}">
                        <a16:creationId xmlns:a16="http://schemas.microsoft.com/office/drawing/2014/main" id="{CC92B7A9-2000-0E79-648A-6F376145ECE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5764" y="4676657"/>
                    <a:ext cx="140620" cy="234533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sz="1000" dirty="0"/>
                  </a:p>
                </p:txBody>
              </p:sp>
            </p:grpSp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id="{44A43380-8625-0CCB-793B-61B807E2B97E}"/>
                    </a:ext>
                  </a:extLst>
                </p:cNvPr>
                <p:cNvGrpSpPr/>
                <p:nvPr/>
              </p:nvGrpSpPr>
              <p:grpSpPr>
                <a:xfrm>
                  <a:off x="1569419" y="4398083"/>
                  <a:ext cx="1170597" cy="651160"/>
                  <a:chOff x="539653" y="4676577"/>
                  <a:chExt cx="1352545" cy="771674"/>
                </a:xfrm>
              </p:grpSpPr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AA6D7840-57EF-3BD1-AFAB-118FB0FAAC62}"/>
                      </a:ext>
                    </a:extLst>
                  </p:cNvPr>
                  <p:cNvSpPr txBox="1"/>
                  <p:nvPr/>
                </p:nvSpPr>
                <p:spPr>
                  <a:xfrm>
                    <a:off x="539653" y="4974093"/>
                    <a:ext cx="1352545" cy="474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CA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Ex.: Date de début (1994)</a:t>
                    </a:r>
                  </a:p>
                </p:txBody>
              </p:sp>
              <p:sp>
                <p:nvSpPr>
                  <p:cNvPr id="22" name="Flèche vers le bas 11">
                    <a:extLst>
                      <a:ext uri="{FF2B5EF4-FFF2-40B4-BE49-F238E27FC236}">
                        <a16:creationId xmlns:a16="http://schemas.microsoft.com/office/drawing/2014/main" id="{BE771B5F-09DB-CCC2-4A16-EAB31C5B8C5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134688" y="4676577"/>
                    <a:ext cx="162477" cy="277941"/>
                  </a:xfrm>
                  <a:prstGeom prst="downArrow">
                    <a:avLst/>
                  </a:prstGeom>
                  <a:solidFill>
                    <a:srgbClr val="008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 dirty="0"/>
                  </a:p>
                </p:txBody>
              </p:sp>
            </p:grpSp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8B38DD03-CF6F-106F-74EA-231CCE144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6657" y="2998232"/>
                  <a:ext cx="2487263" cy="1257817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5">
                  <a:extLst>
                    <a:ext uri="{FF2B5EF4-FFF2-40B4-BE49-F238E27FC236}">
                      <a16:creationId xmlns:a16="http://schemas.microsoft.com/office/drawing/2014/main" id="{289EFB28-2DF9-4336-C82E-45DB86CA9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9351" y="3594006"/>
                  <a:ext cx="1075366" cy="71023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avec flèche 28">
                  <a:extLst>
                    <a:ext uri="{FF2B5EF4-FFF2-40B4-BE49-F238E27FC236}">
                      <a16:creationId xmlns:a16="http://schemas.microsoft.com/office/drawing/2014/main" id="{3EE6EACD-3029-C962-23B7-F1C0ADC640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5303" y="3535027"/>
                  <a:ext cx="1945877" cy="732055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6E101DE-6B9B-0D16-14B0-BBF160E89BD9}"/>
                    </a:ext>
                  </a:extLst>
                </p:cNvPr>
                <p:cNvSpPr/>
                <p:nvPr/>
              </p:nvSpPr>
              <p:spPr>
                <a:xfrm>
                  <a:off x="1013362" y="2974134"/>
                  <a:ext cx="2123295" cy="632355"/>
                </a:xfrm>
                <a:prstGeom prst="rect">
                  <a:avLst/>
                </a:prstGeom>
                <a:solidFill>
                  <a:srgbClr val="92D050">
                    <a:alpha val="37000"/>
                  </a:srgbClr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 dirty="0"/>
                </a:p>
              </p:txBody>
            </p:sp>
          </p:grp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5EDBB77-47EE-BEF1-2F18-AB0B2E62DBDE}"/>
                  </a:ext>
                </a:extLst>
              </p:cNvPr>
              <p:cNvSpPr txBox="1"/>
              <p:nvPr/>
            </p:nvSpPr>
            <p:spPr>
              <a:xfrm>
                <a:off x="4574716" y="3538880"/>
                <a:ext cx="2474479" cy="27699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fr-CA" sz="1200" b="1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717B80F-0676-A0D1-8086-1E7224C5F13C}"/>
                </a:ext>
              </a:extLst>
            </p:cNvPr>
            <p:cNvSpPr txBox="1"/>
            <p:nvPr/>
          </p:nvSpPr>
          <p:spPr>
            <a:xfrm>
              <a:off x="4551462" y="3571299"/>
              <a:ext cx="247447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b="1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Bilan bénéfice climatique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EA346D5-8766-E3DF-2627-68D6EFA6C90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350631" y="4758373"/>
            <a:ext cx="1111953" cy="592149"/>
            <a:chOff x="2004130" y="4676657"/>
            <a:chExt cx="977896" cy="55400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780CBC1-0F26-28BC-FE93-72941A16A111}"/>
                </a:ext>
              </a:extLst>
            </p:cNvPr>
            <p:cNvSpPr txBox="1"/>
            <p:nvPr/>
          </p:nvSpPr>
          <p:spPr>
            <a:xfrm>
              <a:off x="2004130" y="4942708"/>
              <a:ext cx="977896" cy="28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  <a:endParaRPr lang="fr-CA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èche vers le bas 15">
              <a:extLst>
                <a:ext uri="{FF2B5EF4-FFF2-40B4-BE49-F238E27FC236}">
                  <a16:creationId xmlns:a16="http://schemas.microsoft.com/office/drawing/2014/main" id="{4800E510-D622-7A28-B9F5-2600DB88BEFB}"/>
                </a:ext>
              </a:extLst>
            </p:cNvPr>
            <p:cNvSpPr/>
            <p:nvPr/>
          </p:nvSpPr>
          <p:spPr>
            <a:xfrm rot="10800000">
              <a:off x="2415764" y="4676657"/>
              <a:ext cx="140620" cy="23453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04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B1BC4FC-3C28-3975-DEB8-62A5C825587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740BFFE-550B-86C3-FBBD-5A9A3BB6F7A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9306" y="927645"/>
            <a:ext cx="11161832" cy="485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Agrégation de projets :</a:t>
            </a:r>
          </a:p>
          <a:p>
            <a:pPr marL="804863" lvl="1" indent="-168275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A" sz="14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Regroupement de plusieurs projets admissibles qui sont sous la responsabilité d’un même promoteur. »</a:t>
            </a:r>
          </a:p>
          <a:p>
            <a:pPr marL="762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21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20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5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1A65CE4B-0328-4BF7-A83B-AED01F8B18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10" y="2318130"/>
            <a:ext cx="6182882" cy="385849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E4334EE-1BF8-470C-A4C4-C053E218DA4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71" y="4305033"/>
            <a:ext cx="1173263" cy="30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36" y="3488932"/>
            <a:ext cx="803430" cy="21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24DB1CE-7A2D-46A3-8E9C-6F1D2D04F42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43" y="4084975"/>
            <a:ext cx="848296" cy="22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F27145E-C5D5-485A-9B58-5DC512BA963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32" y="3448283"/>
            <a:ext cx="833299" cy="21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99" y="3830023"/>
            <a:ext cx="573324" cy="1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A3FF16A-5CE5-41EA-8236-855F9FF185C0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98" y="3445392"/>
            <a:ext cx="1172036" cy="3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64" y="4478386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77" y="3786593"/>
            <a:ext cx="528160" cy="13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29" y="4747744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5E4334EE-1BF8-470C-A4C4-C053E218DA44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073" y="5797352"/>
            <a:ext cx="669683" cy="17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19" y="4460912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34" y="4999551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237" y="5389058"/>
            <a:ext cx="239116" cy="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73" y="5481462"/>
            <a:ext cx="544713" cy="14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31" y="5135465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85" y="4490198"/>
            <a:ext cx="369537" cy="8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5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85" y="4484700"/>
            <a:ext cx="617386" cy="1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25" y="4927557"/>
            <a:ext cx="239116" cy="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5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50" y="5923412"/>
            <a:ext cx="26238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40" y="5614323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67" y="5284252"/>
            <a:ext cx="470122" cy="12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23" y="5185838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6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9" y="5568814"/>
            <a:ext cx="358113" cy="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6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22" y="5314044"/>
            <a:ext cx="356289" cy="9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23" y="5490638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71" y="5820718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46" y="5655003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71" y="5844764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6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65" y="3756638"/>
            <a:ext cx="356289" cy="9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23" y="4116124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20" y="6100425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27" y="4255720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54" y="3838518"/>
            <a:ext cx="263849" cy="6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EC88E478-5647-412A-A8AD-EBFE6BA24B27}"/>
              </a:ext>
            </a:extLst>
          </p:cNvPr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63" y="4329918"/>
            <a:ext cx="201924" cy="5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E40FFA4D-50F8-4F39-B3FD-698D33086E8F}"/>
              </a:ext>
            </a:extLst>
          </p:cNvPr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15" y="3414315"/>
            <a:ext cx="369537" cy="9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>
            <p:custDataLst>
              <p:tags r:id="rId37"/>
            </p:custDataLst>
          </p:nvPr>
        </p:nvGrpSpPr>
        <p:grpSpPr>
          <a:xfrm>
            <a:off x="1543497" y="2664727"/>
            <a:ext cx="2277464" cy="861254"/>
            <a:chOff x="1730485" y="2059474"/>
            <a:chExt cx="2277464" cy="861254"/>
          </a:xfrm>
        </p:grpSpPr>
        <p:pic>
          <p:nvPicPr>
            <p:cNvPr id="10" name="Graphique 8" descr="Femme ouvrière du bâtiment avec un remplissage uni">
              <a:extLst>
                <a:ext uri="{FF2B5EF4-FFF2-40B4-BE49-F238E27FC236}">
                  <a16:creationId xmlns:a16="http://schemas.microsoft.com/office/drawing/2014/main" id="{39397EF4-F40F-4A84-800A-4319352B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863348" y="2064294"/>
              <a:ext cx="833298" cy="833298"/>
            </a:xfrm>
            <a:prstGeom prst="rect">
              <a:avLst/>
            </a:prstGeom>
          </p:spPr>
        </p:pic>
        <p:sp>
          <p:nvSpPr>
            <p:cNvPr id="17" name="Accolade ouvrante 16"/>
            <p:cNvSpPr/>
            <p:nvPr/>
          </p:nvSpPr>
          <p:spPr>
            <a:xfrm rot="3262014">
              <a:off x="2724958" y="1637738"/>
              <a:ext cx="288517" cy="2277464"/>
            </a:xfrm>
            <a:prstGeom prst="leftBrac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676944" y="2059474"/>
              <a:ext cx="64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dirty="0">
                  <a:solidFill>
                    <a:schemeClr val="accent1">
                      <a:lumMod val="50000"/>
                    </a:schemeClr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Ag1</a:t>
              </a:r>
            </a:p>
          </p:txBody>
        </p:sp>
      </p:grpSp>
      <p:grpSp>
        <p:nvGrpSpPr>
          <p:cNvPr id="4" name="Groupe 3"/>
          <p:cNvGrpSpPr/>
          <p:nvPr>
            <p:custDataLst>
              <p:tags r:id="rId38"/>
            </p:custDataLst>
          </p:nvPr>
        </p:nvGrpSpPr>
        <p:grpSpPr>
          <a:xfrm>
            <a:off x="5644644" y="2613964"/>
            <a:ext cx="1900601" cy="973035"/>
            <a:chOff x="5831632" y="2008711"/>
            <a:chExt cx="1900601" cy="973035"/>
          </a:xfrm>
        </p:grpSpPr>
        <p:pic>
          <p:nvPicPr>
            <p:cNvPr id="12" name="Graphique 22" descr="Homme ouvrier du bâtiment avec un remplissage uni">
              <a:extLst>
                <a:ext uri="{FF2B5EF4-FFF2-40B4-BE49-F238E27FC236}">
                  <a16:creationId xmlns:a16="http://schemas.microsoft.com/office/drawing/2014/main" id="{DEFEAB07-B29E-4E5F-9433-5A9D4CE0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6898935" y="2008711"/>
              <a:ext cx="833298" cy="833298"/>
            </a:xfrm>
            <a:prstGeom prst="rect">
              <a:avLst/>
            </a:prstGeom>
          </p:spPr>
        </p:pic>
        <p:sp>
          <p:nvSpPr>
            <p:cNvPr id="45" name="Accolade ouvrante 44"/>
            <p:cNvSpPr/>
            <p:nvPr/>
          </p:nvSpPr>
          <p:spPr>
            <a:xfrm rot="6021970">
              <a:off x="6603211" y="1921650"/>
              <a:ext cx="288517" cy="1831676"/>
            </a:xfrm>
            <a:prstGeom prst="leftBrac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6346877" y="2228982"/>
              <a:ext cx="638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dirty="0">
                  <a:solidFill>
                    <a:schemeClr val="accent2">
                      <a:lumMod val="75000"/>
                    </a:schemeClr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Ag2</a:t>
              </a:r>
            </a:p>
          </p:txBody>
        </p:sp>
      </p:grpSp>
      <p:grpSp>
        <p:nvGrpSpPr>
          <p:cNvPr id="58" name="Groupe 57"/>
          <p:cNvGrpSpPr/>
          <p:nvPr>
            <p:custDataLst>
              <p:tags r:id="rId39"/>
            </p:custDataLst>
          </p:nvPr>
        </p:nvGrpSpPr>
        <p:grpSpPr>
          <a:xfrm>
            <a:off x="3073530" y="5096481"/>
            <a:ext cx="1543617" cy="1239792"/>
            <a:chOff x="3996063" y="5272221"/>
            <a:chExt cx="1543617" cy="1239792"/>
          </a:xfrm>
        </p:grpSpPr>
        <p:pic>
          <p:nvPicPr>
            <p:cNvPr id="41" name="Graphique 22" descr="Homme ouvrier du bâtiment avec un remplissage uni">
              <a:extLst>
                <a:ext uri="{FF2B5EF4-FFF2-40B4-BE49-F238E27FC236}">
                  <a16:creationId xmlns:a16="http://schemas.microsoft.com/office/drawing/2014/main" id="{DEFEAB07-B29E-4E5F-9433-5A9D4CE0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colorTemperature colorTemp="110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063" y="5442583"/>
              <a:ext cx="833298" cy="833298"/>
            </a:xfrm>
            <a:prstGeom prst="rect">
              <a:avLst/>
            </a:prstGeom>
          </p:spPr>
        </p:pic>
        <p:sp>
          <p:nvSpPr>
            <p:cNvPr id="46" name="Accolade ouvrante 45"/>
            <p:cNvSpPr/>
            <p:nvPr/>
          </p:nvSpPr>
          <p:spPr>
            <a:xfrm rot="20218428">
              <a:off x="5208310" y="5272221"/>
              <a:ext cx="331370" cy="1239792"/>
            </a:xfrm>
            <a:prstGeom prst="leftBrace">
              <a:avLst>
                <a:gd name="adj1" fmla="val 8333"/>
                <a:gd name="adj2" fmla="val 49105"/>
              </a:avLst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793897" y="5963739"/>
              <a:ext cx="692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dirty="0">
                  <a:solidFill>
                    <a:schemeClr val="accent6">
                      <a:lumMod val="75000"/>
                    </a:schemeClr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Ag3</a:t>
              </a:r>
            </a:p>
          </p:txBody>
        </p:sp>
      </p:grpSp>
      <p:grpSp>
        <p:nvGrpSpPr>
          <p:cNvPr id="56" name="Groupe 55"/>
          <p:cNvGrpSpPr/>
          <p:nvPr>
            <p:custDataLst>
              <p:tags r:id="rId40"/>
            </p:custDataLst>
          </p:nvPr>
        </p:nvGrpSpPr>
        <p:grpSpPr>
          <a:xfrm>
            <a:off x="7296713" y="5485363"/>
            <a:ext cx="3006913" cy="848747"/>
            <a:chOff x="7483701" y="4880110"/>
            <a:chExt cx="3006913" cy="848747"/>
          </a:xfrm>
        </p:grpSpPr>
        <p:pic>
          <p:nvPicPr>
            <p:cNvPr id="11" name="Graphique 21" descr="Femme ouvrière du bâtiment avec un remplissage uni">
              <a:extLst>
                <a:ext uri="{FF2B5EF4-FFF2-40B4-BE49-F238E27FC236}">
                  <a16:creationId xmlns:a16="http://schemas.microsoft.com/office/drawing/2014/main" id="{FDE5BFAB-F73A-45D8-BA4D-DD7845803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9237485" y="4880110"/>
              <a:ext cx="833298" cy="833298"/>
            </a:xfrm>
            <a:prstGeom prst="rect">
              <a:avLst/>
            </a:prstGeom>
          </p:spPr>
        </p:pic>
        <p:sp>
          <p:nvSpPr>
            <p:cNvPr id="32" name="Accolade ouvrante 31"/>
            <p:cNvSpPr/>
            <p:nvPr/>
          </p:nvSpPr>
          <p:spPr>
            <a:xfrm rot="14263497">
              <a:off x="8842899" y="3598993"/>
              <a:ext cx="288518" cy="3006913"/>
            </a:xfrm>
            <a:prstGeom prst="leftBrac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8664254" y="5359525"/>
              <a:ext cx="696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b="1">
                  <a:solidFill>
                    <a:schemeClr val="accent1">
                      <a:lumMod val="50000"/>
                    </a:schemeClr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fr-CA" dirty="0">
                  <a:solidFill>
                    <a:schemeClr val="accent4">
                      <a:lumMod val="75000"/>
                    </a:schemeClr>
                  </a:solidFill>
                </a:rPr>
                <a:t>Ag4</a:t>
              </a:r>
            </a:p>
          </p:txBody>
        </p:sp>
      </p:grpSp>
      <p:sp>
        <p:nvSpPr>
          <p:cNvPr id="55" name="Titre 1">
            <a:extLst>
              <a:ext uri="{FF2B5EF4-FFF2-40B4-BE49-F238E27FC236}">
                <a16:creationId xmlns:a16="http://schemas.microsoft.com/office/drawing/2014/main" id="{B53964F8-90EB-FB55-55B3-7888670E0291}"/>
              </a:ext>
            </a:extLst>
          </p:cNvPr>
          <p:cNvSpPr>
            <a:spLocks noGrp="1"/>
          </p:cNvSpPr>
          <p:nvPr>
            <p:ph type="title"/>
            <p:custDataLst>
              <p:tags r:id="rId4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551396E7-5A9D-C02F-5629-B7B03BDEABD0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>
          <a:xfrm>
            <a:off x="389306" y="927645"/>
            <a:ext cx="11161832" cy="485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Agrégation de projets :</a:t>
            </a:r>
          </a:p>
          <a:p>
            <a:pPr marL="804863" lvl="1" indent="-168275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A" sz="14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Regroupement de plusieurs projets admissibles qui sont sous la responsabilité d’un même promoteur. »</a:t>
            </a:r>
          </a:p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Illustration du concept :</a:t>
            </a:r>
          </a:p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20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5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8229600" cy="681038"/>
          </a:xfrm>
        </p:spPr>
        <p:txBody>
          <a:bodyPr>
            <a:normAutofit/>
          </a:bodyPr>
          <a:lstStyle/>
          <a:p>
            <a:r>
              <a:rPr lang="en-CA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Plan de la </a:t>
            </a:r>
            <a:r>
              <a:rPr lang="fr-CA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présentation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B20C8EA-D42C-CE36-5770-16012E08FA6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03827" y="1062500"/>
            <a:ext cx="10874763" cy="2503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indent="-265113" fontAlgn="base">
              <a:lnSpc>
                <a:spcPct val="130000"/>
              </a:lnSpc>
              <a:buClr>
                <a:srgbClr val="2D2E83"/>
              </a:buClr>
              <a:buFont typeface="+mj-lt"/>
              <a:buAutoNum type="arabicPeriod"/>
              <a:defRPr/>
            </a:pPr>
            <a:r>
              <a:rPr lang="fr-CA" sz="23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Introduction</a:t>
            </a:r>
          </a:p>
          <a:p>
            <a:pPr marL="446088" indent="-265113" fontAlgn="base">
              <a:lnSpc>
                <a:spcPct val="130000"/>
              </a:lnSpc>
              <a:buClr>
                <a:srgbClr val="2D2E83"/>
              </a:buClr>
              <a:buFont typeface="+mj-lt"/>
              <a:buAutoNum type="arabicPeriod"/>
              <a:defRPr/>
            </a:pPr>
            <a:r>
              <a:rPr lang="fr-CA" sz="23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Principales caractéristiques du règlement</a:t>
            </a:r>
          </a:p>
          <a:p>
            <a:pPr marL="446088" indent="-265113" fontAlgn="base">
              <a:lnSpc>
                <a:spcPct val="130000"/>
              </a:lnSpc>
              <a:buClr>
                <a:srgbClr val="2D2E83"/>
              </a:buClr>
              <a:buFont typeface="+mj-lt"/>
              <a:buAutoNum type="arabicPeriod"/>
              <a:defRPr/>
            </a:pPr>
            <a:r>
              <a:rPr lang="fr-CA" sz="23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Étapes de réalisation d’un projet de boisement et de reboisement admissibles</a:t>
            </a:r>
          </a:p>
          <a:p>
            <a:pPr marL="446088" indent="-265113" fontAlgn="base">
              <a:lnSpc>
                <a:spcPct val="130000"/>
              </a:lnSpc>
              <a:buClr>
                <a:srgbClr val="2D2E83"/>
              </a:buClr>
              <a:buFont typeface="+mj-lt"/>
              <a:buAutoNum type="arabicPeriod"/>
              <a:defRPr/>
            </a:pPr>
            <a:r>
              <a:rPr lang="fr-CA" sz="23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81142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7FA298B-2A48-1CDA-4E83-E2050E00F6A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93668" y="2142532"/>
            <a:ext cx="5924918" cy="40472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Exigences:</a:t>
            </a:r>
          </a:p>
          <a:p>
            <a:pPr marL="990600" lvl="2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Conformité à l’échelle d’un projet.</a:t>
            </a:r>
          </a:p>
          <a:p>
            <a:pPr marL="990600" lvl="2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Exceptions dans le cas de : </a:t>
            </a:r>
          </a:p>
          <a:p>
            <a:pPr marL="1162050" lvl="3" indent="-171450">
              <a:lnSpc>
                <a:spcPct val="11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Planification des inventaires (à l’échelle de l’agrégation pour le promoteur et le vérificateur);</a:t>
            </a:r>
          </a:p>
          <a:p>
            <a:pPr marL="1162050" lvl="3" indent="-171450">
              <a:lnSpc>
                <a:spcPct val="11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Planification vérification (visite terrain et vérification des mesures ne sont pas obligatoires pour chaque projet);</a:t>
            </a:r>
          </a:p>
          <a:p>
            <a:pPr marL="1162050" lvl="3" indent="-171450">
              <a:lnSpc>
                <a:spcPct val="11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 de délivrance et vérification (ne s’applique qu’aux projets de l’agrégation qui font l’objet d’une demande délivrance de crédits compensatoires).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Note: </a:t>
            </a:r>
          </a:p>
          <a:p>
            <a:pPr marL="990600" lvl="2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limite quant au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projets;</a:t>
            </a:r>
          </a:p>
          <a:p>
            <a:pPr marL="990600" lvl="2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limite quant à la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totale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agrégation;</a:t>
            </a:r>
          </a:p>
          <a:p>
            <a:pPr marL="990600" lvl="2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Possibilité d’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ajouter et de retirer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projets.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96156DE-BBC5-3F2C-31C0-CD942CD66DD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12752" y="927646"/>
            <a:ext cx="11161832" cy="1034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9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Agrégation de projets :</a:t>
            </a:r>
          </a:p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6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Regroupement de plusieurs projets admissibles qui sont sous la responsabilité d’un même promoteur. »</a:t>
            </a:r>
          </a:p>
        </p:txBody>
      </p:sp>
      <p:pic>
        <p:nvPicPr>
          <p:cNvPr id="10" name="Graphique 1">
            <a:extLst>
              <a:ext uri="{FF2B5EF4-FFF2-40B4-BE49-F238E27FC236}">
                <a16:creationId xmlns:a16="http://schemas.microsoft.com/office/drawing/2014/main" id="{1775E6A5-0DC1-F1D3-0610-FCC9D5CF035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788" y="2513070"/>
            <a:ext cx="5672220" cy="30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5804" y="1003533"/>
            <a:ext cx="11272796" cy="5142518"/>
          </a:xfrm>
          <a:effectLst>
            <a:outerShdw blurRad="50800" dist="50800" dir="5400000" algn="ctr" rotWithShape="0">
              <a:schemeClr val="bg1">
                <a:alpha val="50000"/>
              </a:scheme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lstStyle/>
          <a:p>
            <a:pPr marL="431800" lvl="1" indent="-3429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Limites de projet: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Durée d’un projet : </a:t>
            </a:r>
          </a:p>
          <a:p>
            <a:pPr marL="1047750" lvl="2" indent="-28575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 de la contribution de chaque flux de GES au bilan d’un projet (comptabilisation maximale de 100 ans)</a:t>
            </a:r>
          </a:p>
          <a:p>
            <a:pPr marL="628650" lvl="2" indent="-168275" defTabSz="4572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Réservoirs de carbone à considérer :</a:t>
            </a:r>
          </a:p>
          <a:p>
            <a:pPr marL="762000" lvl="2" indent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None/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Biomasse aérienne vivante		2.  Biomasse souterraine vivante</a:t>
            </a:r>
          </a:p>
          <a:p>
            <a:pPr marL="762000" lvl="2" indent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None/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Biomasse morte			4.  Sol</a:t>
            </a:r>
          </a:p>
          <a:p>
            <a:pPr marL="762000" lvl="2" indent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None/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Produit du bois</a:t>
            </a:r>
          </a:p>
          <a:p>
            <a:pPr marL="628650" lvl="2" indent="-168275" defTabSz="457200">
              <a:lnSpc>
                <a:spcPct val="13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Activités et processus affectant les réservoirs de carbone d’un projet (impact sur le bilan d’un projet) :</a:t>
            </a:r>
          </a:p>
          <a:p>
            <a:pPr marL="1047750" lvl="2" indent="-28575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sylvicoles (CO</a:t>
            </a:r>
            <a:r>
              <a:rPr lang="fr-CA" sz="1400" baseline="-250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Combustion de carburants fossiles (CO</a:t>
            </a:r>
            <a:r>
              <a:rPr lang="fr-CA" sz="1400" baseline="-250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fr-CA" sz="1400" baseline="-250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CH</a:t>
            </a:r>
            <a:r>
              <a:rPr lang="fr-CA" sz="1400" baseline="-250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Croissance forestière (CO</a:t>
            </a:r>
            <a:r>
              <a:rPr lang="fr-CA" sz="1400" baseline="-250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fr-CA" sz="1400" baseline="-250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1" indent="-34290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Autres : 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Aides financières et autres avantages fiscaux permis. </a:t>
            </a:r>
          </a:p>
          <a:p>
            <a:pPr marL="628650" lvl="2" indent="-168275" defTabSz="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Synergie entre les étapes de réalisation d’un projet de crédits compensatoires et celles d’un projet d’aménagement forestier traditionnel.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BC425E-162F-4909-9D15-B7B960D6FAC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rganigramme : Multidocument 21">
            <a:extLst>
              <a:ext uri="{FF2B5EF4-FFF2-40B4-BE49-F238E27FC236}">
                <a16:creationId xmlns:a16="http://schemas.microsoft.com/office/drawing/2014/main" id="{84FEF408-B363-1F70-B37A-DE78021E3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122889" y="4414975"/>
            <a:ext cx="2598122" cy="1784858"/>
          </a:xfrm>
          <a:prstGeom prst="flowChartMultidocument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Étape 4</a:t>
            </a:r>
          </a:p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Demande de délivrance de crédits compensatoires</a:t>
            </a:r>
          </a:p>
        </p:txBody>
      </p:sp>
      <p:sp>
        <p:nvSpPr>
          <p:cNvPr id="4" name="Organigramme : Multidocument 3">
            <a:extLst>
              <a:ext uri="{FF2B5EF4-FFF2-40B4-BE49-F238E27FC236}">
                <a16:creationId xmlns:a16="http://schemas.microsoft.com/office/drawing/2014/main" id="{CC102B62-2B84-1160-3924-9CDC59293BB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7179" y="4393330"/>
            <a:ext cx="2583458" cy="1285092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Étape 1</a:t>
            </a:r>
          </a:p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Caractérisation initiale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A278049-14F4-8D2C-72AE-00805B1999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984175" y="1599438"/>
            <a:ext cx="8953081" cy="2616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4E1756E1-D30C-8BA3-1EE3-4DBF0C4914C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93744" y="3596317"/>
            <a:ext cx="708513" cy="361478"/>
            <a:chOff x="3173647" y="5522457"/>
            <a:chExt cx="708513" cy="36147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F4C8AF9-B9E6-3181-B0EF-02FF3A956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64516" y="5522457"/>
              <a:ext cx="214859" cy="28866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8C7912E-F940-BD14-591D-1558EF831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3647" y="5522457"/>
              <a:ext cx="214859" cy="28866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28864C0-886D-E622-E9A0-F69B4FBC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67301" y="5595269"/>
              <a:ext cx="214859" cy="288666"/>
            </a:xfrm>
            <a:prstGeom prst="rect">
              <a:avLst/>
            </a:prstGeom>
          </p:spPr>
        </p:pic>
      </p:grpSp>
      <p:sp>
        <p:nvSpPr>
          <p:cNvPr id="3" name="Octogone 2">
            <a:extLst>
              <a:ext uri="{FF2B5EF4-FFF2-40B4-BE49-F238E27FC236}">
                <a16:creationId xmlns:a16="http://schemas.microsoft.com/office/drawing/2014/main" id="{894183BA-1900-6B55-73FF-3EA9E2BF607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12576" y="3020583"/>
            <a:ext cx="372966" cy="313812"/>
          </a:xfrm>
          <a:prstGeom prst="octago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Octogone 6">
            <a:extLst>
              <a:ext uri="{FF2B5EF4-FFF2-40B4-BE49-F238E27FC236}">
                <a16:creationId xmlns:a16="http://schemas.microsoft.com/office/drawing/2014/main" id="{506FE9F9-6875-0CC4-8FBB-91711C50674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81515" y="1599330"/>
            <a:ext cx="372966" cy="313812"/>
          </a:xfrm>
          <a:prstGeom prst="octagon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Octogone 8">
            <a:extLst>
              <a:ext uri="{FF2B5EF4-FFF2-40B4-BE49-F238E27FC236}">
                <a16:creationId xmlns:a16="http://schemas.microsoft.com/office/drawing/2014/main" id="{79BE1506-F47F-77C6-396E-624C39F5006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676597" y="1352928"/>
            <a:ext cx="372967" cy="369037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sp>
        <p:nvSpPr>
          <p:cNvPr id="31" name="Octogone 30">
            <a:extLst>
              <a:ext uri="{FF2B5EF4-FFF2-40B4-BE49-F238E27FC236}">
                <a16:creationId xmlns:a16="http://schemas.microsoft.com/office/drawing/2014/main" id="{A6B64AA1-B4A4-AECF-8005-FD08AE64C1A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487881" y="1719792"/>
            <a:ext cx="372966" cy="313812"/>
          </a:xfrm>
          <a:prstGeom prst="octagon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2" name="Octogone 31">
            <a:extLst>
              <a:ext uri="{FF2B5EF4-FFF2-40B4-BE49-F238E27FC236}">
                <a16:creationId xmlns:a16="http://schemas.microsoft.com/office/drawing/2014/main" id="{BA04EE8F-E1CD-F1EE-ED23-F4C162B9FC2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71927" y="2236111"/>
            <a:ext cx="372966" cy="313812"/>
          </a:xfrm>
          <a:prstGeom prst="octagon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Octogone 41">
            <a:extLst>
              <a:ext uri="{FF2B5EF4-FFF2-40B4-BE49-F238E27FC236}">
                <a16:creationId xmlns:a16="http://schemas.microsoft.com/office/drawing/2014/main" id="{E8A814BD-E6DD-E723-4AC4-AE4D3A5688D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448444" y="2604493"/>
            <a:ext cx="372966" cy="313812"/>
          </a:xfrm>
          <a:prstGeom prst="octagon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" name="Octogone 42">
            <a:extLst>
              <a:ext uri="{FF2B5EF4-FFF2-40B4-BE49-F238E27FC236}">
                <a16:creationId xmlns:a16="http://schemas.microsoft.com/office/drawing/2014/main" id="{4873DB50-D1F0-2B7E-0524-C37C8036D1D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357141" y="2870277"/>
            <a:ext cx="372966" cy="313812"/>
          </a:xfrm>
          <a:prstGeom prst="octagon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Octogone 54">
            <a:extLst>
              <a:ext uri="{FF2B5EF4-FFF2-40B4-BE49-F238E27FC236}">
                <a16:creationId xmlns:a16="http://schemas.microsoft.com/office/drawing/2014/main" id="{D2E97EED-F349-9A36-3F93-AF09E74D6981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782962" y="1475870"/>
            <a:ext cx="372967" cy="369037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sp>
        <p:nvSpPr>
          <p:cNvPr id="56" name="Octogone 55">
            <a:extLst>
              <a:ext uri="{FF2B5EF4-FFF2-40B4-BE49-F238E27FC236}">
                <a16:creationId xmlns:a16="http://schemas.microsoft.com/office/drawing/2014/main" id="{93267596-6652-A5FC-BD1D-D73EEA5FAF6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977697" y="1974494"/>
            <a:ext cx="372967" cy="369037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7537989-721C-6E55-B6BE-4343A02C8D5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4701" y="3220003"/>
            <a:ext cx="1170238" cy="89825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77B0DA2-D8ED-75D6-35F3-92AA33ADBC0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9889" y="3201150"/>
            <a:ext cx="1378566" cy="9690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C12200-A06A-C36D-E84D-BAD79451B9F5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0891" y="3230394"/>
            <a:ext cx="1170238" cy="8982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6794FF-2B6F-2D0F-75BE-57F5BC2A1756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9807" y="3493643"/>
            <a:ext cx="214859" cy="3111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8495CC-2DA9-B957-6CEC-32C874CA56F9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3841" y="3168845"/>
            <a:ext cx="236444" cy="3710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EEEC17-437C-6A9A-DD20-CD9198FA70A1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2972" y="3404218"/>
            <a:ext cx="214859" cy="288666"/>
          </a:xfrm>
          <a:prstGeom prst="rect">
            <a:avLst/>
          </a:prstGeom>
        </p:spPr>
      </p:pic>
      <p:sp>
        <p:nvSpPr>
          <p:cNvPr id="21" name="Organigramme : Multidocument 20">
            <a:extLst>
              <a:ext uri="{FF2B5EF4-FFF2-40B4-BE49-F238E27FC236}">
                <a16:creationId xmlns:a16="http://schemas.microsoft.com/office/drawing/2014/main" id="{B8015AEC-9EFD-0094-DA95-EF5D598C80D7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224543" y="4411598"/>
            <a:ext cx="2598122" cy="1327221"/>
          </a:xfrm>
          <a:prstGeom prst="flowChartMultidocument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Étape 3 </a:t>
            </a:r>
          </a:p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Mise en œuvre et suivi </a:t>
            </a:r>
          </a:p>
        </p:txBody>
      </p:sp>
      <p:sp>
        <p:nvSpPr>
          <p:cNvPr id="2" name="Organigramme : Multidocument 1">
            <a:extLst>
              <a:ext uri="{FF2B5EF4-FFF2-40B4-BE49-F238E27FC236}">
                <a16:creationId xmlns:a16="http://schemas.microsoft.com/office/drawing/2014/main" id="{98103807-2D0F-D575-2A00-22CB4969F74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340861" y="4412999"/>
            <a:ext cx="2583458" cy="1265423"/>
          </a:xfrm>
          <a:prstGeom prst="flowChartMulti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Étape 2</a:t>
            </a:r>
          </a:p>
          <a:p>
            <a:pPr algn="ctr"/>
            <a:r>
              <a:rPr lang="fr-CA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Dépôt de projet</a:t>
            </a: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9C7A0215-8171-A562-8C25-9E8E446F06F8}"/>
              </a:ext>
            </a:extLst>
          </p:cNvPr>
          <p:cNvSpPr>
            <a:spLocks noGrp="1"/>
          </p:cNvSpPr>
          <p:nvPr>
            <p:ph idx="1"/>
            <p:custDataLst>
              <p:tags r:id="rId22"/>
            </p:custDataLst>
          </p:nvPr>
        </p:nvSpPr>
        <p:spPr>
          <a:xfrm>
            <a:off x="389312" y="1006285"/>
            <a:ext cx="11091648" cy="506663"/>
          </a:xfrm>
        </p:spPr>
        <p:txBody>
          <a:bodyPr>
            <a:no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Principales étapes de réalisation d’un projet: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A0DF5CD-8B35-F502-F3D7-6B3F56F91B19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9764533" y="3177489"/>
            <a:ext cx="528408" cy="635973"/>
            <a:chOff x="2101780" y="5094985"/>
            <a:chExt cx="528408" cy="63597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DB60471-8A34-A768-5420-B8E112E32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0463" y="5419783"/>
              <a:ext cx="214859" cy="311175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5546DB9C-CB26-C940-9F9F-135D0206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93744" y="5094985"/>
              <a:ext cx="236444" cy="37106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834EFD2-0A84-63E5-EAAB-0A3BB7D76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1780" y="5286539"/>
              <a:ext cx="214859" cy="288666"/>
            </a:xfrm>
            <a:prstGeom prst="rect">
              <a:avLst/>
            </a:prstGeom>
          </p:spPr>
        </p:pic>
      </p:grpSp>
      <p:sp>
        <p:nvSpPr>
          <p:cNvPr id="26" name="Octogone 25">
            <a:extLst>
              <a:ext uri="{FF2B5EF4-FFF2-40B4-BE49-F238E27FC236}">
                <a16:creationId xmlns:a16="http://schemas.microsoft.com/office/drawing/2014/main" id="{ECE53467-3049-ADC3-45C4-E8F3D58DE3A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0089840" y="2604493"/>
            <a:ext cx="372966" cy="313812"/>
          </a:xfrm>
          <a:prstGeom prst="octagon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5D29DDD-B7A3-0C14-49AB-3C85552A2D1A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1D1BB45-952A-DEF1-353D-D2EF57CF6EFE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1821" y="3524796"/>
            <a:ext cx="214859" cy="28866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8F07B2D-ADCC-C6AF-7E48-88D4AB4C7A07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9763" y="3373265"/>
            <a:ext cx="214859" cy="28866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37D735F-1227-649F-5D67-56B5AB2105AD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7516" y="3349310"/>
            <a:ext cx="214859" cy="288666"/>
          </a:xfrm>
          <a:prstGeom prst="rect">
            <a:avLst/>
          </a:prstGeom>
        </p:spPr>
      </p:pic>
      <p:sp>
        <p:nvSpPr>
          <p:cNvPr id="6" name="Octogone 5">
            <a:extLst>
              <a:ext uri="{FF2B5EF4-FFF2-40B4-BE49-F238E27FC236}">
                <a16:creationId xmlns:a16="http://schemas.microsoft.com/office/drawing/2014/main" id="{6807980C-7D4F-81A6-4FBD-720E8451F371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2075286" y="2650149"/>
            <a:ext cx="372966" cy="313812"/>
          </a:xfrm>
          <a:prstGeom prst="oct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48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3" grpId="0" animBg="1"/>
      <p:bldP spid="7" grpId="0" animBg="1"/>
      <p:bldP spid="9" grpId="0" animBg="1"/>
      <p:bldP spid="31" grpId="0" animBg="1"/>
      <p:bldP spid="32" grpId="0" animBg="1"/>
      <p:bldP spid="42" grpId="0" animBg="1"/>
      <p:bldP spid="43" grpId="0" animBg="1"/>
      <p:bldP spid="55" grpId="0" animBg="1"/>
      <p:bldP spid="56" grpId="0" animBg="1"/>
      <p:bldP spid="21" grpId="0" animBg="1"/>
      <p:bldP spid="2" grpId="0" animBg="1"/>
      <p:bldP spid="26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5EB4E54-F41B-1132-9627-036CC1A9941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59168" y="1006285"/>
            <a:ext cx="11091648" cy="5475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0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Fréquence</a:t>
            </a:r>
            <a:r>
              <a:rPr lang="en-US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: </a:t>
            </a:r>
          </a:p>
          <a:p>
            <a:pPr marL="628650" lvl="2" indent="-168275" defTabSz="45720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Une </a:t>
            </a:r>
            <a:r>
              <a:rPr lang="en-CA" sz="18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fois</a:t>
            </a:r>
            <a:r>
              <a:rPr lang="en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, </a:t>
            </a:r>
            <a:r>
              <a:rPr lang="en-CA" sz="18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avant</a:t>
            </a:r>
            <a:r>
              <a:rPr lang="en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</a:t>
            </a:r>
            <a:r>
              <a:rPr lang="en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la réalisation des travaux de préparation de terrain et mise en terre des plants.</a:t>
            </a: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Objectifs : </a:t>
            </a:r>
          </a:p>
          <a:p>
            <a:pPr marL="628650" lvl="2" indent="-168275" defTabSz="45720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18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Acquérir</a:t>
            </a:r>
            <a:r>
              <a:rPr lang="en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des </a:t>
            </a:r>
            <a:r>
              <a:rPr lang="en-CA" sz="18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données</a:t>
            </a:r>
            <a:r>
              <a:rPr lang="en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et des </a:t>
            </a:r>
            <a:r>
              <a:rPr lang="en-CA" sz="18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renseignements</a:t>
            </a:r>
            <a:r>
              <a:rPr lang="en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pour </a:t>
            </a:r>
            <a:r>
              <a:rPr lang="en-CA" sz="18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définir</a:t>
            </a:r>
            <a:r>
              <a:rPr lang="en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: </a:t>
            </a:r>
          </a:p>
          <a:p>
            <a:pPr marL="1047750" lvl="2" indent="-28575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1400" b="1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  <a:r>
              <a:rPr lang="en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400" b="1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d’intégration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l’historique des usages et les caractéristiques biophysiques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047750" lvl="2" indent="-28575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Stocks initiaux de carbone 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(point de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scénarios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projet); </a:t>
            </a:r>
          </a:p>
          <a:p>
            <a:pPr marL="1047750" lvl="2" indent="-28575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1400" b="1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Scénarios</a:t>
            </a:r>
            <a:r>
              <a:rPr lang="en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b="1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</a:t>
            </a:r>
            <a:r>
              <a:rPr lang="en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en-CA" sz="1400" b="1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en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évolution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carbone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400" dirty="0" err="1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minimale</a:t>
            </a:r>
            <a:r>
              <a:rPr lang="en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100 ans).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4C10C75-B75D-1381-FFA6-9456956EA3B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7DA52E6-798C-EE21-2C95-77EFDA51DE7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565447" y="1049314"/>
            <a:ext cx="6806327" cy="1948639"/>
            <a:chOff x="1503660" y="4121189"/>
            <a:chExt cx="6806327" cy="1948639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B0962FE-EDA0-7193-7577-015F7356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2536" y="4121189"/>
              <a:ext cx="6667451" cy="194863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BF32EFC-37C2-B004-E8A1-AEF44766A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41227" y="5440170"/>
              <a:ext cx="196049" cy="258146"/>
            </a:xfrm>
            <a:prstGeom prst="rect">
              <a:avLst/>
            </a:prstGeom>
          </p:spPr>
        </p:pic>
        <p:sp>
          <p:nvSpPr>
            <p:cNvPr id="30" name="Octogone 29">
              <a:extLst>
                <a:ext uri="{FF2B5EF4-FFF2-40B4-BE49-F238E27FC236}">
                  <a16:creationId xmlns:a16="http://schemas.microsoft.com/office/drawing/2014/main" id="{8A7A439B-F0B6-2DA7-174A-F420E3FFF4BE}"/>
                </a:ext>
              </a:extLst>
            </p:cNvPr>
            <p:cNvSpPr/>
            <p:nvPr/>
          </p:nvSpPr>
          <p:spPr>
            <a:xfrm>
              <a:off x="1503660" y="5046189"/>
              <a:ext cx="277752" cy="229042"/>
            </a:xfrm>
            <a:prstGeom prst="octagon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200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31" name="Organigramme : Multidocument 30">
            <a:extLst>
              <a:ext uri="{FF2B5EF4-FFF2-40B4-BE49-F238E27FC236}">
                <a16:creationId xmlns:a16="http://schemas.microsoft.com/office/drawing/2014/main" id="{7E889C14-8C88-A8C9-B941-D69A9025273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78505" y="1159263"/>
            <a:ext cx="3137792" cy="1437080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Étape 1</a:t>
            </a:r>
          </a:p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Caractérisation initiale</a:t>
            </a:r>
          </a:p>
        </p:txBody>
      </p:sp>
    </p:spTree>
    <p:extLst>
      <p:ext uri="{BB962C8B-B14F-4D97-AF65-F5344CB8AC3E}">
        <p14:creationId xmlns:p14="http://schemas.microsoft.com/office/powerpoint/2010/main" val="274293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5EB4E54-F41B-1132-9627-036CC1A9941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59188" y="1006285"/>
            <a:ext cx="10924162" cy="5475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0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Fréquence</a:t>
            </a:r>
            <a:r>
              <a:rPr lang="en-US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: </a:t>
            </a:r>
          </a:p>
          <a:p>
            <a:pPr marL="628650" lvl="2" indent="-168275" defTabSz="457200" fontAlgn="base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Date de début +24 mois (projet hâtif: édiction + 60 mois)</a:t>
            </a: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Objectifs : 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Définir et présenter un projet;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Confirmer l’admissibilité </a:t>
            </a: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d’un projet à la délivrance de crédits compensatoires;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Confirmer la validité de la caractérisation initiale</a:t>
            </a: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Confirmer la validité du scénario de référence</a:t>
            </a: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Inscrire un projet au registre </a:t>
            </a: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des projets de crédits compensatoires.</a:t>
            </a:r>
          </a:p>
        </p:txBody>
      </p:sp>
      <p:sp>
        <p:nvSpPr>
          <p:cNvPr id="25" name="Organigramme : Multidocument 24">
            <a:extLst>
              <a:ext uri="{FF2B5EF4-FFF2-40B4-BE49-F238E27FC236}">
                <a16:creationId xmlns:a16="http://schemas.microsoft.com/office/drawing/2014/main" id="{8158309A-16B1-600A-B5CB-90134B6C9D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8506" y="1159263"/>
            <a:ext cx="3137791" cy="1437080"/>
          </a:xfrm>
          <a:prstGeom prst="flowChartMulti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Étape 2</a:t>
            </a:r>
          </a:p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Dépôt de projet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4C10C75-B75D-1381-FFA6-9456956EA3B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D897767-C365-02DB-8F0E-58948DA9AF1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704323" y="1049314"/>
            <a:ext cx="6667451" cy="1948639"/>
            <a:chOff x="1642536" y="4121189"/>
            <a:chExt cx="6667451" cy="194863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AE9A4F6-9FF7-4594-BC4B-FA41B5FB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2536" y="4121189"/>
              <a:ext cx="6667451" cy="1948639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19047E9-783B-7D27-EE09-1522CACA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41227" y="5440170"/>
              <a:ext cx="196049" cy="258146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857F323B-878E-A316-80C0-9D89D827CE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8844" y="2518863"/>
            <a:ext cx="181709" cy="26316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4BC43FB-F32D-0FAE-CB07-AB4002D3D7E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2878" y="2203305"/>
            <a:ext cx="199964" cy="313812"/>
          </a:xfrm>
          <a:prstGeom prst="rect">
            <a:avLst/>
          </a:prstGeom>
        </p:spPr>
      </p:pic>
      <p:sp>
        <p:nvSpPr>
          <p:cNvPr id="32" name="Octogone 31">
            <a:extLst>
              <a:ext uri="{FF2B5EF4-FFF2-40B4-BE49-F238E27FC236}">
                <a16:creationId xmlns:a16="http://schemas.microsoft.com/office/drawing/2014/main" id="{B6DA79B7-CF0A-D760-99AE-30D5D319B01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704323" y="1627359"/>
            <a:ext cx="372966" cy="313812"/>
          </a:xfrm>
          <a:prstGeom prst="oct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60AF74-6993-C9A7-183D-8D7E62BA7A12}"/>
              </a:ext>
            </a:extLst>
          </p:cNvPr>
          <p:cNvSpPr txBox="1"/>
          <p:nvPr/>
        </p:nvSpPr>
        <p:spPr>
          <a:xfrm>
            <a:off x="3047163" y="3019733"/>
            <a:ext cx="6094324" cy="82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Inscrire un projet au registre des projets de crédits compensatoires;</a:t>
            </a:r>
          </a:p>
        </p:txBody>
      </p:sp>
    </p:spTree>
    <p:extLst>
      <p:ext uri="{BB962C8B-B14F-4D97-AF65-F5344CB8AC3E}">
        <p14:creationId xmlns:p14="http://schemas.microsoft.com/office/powerpoint/2010/main" val="30995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98B3D26-3F17-C10A-AE6D-926A6BA8C12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2C9A4FEA-D71C-7138-B2CB-A7A23F42CD7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9312" y="1006285"/>
            <a:ext cx="11091648" cy="1395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Scénario de référence et scénario de projet :</a:t>
            </a:r>
          </a:p>
          <a:p>
            <a:pPr marL="889000" lvl="2" indent="-342900" fontAlgn="base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8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Fréquence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: </a:t>
            </a:r>
          </a:p>
          <a:p>
            <a:pPr marL="1085850" lvl="3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4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Année</a:t>
            </a:r>
            <a:r>
              <a:rPr lang="en-US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0 et à </a:t>
            </a:r>
            <a:r>
              <a:rPr lang="en-US" sz="14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chaque</a:t>
            </a:r>
            <a:r>
              <a:rPr lang="en-US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demande</a:t>
            </a:r>
            <a:r>
              <a:rPr lang="en-US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délivrance</a:t>
            </a:r>
            <a:r>
              <a:rPr lang="en-US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de credits (</a:t>
            </a:r>
            <a:r>
              <a:rPr lang="en-US" sz="14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mise à jour</a:t>
            </a:r>
            <a:r>
              <a:rPr lang="en-US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).</a:t>
            </a:r>
          </a:p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20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lang="fr-CA" sz="20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4C48BB1-93D4-C1F8-0845-6574C0D1953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279703" y="3469513"/>
            <a:ext cx="3973893" cy="1456584"/>
            <a:chOff x="1237081" y="3557012"/>
            <a:chExt cx="5326195" cy="214544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081" y="4075339"/>
              <a:ext cx="5326195" cy="1627119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C22FB89-67D6-3069-7C9F-D4D24A059A91}"/>
                </a:ext>
              </a:extLst>
            </p:cNvPr>
            <p:cNvSpPr txBox="1"/>
            <p:nvPr/>
          </p:nvSpPr>
          <p:spPr>
            <a:xfrm>
              <a:off x="2537986" y="3557012"/>
              <a:ext cx="3190491" cy="64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Évolution de l’accroissement du carbone (Projet QC123)</a:t>
              </a:r>
            </a:p>
          </p:txBody>
        </p:sp>
      </p:grpSp>
      <p:grpSp>
        <p:nvGrpSpPr>
          <p:cNvPr id="1053" name="Groupe 1052">
            <a:extLst>
              <a:ext uri="{FF2B5EF4-FFF2-40B4-BE49-F238E27FC236}">
                <a16:creationId xmlns:a16="http://schemas.microsoft.com/office/drawing/2014/main" id="{8F3C2932-0458-3799-9619-E25567B7883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207308" y="2181588"/>
            <a:ext cx="2717231" cy="1226741"/>
            <a:chOff x="389312" y="2214706"/>
            <a:chExt cx="2717231" cy="1226741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27A6A96-33EF-F445-52BC-D9764BA0DC87}"/>
                </a:ext>
              </a:extLst>
            </p:cNvPr>
            <p:cNvGrpSpPr/>
            <p:nvPr/>
          </p:nvGrpSpPr>
          <p:grpSpPr>
            <a:xfrm>
              <a:off x="389312" y="2265521"/>
              <a:ext cx="2717231" cy="1175926"/>
              <a:chOff x="0" y="1716066"/>
              <a:chExt cx="3312627" cy="1396982"/>
            </a:xfrm>
          </p:grpSpPr>
          <p:pic>
            <p:nvPicPr>
              <p:cNvPr id="1026" name="Picture 2" descr="La dynamique en méli-mélo de la friche - La Salamandre">
                <a:extLst>
                  <a:ext uri="{FF2B5EF4-FFF2-40B4-BE49-F238E27FC236}">
                    <a16:creationId xmlns:a16="http://schemas.microsoft.com/office/drawing/2014/main" id="{7B563CDC-1BE7-26C3-1144-3C4A3385A8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16066"/>
                <a:ext cx="3312627" cy="1115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ACB3C98-F60B-EF16-BD84-BE8F60F20B82}"/>
                  </a:ext>
                </a:extLst>
              </p:cNvPr>
              <p:cNvSpPr txBox="1"/>
              <p:nvPr/>
            </p:nvSpPr>
            <p:spPr>
              <a:xfrm>
                <a:off x="289967" y="2805271"/>
                <a:ext cx="28619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https://master.salamandre.net/media/21603/une-friche-cest-aussi-une-grande-1800x716.jpg</a:t>
                </a:r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5CAB4FE-C871-CB84-42CB-B15D320855BD}"/>
                </a:ext>
              </a:extLst>
            </p:cNvPr>
            <p:cNvSpPr txBox="1"/>
            <p:nvPr/>
          </p:nvSpPr>
          <p:spPr>
            <a:xfrm>
              <a:off x="911743" y="2214706"/>
              <a:ext cx="1783784" cy="207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Scénario de référence</a:t>
              </a:r>
            </a:p>
          </p:txBody>
        </p:sp>
      </p:grpSp>
      <p:grpSp>
        <p:nvGrpSpPr>
          <p:cNvPr id="1054" name="Groupe 1053">
            <a:extLst>
              <a:ext uri="{FF2B5EF4-FFF2-40B4-BE49-F238E27FC236}">
                <a16:creationId xmlns:a16="http://schemas.microsoft.com/office/drawing/2014/main" id="{9BFF3079-86A8-C986-276E-47DCC8DBAE7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273271" y="2235799"/>
            <a:ext cx="2640725" cy="1051582"/>
            <a:chOff x="3455275" y="2268917"/>
            <a:chExt cx="2640725" cy="1051582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5275" y="2414956"/>
              <a:ext cx="2640725" cy="90554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AF820A4-A479-9438-3C1C-D6B479BD6219}"/>
                </a:ext>
              </a:extLst>
            </p:cNvPr>
            <p:cNvSpPr txBox="1"/>
            <p:nvPr/>
          </p:nvSpPr>
          <p:spPr>
            <a:xfrm>
              <a:off x="3815738" y="2268917"/>
              <a:ext cx="1783784" cy="207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Scénario de projet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7D3E483A-A9A1-2CC9-FDB7-D137501EBEF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3398" y="4933077"/>
            <a:ext cx="3860198" cy="1364640"/>
          </a:xfrm>
          <a:prstGeom prst="rect">
            <a:avLst/>
          </a:prstGeom>
        </p:spPr>
      </p:pic>
      <p:sp>
        <p:nvSpPr>
          <p:cNvPr id="11" name="Rectangle: Rounded Corners 260">
            <a:extLst>
              <a:ext uri="{FF2B5EF4-FFF2-40B4-BE49-F238E27FC236}">
                <a16:creationId xmlns:a16="http://schemas.microsoft.com/office/drawing/2014/main" id="{8C0F9403-960E-4258-A9B4-ACC5242FCD2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19005" y="2191696"/>
            <a:ext cx="4176207" cy="55849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inventaire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Caractérisation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initiale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Stratégie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sylvicole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Rectangle: Rounded Corners 261">
            <a:extLst>
              <a:ext uri="{FF2B5EF4-FFF2-40B4-BE49-F238E27FC236}">
                <a16:creationId xmlns:a16="http://schemas.microsoft.com/office/drawing/2014/main" id="{9AF2B190-DA8C-448F-A31D-5AFE5B43615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91976" y="3096297"/>
            <a:ext cx="4176207" cy="47573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Courbes de croissance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(Artémis, Natura, Croireplant,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Rectangle: Rounded Corners 262">
            <a:extLst>
              <a:ext uri="{FF2B5EF4-FFF2-40B4-BE49-F238E27FC236}">
                <a16:creationId xmlns:a16="http://schemas.microsoft.com/office/drawing/2014/main" id="{20C2F15C-11AA-4576-9FA0-4111ED24C12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19002" y="3908136"/>
            <a:ext cx="4176207" cy="4937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Évolution des stocks de carbone du projet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(CBM-CFS3)</a:t>
            </a:r>
          </a:p>
        </p:txBody>
      </p:sp>
      <p:sp>
        <p:nvSpPr>
          <p:cNvPr id="14" name="Rectangle: Rounded Corners 263">
            <a:extLst>
              <a:ext uri="{FF2B5EF4-FFF2-40B4-BE49-F238E27FC236}">
                <a16:creationId xmlns:a16="http://schemas.microsoft.com/office/drawing/2014/main" id="{D31F7EBB-A8B1-4C56-9E40-A6561A01D93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19002" y="4851622"/>
            <a:ext cx="4176207" cy="534913"/>
          </a:xfrm>
          <a:prstGeom prst="roundRect">
            <a:avLst/>
          </a:prstGeom>
          <a:solidFill>
            <a:srgbClr val="48822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Évolution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bénéfices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climatiques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(Calculateur développé par le MELCCFP)</a:t>
            </a:r>
          </a:p>
        </p:txBody>
      </p:sp>
      <p:sp>
        <p:nvSpPr>
          <p:cNvPr id="15" name="Arrow: Down 264">
            <a:extLst>
              <a:ext uri="{FF2B5EF4-FFF2-40B4-BE49-F238E27FC236}">
                <a16:creationId xmlns:a16="http://schemas.microsoft.com/office/drawing/2014/main" id="{B5D9F8D1-6586-49BF-88BD-DD59967F2F4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851867" y="2839738"/>
            <a:ext cx="571483" cy="18687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Down 265">
            <a:extLst>
              <a:ext uri="{FF2B5EF4-FFF2-40B4-BE49-F238E27FC236}">
                <a16:creationId xmlns:a16="http://schemas.microsoft.com/office/drawing/2014/main" id="{82D76AA3-1D14-4334-8AD7-169AFF9A537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851867" y="3657407"/>
            <a:ext cx="571483" cy="18687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Down 266">
            <a:extLst>
              <a:ext uri="{FF2B5EF4-FFF2-40B4-BE49-F238E27FC236}">
                <a16:creationId xmlns:a16="http://schemas.microsoft.com/office/drawing/2014/main" id="{B65BE34F-6616-47A3-8081-7487AB25BED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824842" y="4541411"/>
            <a:ext cx="571483" cy="18687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8" name="Arrow: Down 266">
            <a:extLst>
              <a:ext uri="{FF2B5EF4-FFF2-40B4-BE49-F238E27FC236}">
                <a16:creationId xmlns:a16="http://schemas.microsoft.com/office/drawing/2014/main" id="{1230A19B-C0B5-7ED1-25B4-9AA1F5FD126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826274" y="5512660"/>
            <a:ext cx="571483" cy="18687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7" name="Rectangle: Rounded Corners 263">
            <a:extLst>
              <a:ext uri="{FF2B5EF4-FFF2-40B4-BE49-F238E27FC236}">
                <a16:creationId xmlns:a16="http://schemas.microsoft.com/office/drawing/2014/main" id="{9C6BB46B-A4B1-CF53-75C0-FDEDC7F4A0A3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019002" y="5743678"/>
            <a:ext cx="4176207" cy="38581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Détermination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crédits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délivrer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0" name="Légende : encadrée à une bordure 1049">
            <a:extLst>
              <a:ext uri="{FF2B5EF4-FFF2-40B4-BE49-F238E27FC236}">
                <a16:creationId xmlns:a16="http://schemas.microsoft.com/office/drawing/2014/main" id="{14195292-839D-8113-DAB9-CAB74E74F53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0800000">
            <a:off x="5415361" y="2839736"/>
            <a:ext cx="569332" cy="186878"/>
          </a:xfrm>
          <a:prstGeom prst="accentBorderCallout1">
            <a:avLst>
              <a:gd name="adj1" fmla="val 18750"/>
              <a:gd name="adj2" fmla="val -8333"/>
              <a:gd name="adj3" fmla="val 142828"/>
              <a:gd name="adj4" fmla="val -131043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51" name="Légende : encadrée à une bordure 1050">
            <a:extLst>
              <a:ext uri="{FF2B5EF4-FFF2-40B4-BE49-F238E27FC236}">
                <a16:creationId xmlns:a16="http://schemas.microsoft.com/office/drawing/2014/main" id="{F388DC73-FAEC-41C7-66C2-E32BB2EA20F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0800000">
            <a:off x="5406608" y="4057264"/>
            <a:ext cx="583997" cy="195475"/>
          </a:xfrm>
          <a:prstGeom prst="accentBorderCallout1">
            <a:avLst>
              <a:gd name="adj1" fmla="val 18750"/>
              <a:gd name="adj2" fmla="val -8333"/>
              <a:gd name="adj3" fmla="val -15442"/>
              <a:gd name="adj4" fmla="val -257684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52" name="Légende : encadrée à une bordure 1051">
            <a:extLst>
              <a:ext uri="{FF2B5EF4-FFF2-40B4-BE49-F238E27FC236}">
                <a16:creationId xmlns:a16="http://schemas.microsoft.com/office/drawing/2014/main" id="{CE578F7D-F082-03D1-834C-3F5776E04E7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0800000">
            <a:off x="5402031" y="5021340"/>
            <a:ext cx="583997" cy="195475"/>
          </a:xfrm>
          <a:prstGeom prst="accentBorderCallout1">
            <a:avLst>
              <a:gd name="adj1" fmla="val 18750"/>
              <a:gd name="adj2" fmla="val -8333"/>
              <a:gd name="adj3" fmla="val -182965"/>
              <a:gd name="adj4" fmla="val -301078"/>
            </a:avLst>
          </a:prstGeom>
          <a:solidFill>
            <a:srgbClr val="488220"/>
          </a:solidFill>
          <a:ln w="19050">
            <a:solidFill>
              <a:srgbClr val="48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9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038" grpId="0" animBg="1"/>
      <p:bldP spid="1047" grpId="0" animBg="1"/>
      <p:bldP spid="1050" grpId="0" animBg="1"/>
      <p:bldP spid="1051" grpId="0" animBg="1"/>
      <p:bldP spid="10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5EB4E54-F41B-1132-9627-036CC1A9941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39092" y="1006285"/>
            <a:ext cx="10924162" cy="5475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sz="23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Documents à produire : </a:t>
            </a:r>
          </a:p>
          <a:p>
            <a:pPr marL="628650" lvl="2" indent="-168275" defTabSz="457200" fontAlgn="base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Avis de projet;</a:t>
            </a:r>
          </a:p>
          <a:p>
            <a:pPr marL="628650" lvl="2" indent="-168275" defTabSz="457200" fontAlgn="base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Plan de projet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</a:t>
            </a: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;</a:t>
            </a: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 fontAlgn="base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Rapport de vérification du plan de projet (Vérificateur externe indépendant)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</a:t>
            </a: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,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**</a:t>
            </a: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.</a:t>
            </a:r>
          </a:p>
          <a:p>
            <a:pPr marL="622300" lvl="2" indent="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 Documents accessibles au public via le registre des projets de credits compensatoires.</a:t>
            </a:r>
          </a:p>
          <a:p>
            <a:pPr marL="622300" lvl="2" indent="0" fontAlgn="base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** Objectif de la vérification : Confirmer la </a:t>
            </a:r>
            <a:r>
              <a:rPr lang="en-US" sz="18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réalisation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du projet, les gains et la conformité réglementaire du projet.</a:t>
            </a:r>
            <a:endParaRPr lang="en-US" sz="1800" dirty="0">
              <a:solidFill>
                <a:srgbClr val="2D2E83"/>
              </a:solidFill>
              <a:latin typeface="Arial"/>
              <a:cs typeface="Arial"/>
            </a:endParaRPr>
          </a:p>
          <a:p>
            <a:pPr marL="628650" lvl="2" indent="-168275" defTabSz="457200" fontAlgn="base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endParaRPr lang="en-US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</p:txBody>
      </p:sp>
      <p:sp>
        <p:nvSpPr>
          <p:cNvPr id="25" name="Organigramme : Multidocument 24">
            <a:extLst>
              <a:ext uri="{FF2B5EF4-FFF2-40B4-BE49-F238E27FC236}">
                <a16:creationId xmlns:a16="http://schemas.microsoft.com/office/drawing/2014/main" id="{8158309A-16B1-600A-B5CB-90134B6C9DF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8506" y="1159263"/>
            <a:ext cx="3137791" cy="1437080"/>
          </a:xfrm>
          <a:prstGeom prst="flowChartMulti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Étape 2</a:t>
            </a:r>
          </a:p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Dépôt de projet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4C10C75-B75D-1381-FFA6-9456956EA3B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D897767-C365-02DB-8F0E-58948DA9AF1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704323" y="1049314"/>
            <a:ext cx="6667451" cy="1948639"/>
            <a:chOff x="1642536" y="4121189"/>
            <a:chExt cx="6667451" cy="194863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AE9A4F6-9FF7-4594-BC4B-FA41B5FB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2536" y="4121189"/>
              <a:ext cx="6667451" cy="1948639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19047E9-783B-7D27-EE09-1522CACA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41227" y="5440170"/>
              <a:ext cx="196049" cy="258146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857F323B-878E-A316-80C0-9D89D827CE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8844" y="2518863"/>
            <a:ext cx="181709" cy="26316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4BC43FB-F32D-0FAE-CB07-AB4002D3D7E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2878" y="2203305"/>
            <a:ext cx="199964" cy="313812"/>
          </a:xfrm>
          <a:prstGeom prst="rect">
            <a:avLst/>
          </a:prstGeom>
        </p:spPr>
      </p:pic>
      <p:sp>
        <p:nvSpPr>
          <p:cNvPr id="32" name="Octogone 31">
            <a:extLst>
              <a:ext uri="{FF2B5EF4-FFF2-40B4-BE49-F238E27FC236}">
                <a16:creationId xmlns:a16="http://schemas.microsoft.com/office/drawing/2014/main" id="{B6DA79B7-CF0A-D760-99AE-30D5D319B01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704323" y="1627359"/>
            <a:ext cx="372966" cy="313812"/>
          </a:xfrm>
          <a:prstGeom prst="oct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11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39DEFCC-E418-829C-3C13-53749E21B15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96193" y="1116633"/>
            <a:ext cx="6667451" cy="1948639"/>
            <a:chOff x="4596193" y="1408026"/>
            <a:chExt cx="6667451" cy="1948639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4734034-F0F8-963E-944A-1D3DEDEF6B0D}"/>
                </a:ext>
              </a:extLst>
            </p:cNvPr>
            <p:cNvGrpSpPr/>
            <p:nvPr/>
          </p:nvGrpSpPr>
          <p:grpSpPr>
            <a:xfrm>
              <a:off x="4596193" y="1408026"/>
              <a:ext cx="6667451" cy="1948639"/>
              <a:chOff x="1642536" y="4121189"/>
              <a:chExt cx="6667451" cy="1948639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DA278049-14F4-8D2C-72AE-00805B199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42536" y="4121189"/>
                <a:ext cx="6667451" cy="1948639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7537989-721C-6E55-B6BE-4343A02C8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15092" y="5344082"/>
                <a:ext cx="871488" cy="668937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E77B0DA2-D8ED-75D6-35F3-92AA33ADB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593909" y="5341781"/>
                <a:ext cx="1026632" cy="721669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B8C12200-A06A-C36D-E84D-BAD79451B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99973" y="5344083"/>
                <a:ext cx="871488" cy="668937"/>
              </a:xfrm>
              <a:prstGeom prst="rect">
                <a:avLst/>
              </a:prstGeom>
            </p:spPr>
          </p:pic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41F66D3A-F5AF-17F4-8B19-FD062C0FE4D6}"/>
                  </a:ext>
                </a:extLst>
              </p:cNvPr>
              <p:cNvGrpSpPr/>
              <p:nvPr/>
            </p:nvGrpSpPr>
            <p:grpSpPr>
              <a:xfrm>
                <a:off x="1867527" y="5271893"/>
                <a:ext cx="273424" cy="464178"/>
                <a:chOff x="2260671" y="2886210"/>
                <a:chExt cx="367155" cy="635973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6D6794FF-2B6F-2D0F-75BE-57F5BC2A17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368101" y="3211008"/>
                  <a:ext cx="214859" cy="311175"/>
                </a:xfrm>
                <a:prstGeom prst="rect">
                  <a:avLst/>
                </a:prstGeom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C58495CC-2DA9-B957-6CEC-32C874CA5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391382" y="2886210"/>
                  <a:ext cx="236444" cy="371062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64EEEC17-437C-6A9A-DD20-CD9198FA70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60671" y="3059097"/>
                  <a:ext cx="214859" cy="288666"/>
                </a:xfrm>
                <a:prstGeom prst="rect">
                  <a:avLst/>
                </a:prstGeom>
              </p:spPr>
            </p:pic>
          </p:grpSp>
          <p:sp>
            <p:nvSpPr>
              <p:cNvPr id="7" name="Octogone 6">
                <a:extLst>
                  <a:ext uri="{FF2B5EF4-FFF2-40B4-BE49-F238E27FC236}">
                    <a16:creationId xmlns:a16="http://schemas.microsoft.com/office/drawing/2014/main" id="{506FE9F9-6875-0CC4-8FBB-91711C506742}"/>
                  </a:ext>
                </a:extLst>
              </p:cNvPr>
              <p:cNvSpPr/>
              <p:nvPr/>
            </p:nvSpPr>
            <p:spPr>
              <a:xfrm>
                <a:off x="6485534" y="4121189"/>
                <a:ext cx="277752" cy="229042"/>
              </a:xfrm>
              <a:prstGeom prst="octagon">
                <a:avLst/>
              </a:prstGeom>
              <a:solidFill>
                <a:srgbClr val="FF9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2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31" name="Octogone 30">
                <a:extLst>
                  <a:ext uri="{FF2B5EF4-FFF2-40B4-BE49-F238E27FC236}">
                    <a16:creationId xmlns:a16="http://schemas.microsoft.com/office/drawing/2014/main" id="{A6B64AA1-B4A4-AECF-8005-FD08AE64C1AD}"/>
                  </a:ext>
                </a:extLst>
              </p:cNvPr>
              <p:cNvSpPr/>
              <p:nvPr/>
            </p:nvSpPr>
            <p:spPr>
              <a:xfrm>
                <a:off x="4976261" y="4221018"/>
                <a:ext cx="277752" cy="229042"/>
              </a:xfrm>
              <a:prstGeom prst="octagon">
                <a:avLst/>
              </a:prstGeom>
              <a:solidFill>
                <a:srgbClr val="FF9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2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32" name="Octogone 31">
                <a:extLst>
                  <a:ext uri="{FF2B5EF4-FFF2-40B4-BE49-F238E27FC236}">
                    <a16:creationId xmlns:a16="http://schemas.microsoft.com/office/drawing/2014/main" id="{BA04EE8F-E1CD-F1EE-ED23-F4C162B9FC25}"/>
                  </a:ext>
                </a:extLst>
              </p:cNvPr>
              <p:cNvSpPr/>
              <p:nvPr/>
            </p:nvSpPr>
            <p:spPr>
              <a:xfrm>
                <a:off x="3740065" y="4637424"/>
                <a:ext cx="277752" cy="229042"/>
              </a:xfrm>
              <a:prstGeom prst="octagon">
                <a:avLst/>
              </a:prstGeom>
              <a:solidFill>
                <a:srgbClr val="FF9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2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42" name="Octogone 41">
                <a:extLst>
                  <a:ext uri="{FF2B5EF4-FFF2-40B4-BE49-F238E27FC236}">
                    <a16:creationId xmlns:a16="http://schemas.microsoft.com/office/drawing/2014/main" id="{E8A814BD-E6DD-E723-4AC4-AE4D3A5688D8}"/>
                  </a:ext>
                </a:extLst>
              </p:cNvPr>
              <p:cNvSpPr/>
              <p:nvPr/>
            </p:nvSpPr>
            <p:spPr>
              <a:xfrm>
                <a:off x="2795305" y="4866466"/>
                <a:ext cx="277752" cy="229042"/>
              </a:xfrm>
              <a:prstGeom prst="octagon">
                <a:avLst/>
              </a:prstGeom>
              <a:solidFill>
                <a:srgbClr val="FF9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2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43" name="Octogone 42">
                <a:extLst>
                  <a:ext uri="{FF2B5EF4-FFF2-40B4-BE49-F238E27FC236}">
                    <a16:creationId xmlns:a16="http://schemas.microsoft.com/office/drawing/2014/main" id="{4873DB50-D1F0-2B7E-0524-C37C8036D1D7}"/>
                  </a:ext>
                </a:extLst>
              </p:cNvPr>
              <p:cNvSpPr/>
              <p:nvPr/>
            </p:nvSpPr>
            <p:spPr>
              <a:xfrm>
                <a:off x="1732446" y="4864146"/>
                <a:ext cx="277752" cy="229042"/>
              </a:xfrm>
              <a:prstGeom prst="octagon">
                <a:avLst/>
              </a:prstGeom>
              <a:solidFill>
                <a:srgbClr val="FF9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2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sp>
          <p:nvSpPr>
            <p:cNvPr id="4" name="Octogone 3">
              <a:extLst>
                <a:ext uri="{FF2B5EF4-FFF2-40B4-BE49-F238E27FC236}">
                  <a16:creationId xmlns:a16="http://schemas.microsoft.com/office/drawing/2014/main" id="{AFB4455C-B98A-680B-CE8B-AFBF6660B6CD}"/>
                </a:ext>
              </a:extLst>
            </p:cNvPr>
            <p:cNvSpPr/>
            <p:nvPr/>
          </p:nvSpPr>
          <p:spPr>
            <a:xfrm>
              <a:off x="10569623" y="2036462"/>
              <a:ext cx="277752" cy="229042"/>
            </a:xfrm>
            <a:prstGeom prst="octagon">
              <a:avLst/>
            </a:prstGeom>
            <a:solidFill>
              <a:srgbClr val="FF9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1200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039BFA0F-947E-5B91-C095-07FD8CCB229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46988" y="846262"/>
            <a:ext cx="11439732" cy="5440238"/>
          </a:xfrm>
        </p:spPr>
        <p:txBody>
          <a:bodyPr>
            <a:normAutofit fontScale="92500" lnSpcReduction="10000"/>
          </a:bodyPr>
          <a:lstStyle/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2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pPr marL="0" indent="0">
              <a:buNone/>
            </a:pPr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15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9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Fréquence</a:t>
            </a:r>
            <a:r>
              <a:rPr lang="en-US" sz="19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: 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Début à la fin du projet.</a:t>
            </a: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9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Objectifs : 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Documenter l’évolution du projet et appuyer les documents produits. </a:t>
            </a: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9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Documents à produire :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Registre des événements :</a:t>
            </a:r>
          </a:p>
          <a:p>
            <a:pPr marL="1162050" lvl="3" indent="-171450" fontAlgn="base">
              <a:lnSpc>
                <a:spcPct val="130000"/>
              </a:lnSpc>
              <a:spcBef>
                <a:spcPts val="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Perturbations naturelles (feux, épidémies, chablis);</a:t>
            </a:r>
          </a:p>
          <a:p>
            <a:pPr marL="1162050" lvl="3" indent="-171450" fontAlgn="base">
              <a:lnSpc>
                <a:spcPct val="130000"/>
              </a:lnSpc>
              <a:spcBef>
                <a:spcPts val="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Perturbations anthropiques (travaux sylvicoles : inventaire avant et après traitement, prescription sylvicole.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7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Registre des modifications aux scénarios de référence et de projet :</a:t>
            </a:r>
          </a:p>
          <a:p>
            <a:pPr marL="1162050" lvl="3" indent="-171450" fontAlgn="base">
              <a:lnSpc>
                <a:spcPct val="130000"/>
              </a:lnSpc>
              <a:spcBef>
                <a:spcPts val="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Intrants CBMCFS-3;</a:t>
            </a:r>
          </a:p>
          <a:p>
            <a:pPr marL="1162050" lvl="3" indent="-171450" fontAlgn="base">
              <a:lnSpc>
                <a:spcPct val="130000"/>
              </a:lnSpc>
              <a:spcBef>
                <a:spcPts val="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Courbes de croissance.</a:t>
            </a:r>
          </a:p>
          <a:p>
            <a:pPr marL="990600" lvl="2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endParaRPr lang="fr-CA" sz="15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2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endParaRPr lang="fr-CA" sz="15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2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rganigramme : Multidocument 11">
            <a:extLst>
              <a:ext uri="{FF2B5EF4-FFF2-40B4-BE49-F238E27FC236}">
                <a16:creationId xmlns:a16="http://schemas.microsoft.com/office/drawing/2014/main" id="{7D5E5EF5-EAB3-8013-B7C1-D51F49E16C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16288" y="1139709"/>
            <a:ext cx="3117674" cy="1402717"/>
          </a:xfrm>
          <a:prstGeom prst="flowChartMultidocument">
            <a:avLst/>
          </a:prstGeom>
          <a:solidFill>
            <a:srgbClr val="FF9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Étape 3 </a:t>
            </a:r>
          </a:p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Mise en œuvre et suivi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6E39DCD-AFF2-8A90-F2B7-2E8E87D20B1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25992" y="2507622"/>
            <a:ext cx="668547" cy="361478"/>
            <a:chOff x="3173647" y="5522457"/>
            <a:chExt cx="708513" cy="36147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B6F251E-EE23-3EB3-AA08-41EB71037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64516" y="5522457"/>
              <a:ext cx="214859" cy="28866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9DE81D2-47B5-EDF9-20F5-C42895FD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3647" y="5522457"/>
              <a:ext cx="214859" cy="28866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BF11DD5-B94F-2DB7-4138-07D5F2B0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67301" y="5595269"/>
              <a:ext cx="214859" cy="288666"/>
            </a:xfrm>
            <a:prstGeom prst="rect">
              <a:avLst/>
            </a:prstGeom>
          </p:spPr>
        </p:pic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06E8349-0351-4FF3-55DE-32CC765EAE5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9E4FED6-243B-42BF-4BED-0168F52C4FA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0534856" y="2387466"/>
            <a:ext cx="374254" cy="463175"/>
            <a:chOff x="2101780" y="5094985"/>
            <a:chExt cx="528408" cy="635973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F4A877B-0D36-F005-B2C9-CF6943474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0463" y="5419783"/>
              <a:ext cx="214859" cy="31117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4A6C179-557E-CE81-E9FC-9DA7DE4B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93744" y="5094985"/>
              <a:ext cx="236444" cy="371062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C8ED2F6-7347-8C3D-EDCD-D73BAA011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1780" y="5286539"/>
              <a:ext cx="214859" cy="288666"/>
            </a:xfrm>
            <a:prstGeom prst="rect">
              <a:avLst/>
            </a:prstGeom>
          </p:spPr>
        </p:pic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43E9D9F4-C10A-6E1A-EF60-DE7A5EA8B66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4085" y="2588405"/>
            <a:ext cx="192874" cy="25912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FE2DC55-1B0C-DAAB-6C1C-AC1AA06DB1B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6932" y="2416012"/>
            <a:ext cx="192874" cy="25912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ED2A566-F3E9-E920-BA93-2467D34BFA0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0994" y="2476326"/>
            <a:ext cx="192874" cy="2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1095ED3D-9CAC-6E7A-56E9-9BF7E4282DCB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46984" y="846261"/>
            <a:ext cx="11751231" cy="5584684"/>
          </a:xfrm>
        </p:spPr>
        <p:txBody>
          <a:bodyPr>
            <a:normAutofit fontScale="77500" lnSpcReduction="20000"/>
          </a:bodyPr>
          <a:lstStyle/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pPr marL="0" indent="0">
              <a:buNone/>
            </a:pPr>
            <a:endParaRPr lang="fr-CA" sz="16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endParaRPr lang="en-US" sz="22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3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Fréquence</a:t>
            </a:r>
            <a:r>
              <a:rPr lang="en-US" sz="23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: 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Au </a:t>
            </a:r>
            <a:r>
              <a:rPr lang="fr-CA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choix</a:t>
            </a:r>
            <a:r>
              <a:rPr lang="en-US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du </a:t>
            </a:r>
            <a:r>
              <a:rPr lang="fr-CA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promoteur</a:t>
            </a:r>
            <a:r>
              <a:rPr lang="en-US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.</a:t>
            </a: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3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Objectifs : </a:t>
            </a:r>
          </a:p>
          <a:p>
            <a:pPr marL="628650" lvl="2" indent="-168275" defTabSz="457200" fontAlgn="base">
              <a:lnSpc>
                <a:spcPct val="133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Présenter le bilan du projet par période de déclaration;</a:t>
            </a:r>
          </a:p>
          <a:p>
            <a:pPr marL="628650" lvl="2" indent="-168275" defTabSz="457200" fontAlgn="base">
              <a:lnSpc>
                <a:spcPct val="133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Demander la délivrance de crédits compensatoires.</a:t>
            </a:r>
            <a:endParaRPr lang="en-US" sz="18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US" sz="23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Documents à produire :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Demande de délivrance de crédits compensatoires;</a:t>
            </a:r>
            <a:endParaRPr lang="en-US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Rapport de projet (inventaires, mise à jour des scénarios de référence et de projet et du bilan du projet, présentation des résultats)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Rapport de vérification </a:t>
            </a: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(Vérificateur externe)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</a:t>
            </a: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,</a:t>
            </a:r>
            <a:r>
              <a:rPr lang="en-US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**</a:t>
            </a:r>
            <a:r>
              <a:rPr lang="en-US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.</a:t>
            </a: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2300" lvl="2" indent="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r>
              <a:rPr lang="en-US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 Documents accessibles au public via le registre des projets de credits compensatoires.</a:t>
            </a:r>
          </a:p>
          <a:p>
            <a:pPr marL="622300" lvl="2" indent="0" fontAlgn="base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r>
              <a:rPr lang="en-US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** Objectif de la vérification : Confirmer la </a:t>
            </a:r>
            <a:r>
              <a:rPr lang="en-US" sz="1700" b="1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réalisation</a:t>
            </a:r>
            <a:r>
              <a:rPr lang="en-US" sz="17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du projet, les gains et la conformité réglementaire du projet.</a:t>
            </a:r>
            <a:endParaRPr lang="en-US" sz="1900" dirty="0">
              <a:solidFill>
                <a:srgbClr val="2D2E83"/>
              </a:solidFill>
              <a:latin typeface="Arial"/>
              <a:cs typeface="Arial"/>
            </a:endParaRPr>
          </a:p>
          <a:p>
            <a:pPr marL="1160463" lvl="2" indent="-246063" fontAlgn="base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1617663" algn="l"/>
              </a:tabLst>
              <a:defRPr/>
            </a:pPr>
            <a:endParaRPr lang="en-US" sz="1800" dirty="0">
              <a:solidFill>
                <a:srgbClr val="2D2E83"/>
              </a:solidFill>
              <a:latin typeface="Arial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4734034-F0F8-963E-944A-1D3DEDEF6B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96193" y="1014584"/>
            <a:ext cx="6667451" cy="1948639"/>
            <a:chOff x="1642536" y="4121189"/>
            <a:chExt cx="6667451" cy="19486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A278049-14F4-8D2C-72AE-00805B199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2536" y="4121189"/>
              <a:ext cx="6667451" cy="194863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7537989-721C-6E55-B6BE-4343A02C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15092" y="5344082"/>
              <a:ext cx="871488" cy="668937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77B0DA2-D8ED-75D6-35F3-92AA33ADB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93909" y="5341781"/>
              <a:ext cx="1026632" cy="7216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8C12200-A06A-C36D-E84D-BAD79451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99973" y="5344083"/>
              <a:ext cx="871488" cy="668937"/>
            </a:xfrm>
            <a:prstGeom prst="rect">
              <a:avLst/>
            </a:prstGeom>
          </p:spPr>
        </p:pic>
      </p:grpSp>
      <p:sp>
        <p:nvSpPr>
          <p:cNvPr id="14" name="Octogone 13">
            <a:extLst>
              <a:ext uri="{FF2B5EF4-FFF2-40B4-BE49-F238E27FC236}">
                <a16:creationId xmlns:a16="http://schemas.microsoft.com/office/drawing/2014/main" id="{88D7450A-F5DE-12B3-A374-74184B006C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79322" y="1384056"/>
            <a:ext cx="277752" cy="269349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Octogone 22">
            <a:extLst>
              <a:ext uri="{FF2B5EF4-FFF2-40B4-BE49-F238E27FC236}">
                <a16:creationId xmlns:a16="http://schemas.microsoft.com/office/drawing/2014/main" id="{9F3C10AF-23E8-0A6F-F5EB-0CAB1C3BC1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245212" y="1050988"/>
            <a:ext cx="277752" cy="269349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sp>
        <p:nvSpPr>
          <p:cNvPr id="25" name="Octogone 24">
            <a:extLst>
              <a:ext uri="{FF2B5EF4-FFF2-40B4-BE49-F238E27FC236}">
                <a16:creationId xmlns:a16="http://schemas.microsoft.com/office/drawing/2014/main" id="{5B082992-D94A-272B-F4DD-0609F492D27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15552" y="1014584"/>
            <a:ext cx="277752" cy="269349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sp>
        <p:nvSpPr>
          <p:cNvPr id="2" name="Organigramme : Multidocument 1">
            <a:extLst>
              <a:ext uri="{FF2B5EF4-FFF2-40B4-BE49-F238E27FC236}">
                <a16:creationId xmlns:a16="http://schemas.microsoft.com/office/drawing/2014/main" id="{74A7F36F-5B0A-EC37-5372-81D5ACF24D7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1030" y="1039837"/>
            <a:ext cx="3137792" cy="1656582"/>
          </a:xfrm>
          <a:prstGeom prst="flowChartMultidocument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Étape 4</a:t>
            </a:r>
          </a:p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Demande de délivrance de crédits compensatoires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D934546-7A70-C955-BBBF-4F27AF98AD7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31C983-4A07-65EC-F75D-ECB24830A69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4037" y="2377390"/>
            <a:ext cx="192874" cy="2591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8BEFC9-8EEC-5526-D5B9-520B4C03A84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884" y="2204997"/>
            <a:ext cx="192874" cy="2591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614141-ED28-3ACD-5FB8-09A59D31158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0946" y="2265311"/>
            <a:ext cx="192874" cy="2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1095ED3D-9CAC-6E7A-56E9-9BF7E4282DCB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46984" y="846261"/>
            <a:ext cx="11560313" cy="5584684"/>
          </a:xfrm>
        </p:spPr>
        <p:txBody>
          <a:bodyPr>
            <a:normAutofit/>
          </a:bodyPr>
          <a:lstStyle/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fr-CA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  <a:p>
            <a:pPr marL="88900" lvl="1" indent="0" fontAlgn="base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buNone/>
              <a:tabLst>
                <a:tab pos="1617663" algn="l"/>
              </a:tabLst>
              <a:defRPr/>
            </a:pPr>
            <a:endParaRPr lang="en-US" sz="9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en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Analyse du ministre (interne) :</a:t>
            </a:r>
            <a:endParaRPr lang="en-US" sz="18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Examen des documents soumis (plan de projet, rapport de vérification, registre des événement et autres);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Déterminer la conformité du projet;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Visite du lot ou partie de lot du projet;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Vérification des mesures du promoteurs;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Détermination du nombre de crédits à délivrer;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Recommandation au ministre.</a:t>
            </a:r>
          </a:p>
          <a:p>
            <a:pPr marL="1160463" lvl="2" indent="-246063" fontAlgn="base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1617663" algn="l"/>
              </a:tabLst>
              <a:defRPr/>
            </a:pPr>
            <a:endParaRPr lang="en-US" sz="1800" dirty="0">
              <a:solidFill>
                <a:srgbClr val="2D2E83"/>
              </a:solidFill>
              <a:latin typeface="Arial"/>
              <a:cs typeface="Arial"/>
            </a:endParaRPr>
          </a:p>
          <a:p>
            <a:endParaRPr lang="fr-CA" sz="2400" b="1" dirty="0">
              <a:solidFill>
                <a:srgbClr val="2D2E83"/>
              </a:solidFill>
              <a:latin typeface="Arial"/>
              <a:ea typeface="ヒラギノ角ゴ Pro W3"/>
              <a:cs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4734034-F0F8-963E-944A-1D3DEDEF6B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96193" y="1014584"/>
            <a:ext cx="6667451" cy="1948639"/>
            <a:chOff x="1642536" y="4121189"/>
            <a:chExt cx="6667451" cy="19486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A278049-14F4-8D2C-72AE-00805B199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2536" y="4121189"/>
              <a:ext cx="6667451" cy="194863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7537989-721C-6E55-B6BE-4343A02C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15092" y="5344082"/>
              <a:ext cx="871488" cy="668937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77B0DA2-D8ED-75D6-35F3-92AA33ADB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93909" y="5341781"/>
              <a:ext cx="1026632" cy="7216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8C12200-A06A-C36D-E84D-BAD79451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99973" y="5344083"/>
              <a:ext cx="871488" cy="668937"/>
            </a:xfrm>
            <a:prstGeom prst="rect">
              <a:avLst/>
            </a:prstGeom>
          </p:spPr>
        </p:pic>
      </p:grpSp>
      <p:sp>
        <p:nvSpPr>
          <p:cNvPr id="14" name="Octogone 13">
            <a:extLst>
              <a:ext uri="{FF2B5EF4-FFF2-40B4-BE49-F238E27FC236}">
                <a16:creationId xmlns:a16="http://schemas.microsoft.com/office/drawing/2014/main" id="{88D7450A-F5DE-12B3-A374-74184B006C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79322" y="1384056"/>
            <a:ext cx="277752" cy="269349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Octogone 22">
            <a:extLst>
              <a:ext uri="{FF2B5EF4-FFF2-40B4-BE49-F238E27FC236}">
                <a16:creationId xmlns:a16="http://schemas.microsoft.com/office/drawing/2014/main" id="{9F3C10AF-23E8-0A6F-F5EB-0CAB1C3BC1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245212" y="1050988"/>
            <a:ext cx="277752" cy="269349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sp>
        <p:nvSpPr>
          <p:cNvPr id="25" name="Octogone 24">
            <a:extLst>
              <a:ext uri="{FF2B5EF4-FFF2-40B4-BE49-F238E27FC236}">
                <a16:creationId xmlns:a16="http://schemas.microsoft.com/office/drawing/2014/main" id="{5B082992-D94A-272B-F4DD-0609F492D27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15552" y="1014584"/>
            <a:ext cx="277752" cy="269349"/>
          </a:xfrm>
          <a:prstGeom prst="octagon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dirty="0">
                <a:latin typeface="Arial Black" panose="020B0A04020102020204" pitchFamily="34" charset="0"/>
              </a:rPr>
              <a:t>4</a:t>
            </a:r>
            <a:endParaRPr lang="fr-CA" dirty="0">
              <a:latin typeface="Arial Black" panose="020B0A04020102020204" pitchFamily="34" charset="0"/>
            </a:endParaRPr>
          </a:p>
        </p:txBody>
      </p:sp>
      <p:sp>
        <p:nvSpPr>
          <p:cNvPr id="2" name="Organigramme : Multidocument 1">
            <a:extLst>
              <a:ext uri="{FF2B5EF4-FFF2-40B4-BE49-F238E27FC236}">
                <a16:creationId xmlns:a16="http://schemas.microsoft.com/office/drawing/2014/main" id="{74A7F36F-5B0A-EC37-5372-81D5ACF24D7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1030" y="1039837"/>
            <a:ext cx="3137792" cy="1656582"/>
          </a:xfrm>
          <a:prstGeom prst="flowChartMultidocument">
            <a:avLst/>
          </a:prstGeom>
          <a:solidFill>
            <a:srgbClr val="2D2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Étape 4</a:t>
            </a:r>
          </a:p>
          <a:p>
            <a:pPr algn="ctr"/>
            <a:r>
              <a:rPr lang="fr-CA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Demande de délivrance de crédits compensatoires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D934546-7A70-C955-BBBF-4F27AF98AD7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Réalisation d’un projet de boisement et de reboisement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31C983-4A07-65EC-F75D-ECB24830A69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4037" y="2377390"/>
            <a:ext cx="192874" cy="2591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8BEFC9-8EEC-5526-D5B9-520B4C03A84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6884" y="2204997"/>
            <a:ext cx="192874" cy="2591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614141-ED28-3ACD-5FB8-09A59D31158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0946" y="2265311"/>
            <a:ext cx="192874" cy="2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8229600" cy="681038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5"/>
            <a:ext cx="11668716" cy="5392767"/>
          </a:xfrm>
        </p:spPr>
        <p:txBody>
          <a:bodyPr>
            <a:normAutofit fontScale="25000" lnSpcReduction="20000"/>
          </a:bodyPr>
          <a:lstStyle/>
          <a:p>
            <a:pPr marL="431800" lvl="1" indent="-342900">
              <a:lnSpc>
                <a:spcPct val="190000"/>
              </a:lnSpc>
              <a:buClr>
                <a:schemeClr val="accent1"/>
              </a:buClr>
              <a:defRPr/>
            </a:pPr>
            <a:r>
              <a:rPr lang="fr-CA" sz="8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Retour sur le processus menant à la publication du règlement :</a:t>
            </a:r>
          </a:p>
          <a:p>
            <a:pPr marL="628650" lvl="2" indent="-168275" defTabSz="4572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72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Contexte : </a:t>
            </a:r>
            <a:r>
              <a:rPr lang="fr-CA" sz="72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Système de plafonnement et d’échange de droits d’émission de GES québécois</a:t>
            </a:r>
          </a:p>
          <a:p>
            <a:pPr marL="628650" lvl="2" indent="-168275" defTabSz="4572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72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Travaux réalisés :</a:t>
            </a:r>
          </a:p>
          <a:p>
            <a:pPr marL="1085850" lvl="3" indent="-168275" defTabSz="4572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64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2013-2015 :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Revue de littérature 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(Journaux scientifiques et programmes de compensation de GES existants (marchés volontaire et réglementé);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 des </a:t>
            </a: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enjeux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(Additionnalité des gains, utilisation du territoire et des ressources, souveraineté, </a:t>
            </a: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PERMANENCE des gains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d’une nouvelle approche 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quantification et de délivrance pour les projets dont les </a:t>
            </a: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bénéfices sont temporaires. 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L’approche a fait l’objet d’une maîtrise et de plusieurs présentations à l’échelle provinciale et nationale (Comités scientifiques et techniques, colloques et événements);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Rédaction d’un protocole technique (protocole = livre de recette). </a:t>
            </a:r>
          </a:p>
          <a:p>
            <a:pPr marL="1085850" lvl="3" indent="-168275" defTabSz="457200">
              <a:lnSpc>
                <a:spcPct val="17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64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2018-2022 :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Rédaction d’un protocole réglementaire (Direction des affaires juridiques du MELCCFP); 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d’un </a:t>
            </a: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calculateur du bilan d’un projet 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(CIRAIG);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Préconsultation publique 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les fondements et l’approche introduite dans le projet de règlement (Été 2018);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publique 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(Été 2021, plus de 27 participants, plus de 181 commentaires et suggestions); </a:t>
            </a:r>
          </a:p>
          <a:p>
            <a:pPr marL="1447800" lvl="3">
              <a:lnSpc>
                <a:spcPct val="155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du règlement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relatif aux projets de boisement et de reboisement sur des terres du domaine privé admissibles à la délivrance de crédits compensatoires (</a:t>
            </a: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dans la Gazette officielle du Québec (</a:t>
            </a:r>
            <a:r>
              <a:rPr lang="fr-CA" sz="4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décembre 2022</a:t>
            </a:r>
            <a:r>
              <a:rPr lang="fr-CA" sz="4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204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57254" y="1147910"/>
            <a:ext cx="11075503" cy="4820811"/>
          </a:xfrm>
        </p:spPr>
        <p:txBody>
          <a:bodyPr>
            <a:normAutofit fontScale="92500" lnSpcReduction="10000"/>
          </a:bodyPr>
          <a:lstStyle/>
          <a:p>
            <a:pPr marL="431800" lvl="1" indent="-342900" fontAlgn="base">
              <a:lnSpc>
                <a:spcPct val="123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22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C’est à votre tour!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Les règles du jeu sont maintenant connues.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Les projets de </a:t>
            </a:r>
            <a:r>
              <a:rPr lang="fr-CA" sz="16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boisement et le reboisement en territoire privé québécoise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sont maintenant admissibles à la délivrance de crédits compensatoires en vertu des règles du marché réglementé Québec/Californie.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Le Règlement offre au promoteur une approche flexible et rigoureuse pour générer des crédits dont le potentiel compensatoire est garanti dès leur délivrance de ces derniers</a:t>
            </a:r>
            <a:endParaRPr lang="fr-CA" sz="16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431800" lvl="1" indent="-342900" fontAlgn="base">
              <a:lnSpc>
                <a:spcPct val="123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22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Support au promoteur :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Formulaires et gabarits (disponibles sur notre page Web).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Calculateur du bilan de l’effet radiatif et du nombre de crédits compensatoires à délivrer relatif à la réalisation d’un projet de boisement et de reboisement (disponible sur notre page Web).</a:t>
            </a:r>
          </a:p>
          <a:p>
            <a:pPr marL="628650" lvl="2" indent="-168275" defTabSz="457200" fontAlgn="base">
              <a:lnSpc>
                <a:spcPct val="140000"/>
              </a:lnSpc>
              <a:spcBef>
                <a:spcPts val="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Guide d’application réglementaire (à venir).</a:t>
            </a:r>
          </a:p>
          <a:p>
            <a:pPr marL="431800" lvl="1" indent="-342900" fontAlgn="base">
              <a:lnSpc>
                <a:spcPct val="123000"/>
              </a:lnSpc>
              <a:spcBef>
                <a:spcPts val="600"/>
              </a:spcBef>
              <a:buClr>
                <a:schemeClr val="accent1"/>
              </a:buClr>
              <a:tabLst>
                <a:tab pos="1617663" algn="l"/>
              </a:tabLst>
              <a:defRPr/>
            </a:pPr>
            <a:r>
              <a:rPr lang="fr-CA" sz="22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Pour informations ou questions: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C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https://www.environnement.gouv.qc.ca/changements/carbone/credits-compensatoires/sequestration-carbone-boisement-reboisement-terres-prive.htm</a:t>
            </a:r>
            <a:endParaRPr lang="fr-CA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fr-CA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claude.fortin2@environnement.gouv.qc.ca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61D6D15-2718-8098-A658-807406DE26F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8787" y="376238"/>
            <a:ext cx="10290489" cy="681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Conclusion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59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8229600" cy="681038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A" sz="2800" dirty="0">
                <a:latin typeface="Arial" panose="020B0604020202020204" pitchFamily="34" charset="0"/>
                <a:cs typeface="Arial" panose="020B0604020202020204" pitchFamily="34" charset="0"/>
              </a:rPr>
              <a:t>. Introduction</a:t>
            </a:r>
            <a:endParaRPr lang="fr-CA" alt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6"/>
            <a:ext cx="10747617" cy="5301704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90000"/>
              </a:lnSpc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Objectifs visés par le Règlement : </a:t>
            </a:r>
          </a:p>
          <a:p>
            <a:pPr marL="628650" lvl="2" indent="-168275" defTabSz="45720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defRPr/>
            </a:pP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Déterminer les projets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de boisement et de reboisement sur les terres du domaine privé québécois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admissibles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à la délivrance de crédits compensatoires;</a:t>
            </a:r>
          </a:p>
          <a:p>
            <a:pPr marL="628650" lvl="2" indent="-168275" defTabSz="45720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defRPr/>
            </a:pP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Standardiser la réalisation des projet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en fixant les conditions et les méthodes applicables à ce type de projet;</a:t>
            </a:r>
          </a:p>
          <a:p>
            <a:pPr marL="628650" lvl="2" indent="-168275" defTabSz="45720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Déterminer les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renseignements et les documents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qu’un promoteur doit conserver ou fournir au ministre.</a:t>
            </a:r>
          </a:p>
        </p:txBody>
      </p:sp>
    </p:spTree>
    <p:extLst>
      <p:ext uri="{BB962C8B-B14F-4D97-AF65-F5344CB8AC3E}">
        <p14:creationId xmlns:p14="http://schemas.microsoft.com/office/powerpoint/2010/main" val="6821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6"/>
            <a:ext cx="10955283" cy="5301704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Les acteurs impliqués dans la réalisation d’un projet 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(Planification, mise en œuvre, </a:t>
            </a:r>
            <a:r>
              <a:rPr lang="fr-CA" sz="1600" dirty="0" err="1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survi</a:t>
            </a:r>
            <a:r>
              <a:rPr lang="fr-CA" sz="16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, déclaration et vérification) : </a:t>
            </a:r>
            <a:endParaRPr lang="fr-CA" sz="20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Promoteur : </a:t>
            </a:r>
          </a:p>
          <a:p>
            <a:pPr marL="990600" lvl="2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 (physique ou morale) ou municipalité responsable de la réalisation d’un projet.</a:t>
            </a:r>
          </a:p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Professionnel forestier : </a:t>
            </a:r>
          </a:p>
          <a:p>
            <a:pPr marL="990600" lvl="2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de l’Ordre des ingénieurs forestiers du Québec (OIFQ).</a:t>
            </a: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Travailleurs forestiers : </a:t>
            </a:r>
          </a:p>
          <a:p>
            <a:pPr marL="990600" lvl="2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Techniciens, consultants, entrepreneurs forestiers, autres.</a:t>
            </a: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Organisme de vérification accrédité : </a:t>
            </a:r>
          </a:p>
          <a:p>
            <a:pPr marL="990600" lvl="2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Vérificateur désigné ou responsable de la vérification (Ingénieur forestier);</a:t>
            </a:r>
          </a:p>
          <a:p>
            <a:pPr marL="990600" lvl="2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3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d’une équipe multidisciplinaire pour réaliser l’ensemble des tâches associées à la vérification d’un projet (inventaires, carbone forestier, aménagement forestier, etc.). </a:t>
            </a:r>
          </a:p>
        </p:txBody>
      </p:sp>
    </p:spTree>
    <p:extLst>
      <p:ext uri="{BB962C8B-B14F-4D97-AF65-F5344CB8AC3E}">
        <p14:creationId xmlns:p14="http://schemas.microsoft.com/office/powerpoint/2010/main" val="306361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6"/>
            <a:ext cx="11040694" cy="1529804"/>
          </a:xfrm>
        </p:spPr>
        <p:txBody>
          <a:bodyPr>
            <a:normAutofit fontScale="92500" lnSpcReduction="10000"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Activité d’aménagement forestier admissibles : </a:t>
            </a:r>
          </a:p>
          <a:p>
            <a:pPr marL="628650" lvl="2" indent="-168275" defTabSz="4572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9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Boisement</a:t>
            </a:r>
            <a:endParaRPr lang="fr-CA" sz="1800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804863" lvl="1" indent="-168275">
              <a:lnSpc>
                <a:spcPct val="122000"/>
              </a:lnSpc>
              <a:spcBef>
                <a:spcPts val="600"/>
              </a:spcBef>
              <a:buNone/>
            </a:pPr>
            <a:r>
              <a:rPr lang="fr-CA" sz="15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Activité consistant à </a:t>
            </a:r>
            <a:r>
              <a:rPr lang="fr-CA" sz="1500" b="1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un couvert forestier </a:t>
            </a:r>
            <a:r>
              <a:rPr lang="fr-CA" sz="15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des moyens artificiels </a:t>
            </a:r>
            <a:r>
              <a:rPr lang="fr-CA" sz="1500" b="1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un lot ou une partie de lot à vocation non forestière</a:t>
            </a:r>
            <a:r>
              <a:rPr lang="fr-CA" sz="15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4539FD0-085B-E99E-18E9-737D743EE7B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9618" y="2483736"/>
            <a:ext cx="5620505" cy="3182436"/>
            <a:chOff x="6812809" y="2180968"/>
            <a:chExt cx="5131144" cy="29881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ECDFAA-98F2-EBE3-1969-0EB468B339F9}"/>
                </a:ext>
              </a:extLst>
            </p:cNvPr>
            <p:cNvSpPr/>
            <p:nvPr/>
          </p:nvSpPr>
          <p:spPr>
            <a:xfrm>
              <a:off x="9318141" y="4969040"/>
              <a:ext cx="262581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700" dirty="0"/>
                <a:t>http://www.rlq.uqam.ca/cartable/bulletin/pdf/Bulletinvol5no3.pdf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F283676-7332-C488-612A-DBE69804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2809" y="2180968"/>
              <a:ext cx="5021133" cy="2848232"/>
            </a:xfrm>
            <a:prstGeom prst="rect">
              <a:avLst/>
            </a:prstGeom>
          </p:spPr>
        </p:pic>
      </p:grp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A98BD7C-D6CE-DDE8-C033-6CB2E550214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61110" y="2483736"/>
            <a:ext cx="5924918" cy="403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Principales conditions associées à cette activité 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Réalisé sur un lot ou partie de lot à vocation non forestière qui n’est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aménagé ni utilisé depuis une période continue d’au moins 10 ans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précédant immédiatement le début du projet :</a:t>
            </a:r>
          </a:p>
          <a:p>
            <a:pPr marL="1162050" lvl="3" indent="-17145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ex.: chemin, friche, sablière.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boisement réalisé dans un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agroforestier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zone agricole est admissible :</a:t>
            </a:r>
          </a:p>
          <a:p>
            <a:pPr marL="1162050" lvl="3" indent="-17145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ex.: systèmes agroforestiers intercalaires, haies agroforestières, systèmes sylvopastoraux.</a:t>
            </a:r>
          </a:p>
          <a:p>
            <a:pPr marL="762000" lvl="2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  <a:defRPr/>
            </a:pPr>
            <a:endParaRPr lang="fr-CA" sz="13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6"/>
            <a:ext cx="11360734" cy="1510754"/>
          </a:xfrm>
        </p:spPr>
        <p:txBody>
          <a:bodyPr>
            <a:normAutofit fontScale="85000" lnSpcReduction="20000"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Activité d’aménagement forestier admissibles : </a:t>
            </a:r>
          </a:p>
          <a:p>
            <a:pPr marL="628650" lvl="2" indent="-168275" defTabSz="4572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1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Reboisement</a:t>
            </a:r>
          </a:p>
          <a:p>
            <a:pPr marL="804863" lvl="1" indent="-168275">
              <a:lnSpc>
                <a:spcPct val="122000"/>
              </a:lnSpc>
              <a:spcBef>
                <a:spcPts val="600"/>
              </a:spcBef>
              <a:buNone/>
            </a:pPr>
            <a:r>
              <a:rPr lang="fr-CA" sz="16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Activité visant la </a:t>
            </a:r>
            <a:r>
              <a:rPr lang="fr-CA" sz="1600" b="1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reconstitution d’un couvert forestier </a:t>
            </a:r>
            <a:r>
              <a:rPr lang="fr-CA" sz="16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des moyens artificiels </a:t>
            </a:r>
            <a:r>
              <a:rPr lang="fr-CA" sz="1600" b="1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un lot ou une partie de lot à vocation forestière</a:t>
            </a:r>
            <a:r>
              <a:rPr lang="fr-CA" sz="1600" i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5CC6F62-1ED8-5C92-6325-1DF5FC9AD68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86006" y="2529840"/>
            <a:ext cx="5495963" cy="3041049"/>
            <a:chOff x="6306018" y="1917341"/>
            <a:chExt cx="5266441" cy="360722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756EEB2-43AD-7BFE-F9A3-B29972AD5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6018" y="1917341"/>
              <a:ext cx="5184461" cy="344874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23E18C-9AD9-D0B3-BCB6-CEDE1E074E5A}"/>
                </a:ext>
              </a:extLst>
            </p:cNvPr>
            <p:cNvSpPr/>
            <p:nvPr/>
          </p:nvSpPr>
          <p:spPr>
            <a:xfrm>
              <a:off x="10057073" y="5324512"/>
              <a:ext cx="151538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CA" sz="700" dirty="0"/>
                <a:t>Archive Guillaume Roy</a:t>
              </a:r>
            </a:p>
          </p:txBody>
        </p:sp>
      </p:grp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634AAC3-69A2-66D8-37CC-01FF056363E8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861109" y="2426586"/>
            <a:ext cx="6041721" cy="403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Principales conditions associées à cette activité 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Reboisement de </a:t>
            </a: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regarni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dont le but est d’assurer le plein boisement d’un peuplement déjà en place : </a:t>
            </a:r>
          </a:p>
          <a:p>
            <a:pPr marL="1162050" lvl="3" indent="-17145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Mauvaise densité;</a:t>
            </a:r>
          </a:p>
          <a:p>
            <a:pPr marL="1162050" lvl="3" indent="-17145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Mauvaise distribution;</a:t>
            </a:r>
          </a:p>
          <a:p>
            <a:pPr marL="1162050" lvl="3" indent="-17145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 de régénération sous couvert.</a:t>
            </a:r>
            <a:endParaRPr lang="fr-CA" sz="1400" b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1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9306" y="927646"/>
            <a:ext cx="11161832" cy="681038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Activité d’aménagement forestier admissibles : </a:t>
            </a: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634AAC3-69A2-66D8-37CC-01FF056363E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77775" y="1608684"/>
            <a:ext cx="6039569" cy="4038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Un projet peut combiner les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 deux activités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.</a:t>
            </a:r>
          </a:p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L’activité ne doit pas être inscrite dans un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d’aménagement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ne pas avoir fait l’objet d’une </a:t>
            </a: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sylvicole </a:t>
            </a: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moment de la date de début du projet.</a:t>
            </a:r>
            <a:endParaRPr lang="fr-CA" sz="1800" b="1" dirty="0">
              <a:solidFill>
                <a:srgbClr val="2D2E83"/>
              </a:solidFill>
              <a:latin typeface="Arial" panose="020B0604020202020204" pitchFamily="34" charset="0"/>
              <a:ea typeface="ヒラギノ角ゴ Pro W3" pitchFamily="-128" charset="-128"/>
              <a:cs typeface="Arial" panose="020B0604020202020204" pitchFamily="34" charset="0"/>
            </a:endParaRPr>
          </a:p>
          <a:p>
            <a:pPr marL="628650" lvl="2" indent="-168275" defTabSz="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8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Si projet en zone agricole: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du ministère de l’Agriculture, des Pêcheries et de l’Alimentation (MAPAQ) :</a:t>
            </a:r>
          </a:p>
          <a:p>
            <a:pPr marL="990600" lvl="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defRPr/>
            </a:pP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du potentiel de mise en valeur agricole de la superficie aménagée : </a:t>
            </a:r>
          </a:p>
          <a:p>
            <a:pPr marL="1162050" lvl="3" indent="-17145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Font typeface="Wingdings" panose="05000000000000000000" pitchFamily="2" charset="2"/>
              <a:buChar char="Ø"/>
              <a:defRPr/>
            </a:pPr>
            <a:r>
              <a:rPr lang="fr-CA" sz="1400" b="1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 positif nécessaire </a:t>
            </a:r>
            <a:r>
              <a:rPr lang="fr-CA" sz="14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l’admissibilité d’un projet.</a:t>
            </a:r>
          </a:p>
          <a:p>
            <a:pPr marL="990600" lvl="3" indent="0">
              <a:lnSpc>
                <a:spcPct val="100000"/>
              </a:lnSpc>
              <a:spcBef>
                <a:spcPts val="800"/>
              </a:spcBef>
              <a:buClr>
                <a:srgbClr val="2D2E83"/>
              </a:buClr>
              <a:buNone/>
              <a:defRPr/>
            </a:pPr>
            <a:endParaRPr lang="fr-CA" sz="14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D8309BC-203B-5190-91A7-B07C7558920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87730" y="1608684"/>
            <a:ext cx="5995504" cy="4720014"/>
            <a:chOff x="425207" y="2218284"/>
            <a:chExt cx="5995504" cy="4720014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5E85EBE-270A-0A82-0BEE-5B098F2D8191}"/>
                </a:ext>
              </a:extLst>
            </p:cNvPr>
            <p:cNvGrpSpPr/>
            <p:nvPr/>
          </p:nvGrpSpPr>
          <p:grpSpPr>
            <a:xfrm>
              <a:off x="2797425" y="4410435"/>
              <a:ext cx="3623286" cy="2527863"/>
              <a:chOff x="6473760" y="2684618"/>
              <a:chExt cx="5184461" cy="3840784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78DC84FA-DF10-99C3-38DC-29A60051D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73760" y="2684618"/>
                <a:ext cx="5184461" cy="344874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E3FB142-CBAD-F08B-A94D-CD517932C77D}"/>
                  </a:ext>
                </a:extLst>
              </p:cNvPr>
              <p:cNvSpPr/>
              <p:nvPr/>
            </p:nvSpPr>
            <p:spPr>
              <a:xfrm>
                <a:off x="9259098" y="6156773"/>
                <a:ext cx="2241425" cy="368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CA" sz="700" dirty="0"/>
                  <a:t>Archive Guillaume Roy</a:t>
                </a:r>
              </a:p>
            </p:txBody>
          </p: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BE39520-1376-4776-01DC-2AE1782408A3}"/>
                </a:ext>
              </a:extLst>
            </p:cNvPr>
            <p:cNvGrpSpPr/>
            <p:nvPr/>
          </p:nvGrpSpPr>
          <p:grpSpPr>
            <a:xfrm>
              <a:off x="425207" y="2218284"/>
              <a:ext cx="3623286" cy="2632574"/>
              <a:chOff x="425207" y="2218284"/>
              <a:chExt cx="3623286" cy="263257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D1C3F25-72A9-7578-7466-197E7DDD6A81}"/>
                  </a:ext>
                </a:extLst>
              </p:cNvPr>
              <p:cNvSpPr/>
              <p:nvPr/>
            </p:nvSpPr>
            <p:spPr>
              <a:xfrm>
                <a:off x="425207" y="4543081"/>
                <a:ext cx="237221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700" dirty="0"/>
                  <a:t>http://www.rlq.uqam.ca/cartable/bulletin/pdf/Bulletinvol5no3.pdf</a:t>
                </a:r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4188623B-6143-7849-C1B7-D46149FB6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5207" y="2218284"/>
                <a:ext cx="3623286" cy="233540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94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FF942F5-2C61-9724-CBAA-1237D3B86E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9907" y="1788529"/>
            <a:ext cx="7213924" cy="437293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A353559-F019-DA53-0665-1693A4A510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48788" y="376238"/>
            <a:ext cx="9689366" cy="681038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rgbClr val="2D2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Principales caractéristiques du projet de Règlement</a:t>
            </a:r>
            <a:endParaRPr lang="fr-CA" altLang="fr-FR" sz="2800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BA22A2F-C03E-EA4F-C4BA-280187378A8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9306" y="927645"/>
            <a:ext cx="11161832" cy="1721769"/>
          </a:xfrm>
        </p:spPr>
        <p:txBody>
          <a:bodyPr>
            <a:normAutofit/>
          </a:bodyPr>
          <a:lstStyle/>
          <a:p>
            <a:pPr marL="431800" lvl="1" indent="-342900">
              <a:lnSpc>
                <a:spcPct val="16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2000" b="1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Portée du Règlement :</a:t>
            </a:r>
          </a:p>
          <a:p>
            <a:pPr marL="628650" lvl="2" indent="-168275" defTabSz="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r>
              <a:rPr lang="fr-CA" sz="1800" dirty="0">
                <a:solidFill>
                  <a:srgbClr val="2D2E83"/>
                </a:solidFill>
                <a:latin typeface="Arial" panose="020B0604020202020204" pitchFamily="34" charset="0"/>
                <a:ea typeface="ヒラギノ角ゴ Pro W3" pitchFamily="-128" charset="-128"/>
                <a:cs typeface="Arial" panose="020B0604020202020204" pitchFamily="34" charset="0"/>
              </a:rPr>
              <a:t>Province de Québec.</a:t>
            </a:r>
          </a:p>
          <a:p>
            <a:pPr marL="804863" lvl="1" indent="-168275">
              <a:lnSpc>
                <a:spcPct val="100000"/>
              </a:lnSpc>
              <a:spcBef>
                <a:spcPts val="600"/>
              </a:spcBef>
              <a:buNone/>
            </a:pPr>
            <a:endParaRPr lang="fr-CA" sz="1400" i="1" dirty="0">
              <a:solidFill>
                <a:srgbClr val="2D2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heme/theme1.xml><?xml version="1.0" encoding="utf-8"?>
<a:theme xmlns:a="http://schemas.openxmlformats.org/drawingml/2006/main" name="Thème Office">
  <a:themeElements>
    <a:clrScheme name="Personnalisé 9">
      <a:dk1>
        <a:srgbClr val="2D2E83"/>
      </a:dk1>
      <a:lt1>
        <a:sysClr val="window" lastClr="FFFFFF"/>
      </a:lt1>
      <a:dk2>
        <a:srgbClr val="38A7DE"/>
      </a:dk2>
      <a:lt2>
        <a:srgbClr val="BDE3F2"/>
      </a:lt2>
      <a:accent1>
        <a:srgbClr val="005DA1"/>
      </a:accent1>
      <a:accent2>
        <a:srgbClr val="3B85C4"/>
      </a:accent2>
      <a:accent3>
        <a:srgbClr val="4DC0DF"/>
      </a:accent3>
      <a:accent4>
        <a:srgbClr val="2FB7C2"/>
      </a:accent4>
      <a:accent5>
        <a:srgbClr val="2FB7C2"/>
      </a:accent5>
      <a:accent6>
        <a:srgbClr val="F7F109"/>
      </a:accent6>
      <a:hlink>
        <a:srgbClr val="0000FF"/>
      </a:hlink>
      <a:folHlink>
        <a:srgbClr val="00206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276c43-f720-4a88-a454-98e6c4a9707c" xsi:nil="true"/>
    <lcf76f155ced4ddcb4097134ff3c332f xmlns="3730c36a-c603-4176-93aa-d51ef3929125">
      <Terms xmlns="http://schemas.microsoft.com/office/infopath/2007/PartnerControls"/>
    </lcf76f155ced4ddcb4097134ff3c332f>
    <SharedWithUsers xmlns="43276c43-f720-4a88-a454-98e6c4a9707c">
      <UserInfo>
        <DisplayName>Müssenberger, Frank</DisplayName>
        <AccountId>93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5A5202EAB704B85FACBB1FE25660A" ma:contentTypeVersion="15" ma:contentTypeDescription="Crée un document." ma:contentTypeScope="" ma:versionID="6571fdae24101cce535735e49838a74e">
  <xsd:schema xmlns:xsd="http://www.w3.org/2001/XMLSchema" xmlns:xs="http://www.w3.org/2001/XMLSchema" xmlns:p="http://schemas.microsoft.com/office/2006/metadata/properties" xmlns:ns2="3730c36a-c603-4176-93aa-d51ef3929125" xmlns:ns3="43276c43-f720-4a88-a454-98e6c4a9707c" targetNamespace="http://schemas.microsoft.com/office/2006/metadata/properties" ma:root="true" ma:fieldsID="8a10e709d9afb03ff4cf6a20163af8a3" ns2:_="" ns3:_="">
    <xsd:import namespace="3730c36a-c603-4176-93aa-d51ef3929125"/>
    <xsd:import namespace="43276c43-f720-4a88-a454-98e6c4a970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0c36a-c603-4176-93aa-d51ef3929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99a548d7-6e97-4df7-907f-a2154bca2d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76c43-f720-4a88-a454-98e6c4a970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6cab27f0-4ec6-4fab-ba11-65b8abb7d39b}" ma:internalName="TaxCatchAll" ma:showField="CatchAllData" ma:web="43276c43-f720-4a88-a454-98e6c4a970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452849-8D93-47C4-B0C4-7230B0FC9FB1}">
  <ds:schemaRefs>
    <ds:schemaRef ds:uri="http://purl.org/dc/elements/1.1/"/>
    <ds:schemaRef ds:uri="http://schemas.openxmlformats.org/package/2006/metadata/core-properties"/>
    <ds:schemaRef ds:uri="43276c43-f720-4a88-a454-98e6c4a9707c"/>
    <ds:schemaRef ds:uri="3730c36a-c603-4176-93aa-d51ef3929125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5C1F430-A97C-44A3-A68A-4F7D60DE12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A37143-C56E-46D8-9BB9-D91ABEB1AB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30c36a-c603-4176-93aa-d51ef3929125"/>
    <ds:schemaRef ds:uri="43276c43-f720-4a88-a454-98e6c4a970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9266</TotalTime>
  <Words>2776</Words>
  <Application>Microsoft Office PowerPoint</Application>
  <PresentationFormat>Grand écran</PresentationFormat>
  <Paragraphs>383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Georgia</vt:lpstr>
      <vt:lpstr>Wingdings</vt:lpstr>
      <vt:lpstr>Thème Office</vt:lpstr>
      <vt:lpstr>Présentation PowerPoint</vt:lpstr>
      <vt:lpstr>Plan de la présentation</vt:lpstr>
      <vt:lpstr>1. Introduction</vt:lpstr>
      <vt:lpstr>1. Introduction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Présentation PowerPoint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Présentation PowerPoint</vt:lpstr>
      <vt:lpstr>2. Principales caractéristiques du projet de Règlement</vt:lpstr>
      <vt:lpstr>2. Principales caractéristiques du projet de Règlement</vt:lpstr>
      <vt:lpstr>2. Principales caractéristiques du projet de Règlement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Fortin, Claude (DGBCC)</cp:lastModifiedBy>
  <cp:revision>16</cp:revision>
  <cp:lastPrinted>2022-09-21T17:14:40Z</cp:lastPrinted>
  <dcterms:created xsi:type="dcterms:W3CDTF">2019-04-02T14:08:11Z</dcterms:created>
  <dcterms:modified xsi:type="dcterms:W3CDTF">2023-03-21T15:33:14Z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0x0101007055A5202EAB704B85FACBB1FE25660A</vt:lpwstr>
  </property>
  <property fmtid="{D5CDD505-2E9C-101B-9397-08002B2CF9AE}" pid="3" name="MediaServiceImageTags">
    <vt:lpwstr/>
  </property>
</Properties>
</file>